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1" r:id="rId2"/>
  </p:sldMasterIdLst>
  <p:notesMasterIdLst>
    <p:notesMasterId r:id="rId246"/>
  </p:notesMasterIdLst>
  <p:handoutMasterIdLst>
    <p:handoutMasterId r:id="rId247"/>
  </p:handoutMasterIdLst>
  <p:sldIdLst>
    <p:sldId id="269" r:id="rId3"/>
    <p:sldId id="281" r:id="rId4"/>
    <p:sldId id="278" r:id="rId5"/>
    <p:sldId id="289" r:id="rId6"/>
    <p:sldId id="290" r:id="rId7"/>
    <p:sldId id="291" r:id="rId8"/>
    <p:sldId id="292" r:id="rId9"/>
    <p:sldId id="293" r:id="rId10"/>
    <p:sldId id="294" r:id="rId11"/>
    <p:sldId id="295" r:id="rId12"/>
    <p:sldId id="296" r:id="rId13"/>
    <p:sldId id="297" r:id="rId14"/>
    <p:sldId id="364" r:id="rId15"/>
    <p:sldId id="298"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282" r:id="rId43"/>
    <p:sldId id="299" r:id="rId44"/>
    <p:sldId id="300" r:id="rId45"/>
    <p:sldId id="301" r:id="rId46"/>
    <p:sldId id="302" r:id="rId47"/>
    <p:sldId id="303" r:id="rId48"/>
    <p:sldId id="304" r:id="rId49"/>
    <p:sldId id="305" r:id="rId50"/>
    <p:sldId id="306" r:id="rId51"/>
    <p:sldId id="307" r:id="rId52"/>
    <p:sldId id="308"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540" r:id="rId68"/>
    <p:sldId id="410" r:id="rId69"/>
    <p:sldId id="411" r:id="rId70"/>
    <p:sldId id="412" r:id="rId71"/>
    <p:sldId id="413" r:id="rId72"/>
    <p:sldId id="414" r:id="rId73"/>
    <p:sldId id="415" r:id="rId74"/>
    <p:sldId id="416" r:id="rId75"/>
    <p:sldId id="417" r:id="rId76"/>
    <p:sldId id="418" r:id="rId77"/>
    <p:sldId id="419" r:id="rId78"/>
    <p:sldId id="420" r:id="rId79"/>
    <p:sldId id="421" r:id="rId80"/>
    <p:sldId id="422" r:id="rId81"/>
    <p:sldId id="423" r:id="rId82"/>
    <p:sldId id="424" r:id="rId83"/>
    <p:sldId id="425" r:id="rId84"/>
    <p:sldId id="426" r:id="rId85"/>
    <p:sldId id="427" r:id="rId86"/>
    <p:sldId id="428" r:id="rId87"/>
    <p:sldId id="429" r:id="rId88"/>
    <p:sldId id="430" r:id="rId89"/>
    <p:sldId id="431" r:id="rId90"/>
    <p:sldId id="432" r:id="rId91"/>
    <p:sldId id="433" r:id="rId92"/>
    <p:sldId id="434" r:id="rId93"/>
    <p:sldId id="435" r:id="rId94"/>
    <p:sldId id="436" r:id="rId95"/>
    <p:sldId id="437" r:id="rId96"/>
    <p:sldId id="438" r:id="rId97"/>
    <p:sldId id="439" r:id="rId98"/>
    <p:sldId id="440" r:id="rId99"/>
    <p:sldId id="283" r:id="rId100"/>
    <p:sldId id="366" r:id="rId101"/>
    <p:sldId id="456" r:id="rId102"/>
    <p:sldId id="457" r:id="rId103"/>
    <p:sldId id="458" r:id="rId104"/>
    <p:sldId id="309" r:id="rId105"/>
    <p:sldId id="310" r:id="rId106"/>
    <p:sldId id="311" r:id="rId107"/>
    <p:sldId id="312" r:id="rId108"/>
    <p:sldId id="441" r:id="rId109"/>
    <p:sldId id="442" r:id="rId110"/>
    <p:sldId id="443" r:id="rId111"/>
    <p:sldId id="459" r:id="rId112"/>
    <p:sldId id="444" r:id="rId113"/>
    <p:sldId id="445" r:id="rId114"/>
    <p:sldId id="446" r:id="rId115"/>
    <p:sldId id="447" r:id="rId116"/>
    <p:sldId id="448" r:id="rId117"/>
    <p:sldId id="449" r:id="rId118"/>
    <p:sldId id="450" r:id="rId119"/>
    <p:sldId id="451" r:id="rId120"/>
    <p:sldId id="452" r:id="rId121"/>
    <p:sldId id="453" r:id="rId122"/>
    <p:sldId id="454" r:id="rId123"/>
    <p:sldId id="455" r:id="rId124"/>
    <p:sldId id="460" r:id="rId125"/>
    <p:sldId id="461" r:id="rId126"/>
    <p:sldId id="462" r:id="rId127"/>
    <p:sldId id="463" r:id="rId128"/>
    <p:sldId id="464" r:id="rId129"/>
    <p:sldId id="465" r:id="rId130"/>
    <p:sldId id="466" r:id="rId131"/>
    <p:sldId id="467" r:id="rId132"/>
    <p:sldId id="468" r:id="rId133"/>
    <p:sldId id="469" r:id="rId134"/>
    <p:sldId id="470" r:id="rId135"/>
    <p:sldId id="471" r:id="rId136"/>
    <p:sldId id="472" r:id="rId137"/>
    <p:sldId id="473" r:id="rId138"/>
    <p:sldId id="474" r:id="rId139"/>
    <p:sldId id="475" r:id="rId140"/>
    <p:sldId id="284" r:id="rId141"/>
    <p:sldId id="313" r:id="rId142"/>
    <p:sldId id="314" r:id="rId143"/>
    <p:sldId id="315" r:id="rId144"/>
    <p:sldId id="316" r:id="rId145"/>
    <p:sldId id="324" r:id="rId146"/>
    <p:sldId id="317" r:id="rId147"/>
    <p:sldId id="318" r:id="rId148"/>
    <p:sldId id="319" r:id="rId149"/>
    <p:sldId id="320" r:id="rId150"/>
    <p:sldId id="321" r:id="rId151"/>
    <p:sldId id="322" r:id="rId152"/>
    <p:sldId id="323" r:id="rId153"/>
    <p:sldId id="365" r:id="rId154"/>
    <p:sldId id="476" r:id="rId155"/>
    <p:sldId id="477" r:id="rId156"/>
    <p:sldId id="478" r:id="rId157"/>
    <p:sldId id="479" r:id="rId158"/>
    <p:sldId id="480" r:id="rId159"/>
    <p:sldId id="481" r:id="rId160"/>
    <p:sldId id="482" r:id="rId161"/>
    <p:sldId id="483" r:id="rId162"/>
    <p:sldId id="484" r:id="rId163"/>
    <p:sldId id="485" r:id="rId164"/>
    <p:sldId id="486" r:id="rId165"/>
    <p:sldId id="487" r:id="rId166"/>
    <p:sldId id="488" r:id="rId167"/>
    <p:sldId id="489" r:id="rId168"/>
    <p:sldId id="490" r:id="rId169"/>
    <p:sldId id="491" r:id="rId170"/>
    <p:sldId id="492" r:id="rId171"/>
    <p:sldId id="493" r:id="rId172"/>
    <p:sldId id="494" r:id="rId173"/>
    <p:sldId id="285" r:id="rId174"/>
    <p:sldId id="325" r:id="rId175"/>
    <p:sldId id="326" r:id="rId176"/>
    <p:sldId id="327" r:id="rId177"/>
    <p:sldId id="329" r:id="rId178"/>
    <p:sldId id="331" r:id="rId179"/>
    <p:sldId id="334" r:id="rId180"/>
    <p:sldId id="495" r:id="rId181"/>
    <p:sldId id="496" r:id="rId182"/>
    <p:sldId id="497" r:id="rId183"/>
    <p:sldId id="498" r:id="rId184"/>
    <p:sldId id="499" r:id="rId185"/>
    <p:sldId id="500" r:id="rId186"/>
    <p:sldId id="501" r:id="rId187"/>
    <p:sldId id="502" r:id="rId188"/>
    <p:sldId id="286" r:id="rId189"/>
    <p:sldId id="336" r:id="rId190"/>
    <p:sldId id="337" r:id="rId191"/>
    <p:sldId id="338" r:id="rId192"/>
    <p:sldId id="339" r:id="rId193"/>
    <p:sldId id="340" r:id="rId194"/>
    <p:sldId id="341" r:id="rId195"/>
    <p:sldId id="342" r:id="rId196"/>
    <p:sldId id="343" r:id="rId197"/>
    <p:sldId id="345" r:id="rId198"/>
    <p:sldId id="346" r:id="rId199"/>
    <p:sldId id="503" r:id="rId200"/>
    <p:sldId id="504" r:id="rId201"/>
    <p:sldId id="505" r:id="rId202"/>
    <p:sldId id="506" r:id="rId203"/>
    <p:sldId id="507" r:id="rId204"/>
    <p:sldId id="508" r:id="rId205"/>
    <p:sldId id="509" r:id="rId206"/>
    <p:sldId id="510" r:id="rId207"/>
    <p:sldId id="511" r:id="rId208"/>
    <p:sldId id="512" r:id="rId209"/>
    <p:sldId id="513" r:id="rId210"/>
    <p:sldId id="514" r:id="rId211"/>
    <p:sldId id="515" r:id="rId212"/>
    <p:sldId id="516" r:id="rId213"/>
    <p:sldId id="517" r:id="rId214"/>
    <p:sldId id="518" r:id="rId215"/>
    <p:sldId id="519" r:id="rId216"/>
    <p:sldId id="520" r:id="rId217"/>
    <p:sldId id="521" r:id="rId218"/>
    <p:sldId id="522" r:id="rId219"/>
    <p:sldId id="523" r:id="rId220"/>
    <p:sldId id="524" r:id="rId221"/>
    <p:sldId id="525" r:id="rId222"/>
    <p:sldId id="526" r:id="rId223"/>
    <p:sldId id="527" r:id="rId224"/>
    <p:sldId id="287" r:id="rId225"/>
    <p:sldId id="347" r:id="rId226"/>
    <p:sldId id="348" r:id="rId227"/>
    <p:sldId id="354" r:id="rId228"/>
    <p:sldId id="349" r:id="rId229"/>
    <p:sldId id="355" r:id="rId230"/>
    <p:sldId id="353" r:id="rId231"/>
    <p:sldId id="350" r:id="rId232"/>
    <p:sldId id="528" r:id="rId233"/>
    <p:sldId id="529" r:id="rId234"/>
    <p:sldId id="530" r:id="rId235"/>
    <p:sldId id="531" r:id="rId236"/>
    <p:sldId id="532" r:id="rId237"/>
    <p:sldId id="533" r:id="rId238"/>
    <p:sldId id="534" r:id="rId239"/>
    <p:sldId id="535" r:id="rId240"/>
    <p:sldId id="536" r:id="rId241"/>
    <p:sldId id="537" r:id="rId242"/>
    <p:sldId id="538" r:id="rId243"/>
    <p:sldId id="539" r:id="rId244"/>
    <p:sldId id="360" r:id="rId2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703C"/>
    <a:srgbClr val="384B1E"/>
    <a:srgbClr val="1F3300"/>
    <a:srgbClr val="A8C745"/>
    <a:srgbClr val="BCD46E"/>
    <a:srgbClr val="CCDE92"/>
    <a:srgbClr val="738A2A"/>
    <a:srgbClr val="8BA733"/>
    <a:srgbClr val="7A904E"/>
    <a:srgbClr val="013B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p:cViewPr varScale="1">
        <p:scale>
          <a:sx n="102" d="100"/>
          <a:sy n="102" d="100"/>
        </p:scale>
        <p:origin x="1824"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0046"/>
    </p:cViewPr>
  </p:sorterViewPr>
  <p:notesViewPr>
    <p:cSldViewPr>
      <p:cViewPr varScale="1">
        <p:scale>
          <a:sx n="53" d="100"/>
          <a:sy n="53" d="100"/>
        </p:scale>
        <p:origin x="-280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presProps" Target="pres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viewProps" Target="view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theme" Target="theme/theme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252" Type="http://schemas.microsoft.com/office/2016/11/relationships/changesInfo" Target="changesInfos/changesInfo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customXml" Target="../customXml/item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1.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notesMaster" Target="notesMasters/notesMaster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Việt Hưng" userId="17e546ad-03d5-40d2-95c0-72419554a9d4" providerId="ADAL" clId="{1028C277-FE14-8C43-9E87-C721D7451D46}"/>
    <pc:docChg chg="custSel modSld">
      <pc:chgData name="Lê Việt Hưng" userId="17e546ad-03d5-40d2-95c0-72419554a9d4" providerId="ADAL" clId="{1028C277-FE14-8C43-9E87-C721D7451D46}" dt="2021-08-18T09:44:50.940" v="4" actId="5793"/>
      <pc:docMkLst>
        <pc:docMk/>
      </pc:docMkLst>
      <pc:sldChg chg="modSp mod">
        <pc:chgData name="Lê Việt Hưng" userId="17e546ad-03d5-40d2-95c0-72419554a9d4" providerId="ADAL" clId="{1028C277-FE14-8C43-9E87-C721D7451D46}" dt="2021-08-18T09:44:50.940" v="4" actId="5793"/>
        <pc:sldMkLst>
          <pc:docMk/>
          <pc:sldMk cId="0" sldId="269"/>
        </pc:sldMkLst>
        <pc:spChg chg="mod">
          <ac:chgData name="Lê Việt Hưng" userId="17e546ad-03d5-40d2-95c0-72419554a9d4" providerId="ADAL" clId="{1028C277-FE14-8C43-9E87-C721D7451D46}" dt="2021-08-18T09:44:50.940" v="4" actId="5793"/>
          <ac:spMkLst>
            <pc:docMk/>
            <pc:sldMk cId="0" sldId="269"/>
            <ac:spMk id="9"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slide" Target="../slides/slide98.xml"/><Relationship Id="rId7" Type="http://schemas.openxmlformats.org/officeDocument/2006/relationships/slide" Target="../slides/slide223.xml"/><Relationship Id="rId2" Type="http://schemas.openxmlformats.org/officeDocument/2006/relationships/slide" Target="../slides/slide187.xml"/><Relationship Id="rId1" Type="http://schemas.openxmlformats.org/officeDocument/2006/relationships/slide" Target="../slides/slide41.xml"/><Relationship Id="rId6" Type="http://schemas.openxmlformats.org/officeDocument/2006/relationships/slide" Target="../slides/slide172.xml"/><Relationship Id="rId5" Type="http://schemas.openxmlformats.org/officeDocument/2006/relationships/slide" Target="../slides/slide3.xml"/><Relationship Id="rId4" Type="http://schemas.openxmlformats.org/officeDocument/2006/relationships/slide" Target="../slides/slide139.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06A73-0F21-41B8-BC2F-9FAD21214B3B}"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EDEA8BEF-3C2D-4A2F-9823-53D2BF07D092}">
      <dgm:prSet phldrT="[Text]" custT="1"/>
      <dgm:spPr>
        <a:solidFill>
          <a:srgbClr val="384B1E"/>
        </a:solidFill>
      </dgm:spPr>
      <dgm:t>
        <a:bodyPr/>
        <a:lstStyle/>
        <a:p>
          <a:r>
            <a:rPr lang="en-US" sz="2400" b="0">
              <a:solidFill>
                <a:schemeClr val="bg1"/>
              </a:solidFill>
              <a:latin typeface="Arial (Body)"/>
            </a:rPr>
            <a:t>2. </a:t>
          </a:r>
          <a:r>
            <a:rPr lang="en-US" sz="2400" b="0" err="1">
              <a:solidFill>
                <a:schemeClr val="bg1"/>
              </a:solidFill>
              <a:latin typeface="Arial (Body)"/>
            </a:rPr>
            <a:t>Các</a:t>
          </a:r>
          <a:r>
            <a:rPr lang="en-US" sz="2400" b="0">
              <a:solidFill>
                <a:schemeClr val="bg1"/>
              </a:solidFill>
              <a:latin typeface="Arial (Body)"/>
            </a:rPr>
            <a:t> </a:t>
          </a:r>
          <a:r>
            <a:rPr lang="en-US" sz="2400" b="0" err="1">
              <a:solidFill>
                <a:schemeClr val="bg1"/>
              </a:solidFill>
              <a:latin typeface="Arial (Body)"/>
            </a:rPr>
            <a:t>kỹ</a:t>
          </a:r>
          <a:r>
            <a:rPr lang="en-US" sz="2400" b="0">
              <a:solidFill>
                <a:schemeClr val="bg1"/>
              </a:solidFill>
              <a:latin typeface="Arial (Body)"/>
            </a:rPr>
            <a:t> </a:t>
          </a:r>
          <a:r>
            <a:rPr lang="en-US" sz="2400" b="0" err="1">
              <a:solidFill>
                <a:schemeClr val="bg1"/>
              </a:solidFill>
              <a:latin typeface="Arial (Body)"/>
            </a:rPr>
            <a:t>thuật</a:t>
          </a:r>
          <a:r>
            <a:rPr lang="en-US" sz="2400" b="0">
              <a:solidFill>
                <a:schemeClr val="bg1"/>
              </a:solidFill>
              <a:latin typeface="Arial (Body)"/>
            </a:rPr>
            <a:t> </a:t>
          </a:r>
          <a:r>
            <a:rPr lang="en-US" sz="2400" b="0" err="1">
              <a:solidFill>
                <a:schemeClr val="bg1"/>
              </a:solidFill>
              <a:latin typeface="Arial (Body)"/>
            </a:rPr>
            <a:t>kết</a:t>
          </a:r>
          <a:r>
            <a:rPr lang="en-US" sz="2400" b="0">
              <a:solidFill>
                <a:schemeClr val="bg1"/>
              </a:solidFill>
              <a:latin typeface="Arial (Body)"/>
            </a:rPr>
            <a:t> </a:t>
          </a:r>
          <a:r>
            <a:rPr lang="en-US" sz="2400" b="0" err="1">
              <a:solidFill>
                <a:schemeClr val="bg1"/>
              </a:solidFill>
              <a:latin typeface="Arial (Body)"/>
            </a:rPr>
            <a:t>nối</a:t>
          </a:r>
          <a:r>
            <a:rPr lang="en-US" sz="2400" b="0">
              <a:solidFill>
                <a:schemeClr val="bg1"/>
              </a:solidFill>
              <a:latin typeface="Arial (Body)"/>
            </a:rPr>
            <a:t> </a:t>
          </a:r>
          <a:r>
            <a:rPr lang="en-US" sz="2400" b="0" err="1">
              <a:solidFill>
                <a:schemeClr val="bg1"/>
              </a:solidFill>
              <a:latin typeface="Arial (Body)"/>
            </a:rPr>
            <a:t>không</a:t>
          </a:r>
          <a:r>
            <a:rPr lang="en-US" sz="2400" b="0">
              <a:solidFill>
                <a:schemeClr val="bg1"/>
              </a:solidFill>
              <a:latin typeface="Arial (Body)"/>
            </a:rPr>
            <a:t> </a:t>
          </a:r>
          <a:r>
            <a:rPr lang="en-US" sz="2400" b="0" err="1">
              <a:solidFill>
                <a:schemeClr val="bg1"/>
              </a:solidFill>
              <a:latin typeface="Arial (Body)"/>
            </a:rPr>
            <a:t>dây</a:t>
          </a:r>
          <a:r>
            <a:rPr lang="en-US" sz="2400" b="0">
              <a:solidFill>
                <a:schemeClr val="bg1"/>
              </a:solidFill>
              <a:latin typeface="Arial (Body)"/>
            </a:rPr>
            <a:t>.</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F64F0D8-627F-4D3C-A395-027BF7421CC8}" type="parTrans" cxnId="{B7C7EF53-A1EA-410A-B885-90F0FA50BE32}">
      <dgm:prSet/>
      <dgm:spPr/>
      <dgm:t>
        <a:bodyPr/>
        <a:lstStyle/>
        <a:p>
          <a:endParaRPr lang="en-US" sz="2400">
            <a:solidFill>
              <a:schemeClr val="bg1"/>
            </a:solidFill>
            <a:latin typeface="Arial (Body)"/>
          </a:endParaRPr>
        </a:p>
      </dgm:t>
    </dgm:pt>
    <dgm:pt modelId="{4ACEA489-83F2-4FA5-8A06-BC07AD16E3B3}" type="sibTrans" cxnId="{B7C7EF53-A1EA-410A-B885-90F0FA50BE32}">
      <dgm:prSet/>
      <dgm:spPr/>
      <dgm:t>
        <a:bodyPr/>
        <a:lstStyle/>
        <a:p>
          <a:endParaRPr lang="en-US" sz="2400">
            <a:solidFill>
              <a:schemeClr val="bg1"/>
            </a:solidFill>
            <a:latin typeface="Arial (Body)"/>
          </a:endParaRPr>
        </a:p>
      </dgm:t>
    </dgm:pt>
    <dgm:pt modelId="{96792517-9C2D-4F57-9A68-C3AFFB68B8EC}">
      <dgm:prSet custT="1"/>
      <dgm:spPr>
        <a:solidFill>
          <a:srgbClr val="384B1E"/>
        </a:solidFill>
      </dgm:spPr>
      <dgm:t>
        <a:bodyPr/>
        <a:lstStyle/>
        <a:p>
          <a:r>
            <a:rPr lang="en-US" sz="2400" b="0">
              <a:solidFill>
                <a:schemeClr val="bg1"/>
              </a:solidFill>
              <a:latin typeface="Arial (Body)"/>
            </a:rPr>
            <a:t>6. </a:t>
          </a:r>
          <a:r>
            <a:rPr lang="en-US" sz="2400" b="0" err="1">
              <a:solidFill>
                <a:schemeClr val="bg1"/>
              </a:solidFill>
              <a:latin typeface="Arial (Body)"/>
            </a:rPr>
            <a:t>Dịch</a:t>
          </a:r>
          <a:r>
            <a:rPr lang="en-US" sz="2400" b="0">
              <a:solidFill>
                <a:schemeClr val="bg1"/>
              </a:solidFill>
              <a:latin typeface="Arial (Body)"/>
            </a:rPr>
            <a:t> </a:t>
          </a:r>
          <a:r>
            <a:rPr lang="en-US" sz="2400" b="0" err="1">
              <a:solidFill>
                <a:schemeClr val="bg1"/>
              </a:solidFill>
              <a:latin typeface="Arial (Body)"/>
            </a:rPr>
            <a:t>vụ</a:t>
          </a:r>
          <a:r>
            <a:rPr lang="en-US" sz="2400" b="0">
              <a:solidFill>
                <a:schemeClr val="bg1"/>
              </a:solidFill>
              <a:latin typeface="Arial (Body)"/>
            </a:rPr>
            <a:t> di </a:t>
          </a:r>
          <a:r>
            <a:rPr lang="en-US" sz="2400" b="0" err="1">
              <a:solidFill>
                <a:schemeClr val="bg1"/>
              </a:solidFill>
              <a:latin typeface="Arial (Body)"/>
            </a:rPr>
            <a:t>động</a:t>
          </a:r>
          <a:r>
            <a:rPr lang="en-US" sz="2400" b="0">
              <a:solidFill>
                <a:schemeClr val="bg1"/>
              </a:solidFill>
              <a:latin typeface="Arial (Body)"/>
            </a:rPr>
            <a:t> </a:t>
          </a:r>
          <a:r>
            <a:rPr lang="en-US" sz="2400" b="0" err="1">
              <a:solidFill>
                <a:schemeClr val="bg1"/>
              </a:solidFill>
              <a:latin typeface="Arial (Body)"/>
            </a:rPr>
            <a:t>trên</a:t>
          </a:r>
          <a:r>
            <a:rPr lang="en-US" sz="2400" b="0">
              <a:solidFill>
                <a:schemeClr val="bg1"/>
              </a:solidFill>
              <a:latin typeface="Arial (Body)"/>
            </a:rPr>
            <a:t> </a:t>
          </a:r>
          <a:r>
            <a:rPr lang="en-US" sz="2400" b="0" err="1">
              <a:solidFill>
                <a:schemeClr val="bg1"/>
              </a:solidFill>
              <a:latin typeface="Arial (Body)"/>
            </a:rPr>
            <a:t>nền</a:t>
          </a:r>
          <a:r>
            <a:rPr lang="en-US" sz="2400" b="0">
              <a:solidFill>
                <a:schemeClr val="bg1"/>
              </a:solidFill>
              <a:latin typeface="Arial (Body)"/>
            </a:rPr>
            <a:t> </a:t>
          </a:r>
          <a:r>
            <a:rPr lang="en-US" sz="2400" b="0" err="1">
              <a:solidFill>
                <a:schemeClr val="bg1"/>
              </a:solidFill>
              <a:latin typeface="Arial (Body)"/>
            </a:rPr>
            <a:t>tảng</a:t>
          </a:r>
          <a:r>
            <a:rPr lang="en-US" sz="2400" b="0">
              <a:solidFill>
                <a:schemeClr val="bg1"/>
              </a:solidFill>
              <a:latin typeface="Arial (Body)"/>
            </a:rPr>
            <a:t> </a:t>
          </a:r>
          <a:r>
            <a:rPr lang="en-US" sz="2400" b="0" err="1">
              <a:solidFill>
                <a:schemeClr val="bg1"/>
              </a:solidFill>
              <a:latin typeface="Arial (Body)"/>
            </a:rPr>
            <a:t>định</a:t>
          </a:r>
          <a:r>
            <a:rPr lang="en-US" sz="2400" b="0">
              <a:solidFill>
                <a:schemeClr val="bg1"/>
              </a:solidFill>
              <a:latin typeface="Arial (Body)"/>
            </a:rPr>
            <a:t> </a:t>
          </a:r>
          <a:r>
            <a:rPr lang="en-US" sz="2400" b="0" err="1">
              <a:solidFill>
                <a:schemeClr val="bg1"/>
              </a:solidFill>
              <a:latin typeface="Arial (Body)"/>
            </a:rPr>
            <a:t>vị</a:t>
          </a:r>
          <a:r>
            <a:rPr lang="en-US" sz="2400" b="0">
              <a:solidFill>
                <a:schemeClr val="bg1"/>
              </a:solidFill>
              <a:latin typeface="Arial (Body)"/>
            </a:rPr>
            <a:t> .</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B4E4211-B29C-467D-8E5D-670601F30974}" type="parTrans" cxnId="{09DDFA76-59A8-46EA-A83D-74D64D4CC8DA}">
      <dgm:prSet/>
      <dgm:spPr/>
      <dgm:t>
        <a:bodyPr/>
        <a:lstStyle/>
        <a:p>
          <a:endParaRPr lang="en-US" sz="1800">
            <a:solidFill>
              <a:schemeClr val="bg1"/>
            </a:solidFill>
          </a:endParaRPr>
        </a:p>
      </dgm:t>
    </dgm:pt>
    <dgm:pt modelId="{92BB5019-62D8-4418-8077-C92F54169767}" type="sibTrans" cxnId="{09DDFA76-59A8-46EA-A83D-74D64D4CC8DA}">
      <dgm:prSet/>
      <dgm:spPr/>
      <dgm:t>
        <a:bodyPr/>
        <a:lstStyle/>
        <a:p>
          <a:endParaRPr lang="en-US" sz="1800">
            <a:solidFill>
              <a:schemeClr val="bg1"/>
            </a:solidFill>
          </a:endParaRPr>
        </a:p>
      </dgm:t>
    </dgm:pt>
    <dgm:pt modelId="{58BBBDE3-8E50-4376-8FB8-A594EEE2767D}">
      <dgm:prSet phldrT="[Text]" custT="1"/>
      <dgm:spPr>
        <a:solidFill>
          <a:srgbClr val="384B1E"/>
        </a:solidFill>
      </dgm:spPr>
      <dgm:t>
        <a:bodyPr/>
        <a:lstStyle/>
        <a:p>
          <a:r>
            <a:rPr lang="en-US" sz="2400" b="0">
              <a:solidFill>
                <a:schemeClr val="bg1"/>
              </a:solidFill>
              <a:latin typeface="Arial (Body)"/>
            </a:rPr>
            <a:t>3. </a:t>
          </a:r>
          <a:r>
            <a:rPr lang="en-US" sz="2400" b="0" err="1">
              <a:solidFill>
                <a:schemeClr val="bg1"/>
              </a:solidFill>
              <a:latin typeface="Arial (Body)"/>
            </a:rPr>
            <a:t>Công</a:t>
          </a:r>
          <a:r>
            <a:rPr lang="en-US" sz="2400" b="0">
              <a:solidFill>
                <a:schemeClr val="bg1"/>
              </a:solidFill>
              <a:latin typeface="Arial (Body)"/>
            </a:rPr>
            <a:t> </a:t>
          </a:r>
          <a:r>
            <a:rPr lang="en-US" sz="2400" b="0" err="1">
              <a:solidFill>
                <a:schemeClr val="bg1"/>
              </a:solidFill>
              <a:latin typeface="Arial (Body)"/>
            </a:rPr>
            <a:t>nghệ</a:t>
          </a:r>
          <a:r>
            <a:rPr lang="en-US" sz="2400" b="0">
              <a:solidFill>
                <a:schemeClr val="bg1"/>
              </a:solidFill>
              <a:latin typeface="Arial (Body)"/>
            </a:rPr>
            <a:t> chip </a:t>
          </a:r>
          <a:r>
            <a:rPr lang="en-US" sz="2400" b="0" err="1">
              <a:solidFill>
                <a:schemeClr val="bg1"/>
              </a:solidFill>
              <a:latin typeface="Arial (Body)"/>
            </a:rPr>
            <a:t>nền</a:t>
          </a:r>
          <a:r>
            <a:rPr lang="en-US" sz="2400" b="0">
              <a:solidFill>
                <a:schemeClr val="bg1"/>
              </a:solidFill>
              <a:latin typeface="Arial (Body)"/>
            </a:rPr>
            <a:t> </a:t>
          </a:r>
          <a:r>
            <a:rPr lang="en-US" sz="2400" b="0" err="1">
              <a:solidFill>
                <a:schemeClr val="bg1"/>
              </a:solidFill>
              <a:latin typeface="Arial (Body)"/>
            </a:rPr>
            <a:t>thích</a:t>
          </a:r>
          <a:r>
            <a:rPr lang="en-US" sz="2400" b="0">
              <a:solidFill>
                <a:schemeClr val="bg1"/>
              </a:solidFill>
              <a:latin typeface="Arial (Body)"/>
            </a:rPr>
            <a:t> </a:t>
          </a:r>
          <a:r>
            <a:rPr lang="en-US" sz="2400" b="0" err="1">
              <a:solidFill>
                <a:schemeClr val="bg1"/>
              </a:solidFill>
              <a:latin typeface="Arial (Body)"/>
            </a:rPr>
            <a:t>hợp</a:t>
          </a:r>
          <a:r>
            <a:rPr lang="en-US" sz="2400" b="0">
              <a:solidFill>
                <a:schemeClr val="bg1"/>
              </a:solidFill>
              <a:latin typeface="Arial (Body)"/>
            </a:rPr>
            <a:t> </a:t>
          </a:r>
          <a:r>
            <a:rPr lang="en-US" sz="2400" b="0" err="1">
              <a:solidFill>
                <a:schemeClr val="bg1"/>
              </a:solidFill>
              <a:latin typeface="Arial (Body)"/>
            </a:rPr>
            <a:t>cho</a:t>
          </a:r>
          <a:r>
            <a:rPr lang="en-US" sz="2400" b="0">
              <a:solidFill>
                <a:schemeClr val="bg1"/>
              </a:solidFill>
              <a:latin typeface="Arial (Body)"/>
            </a:rPr>
            <a:t> </a:t>
          </a:r>
          <a:r>
            <a:rPr lang="en-US" sz="2400" b="0" err="1">
              <a:solidFill>
                <a:schemeClr val="bg1"/>
              </a:solidFill>
              <a:latin typeface="Arial (Body)"/>
            </a:rPr>
            <a:t>thiết</a:t>
          </a:r>
          <a:r>
            <a:rPr lang="en-US" sz="2400" b="0">
              <a:solidFill>
                <a:schemeClr val="bg1"/>
              </a:solidFill>
              <a:latin typeface="Arial (Body)"/>
            </a:rPr>
            <a:t> </a:t>
          </a:r>
          <a:r>
            <a:rPr lang="en-US" sz="2400" b="0" err="1">
              <a:solidFill>
                <a:schemeClr val="bg1"/>
              </a:solidFill>
              <a:latin typeface="Arial (Body)"/>
            </a:rPr>
            <a:t>bị</a:t>
          </a:r>
          <a:r>
            <a:rPr lang="en-US" sz="2400" b="0">
              <a:solidFill>
                <a:schemeClr val="bg1"/>
              </a:solidFill>
              <a:latin typeface="Arial (Body)"/>
            </a:rPr>
            <a:t> di </a:t>
          </a:r>
          <a:r>
            <a:rPr lang="en-US" sz="2400" b="0" err="1">
              <a:solidFill>
                <a:schemeClr val="bg1"/>
              </a:solidFill>
              <a:latin typeface="Arial (Body)"/>
            </a:rPr>
            <a:t>động</a:t>
          </a:r>
          <a:r>
            <a:rPr lang="en-US" sz="2400" b="0">
              <a:solidFill>
                <a:schemeClr val="bg1"/>
              </a:solidFill>
              <a:latin typeface="Arial (Body)"/>
            </a:rPr>
            <a:t>.</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ED67066-F7AE-4992-8254-24D062022324}" type="parTrans" cxnId="{06C72DEA-8C2B-4CE5-BB65-5814CC38C7A6}">
      <dgm:prSet/>
      <dgm:spPr/>
      <dgm:t>
        <a:bodyPr/>
        <a:lstStyle/>
        <a:p>
          <a:endParaRPr lang="en-US" sz="1800">
            <a:solidFill>
              <a:schemeClr val="bg1"/>
            </a:solidFill>
          </a:endParaRPr>
        </a:p>
      </dgm:t>
    </dgm:pt>
    <dgm:pt modelId="{0D4519E0-9F7A-4442-A4FD-5A412FCBA90A}" type="sibTrans" cxnId="{06C72DEA-8C2B-4CE5-BB65-5814CC38C7A6}">
      <dgm:prSet/>
      <dgm:spPr/>
      <dgm:t>
        <a:bodyPr/>
        <a:lstStyle/>
        <a:p>
          <a:endParaRPr lang="en-US" sz="1800">
            <a:solidFill>
              <a:schemeClr val="bg1"/>
            </a:solidFill>
          </a:endParaRPr>
        </a:p>
      </dgm:t>
    </dgm:pt>
    <dgm:pt modelId="{35E48E02-EB54-4411-A587-330E817225C5}">
      <dgm:prSet phldrT="[Text]" custT="1"/>
      <dgm:spPr>
        <a:solidFill>
          <a:srgbClr val="384B1E"/>
        </a:solidFill>
      </dgm:spPr>
      <dgm:t>
        <a:bodyPr/>
        <a:lstStyle/>
        <a:p>
          <a:r>
            <a:rPr lang="en-US" sz="2400" b="0">
              <a:solidFill>
                <a:schemeClr val="bg1"/>
              </a:solidFill>
              <a:latin typeface="Arial (Body)"/>
            </a:rPr>
            <a:t>4. </a:t>
          </a:r>
          <a:r>
            <a:rPr lang="en-US" sz="2400" b="0" err="1">
              <a:solidFill>
                <a:schemeClr val="bg1"/>
              </a:solidFill>
              <a:latin typeface="Arial (Body)"/>
            </a:rPr>
            <a:t>Công</a:t>
          </a:r>
          <a:r>
            <a:rPr lang="en-US" sz="2400" b="0">
              <a:solidFill>
                <a:schemeClr val="bg1"/>
              </a:solidFill>
              <a:latin typeface="Arial (Body)"/>
            </a:rPr>
            <a:t> </a:t>
          </a:r>
          <a:r>
            <a:rPr lang="en-US" sz="2400" b="0" err="1">
              <a:solidFill>
                <a:schemeClr val="bg1"/>
              </a:solidFill>
              <a:latin typeface="Arial (Body)"/>
            </a:rPr>
            <a:t>nghệ</a:t>
          </a:r>
          <a:r>
            <a:rPr lang="en-US" sz="2400" b="0">
              <a:solidFill>
                <a:schemeClr val="bg1"/>
              </a:solidFill>
              <a:latin typeface="Arial (Body)"/>
            </a:rPr>
            <a:t> </a:t>
          </a:r>
          <a:r>
            <a:rPr lang="en-US" sz="2400" b="0" err="1">
              <a:solidFill>
                <a:schemeClr val="bg1"/>
              </a:solidFill>
              <a:latin typeface="Arial (Body)"/>
            </a:rPr>
            <a:t>màn</a:t>
          </a:r>
          <a:r>
            <a:rPr lang="en-US" sz="2400" b="0">
              <a:solidFill>
                <a:schemeClr val="bg1"/>
              </a:solidFill>
              <a:latin typeface="Arial (Body)"/>
            </a:rPr>
            <a:t> </a:t>
          </a:r>
          <a:r>
            <a:rPr lang="en-US" sz="2400" b="0" err="1">
              <a:solidFill>
                <a:schemeClr val="bg1"/>
              </a:solidFill>
              <a:latin typeface="Arial (Body)"/>
            </a:rPr>
            <a:t>hình</a:t>
          </a:r>
          <a:r>
            <a:rPr lang="en-US" sz="2400" b="0">
              <a:solidFill>
                <a:schemeClr val="bg1"/>
              </a:solidFill>
              <a:latin typeface="Arial (Body)"/>
            </a:rPr>
            <a:t> </a:t>
          </a:r>
          <a:r>
            <a:rPr lang="en-US" sz="2400" b="0" err="1">
              <a:solidFill>
                <a:schemeClr val="bg1"/>
              </a:solidFill>
              <a:latin typeface="Arial (Body)"/>
            </a:rPr>
            <a:t>cảm</a:t>
          </a:r>
          <a:r>
            <a:rPr lang="en-US" sz="2400" b="0">
              <a:solidFill>
                <a:schemeClr val="bg1"/>
              </a:solidFill>
              <a:latin typeface="Arial (Body)"/>
            </a:rPr>
            <a:t> </a:t>
          </a:r>
          <a:r>
            <a:rPr lang="en-US" sz="2400" b="0" err="1">
              <a:solidFill>
                <a:schemeClr val="bg1"/>
              </a:solidFill>
              <a:latin typeface="Arial (Body)"/>
            </a:rPr>
            <a:t>ứng</a:t>
          </a:r>
          <a:r>
            <a:rPr lang="en-US" sz="2400"/>
            <a:t>.</a:t>
          </a:r>
          <a:endParaRPr lang="en-US" sz="2400" b="0">
            <a:solidFill>
              <a:schemeClr val="bg1"/>
            </a:solidFill>
            <a:latin typeface="Arial (Body)"/>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129C6263-9A38-42C8-BE6D-D2649F63959F}" type="parTrans" cxnId="{88A1519B-A65C-4E15-A03E-ABC6E7FF879B}">
      <dgm:prSet/>
      <dgm:spPr/>
      <dgm:t>
        <a:bodyPr/>
        <a:lstStyle/>
        <a:p>
          <a:endParaRPr lang="en-US" sz="1800">
            <a:solidFill>
              <a:schemeClr val="bg1"/>
            </a:solidFill>
          </a:endParaRPr>
        </a:p>
      </dgm:t>
    </dgm:pt>
    <dgm:pt modelId="{3DC46FC2-9347-4344-9B7E-6B75DF2CCDBA}" type="sibTrans" cxnId="{88A1519B-A65C-4E15-A03E-ABC6E7FF879B}">
      <dgm:prSet/>
      <dgm:spPr/>
      <dgm:t>
        <a:bodyPr/>
        <a:lstStyle/>
        <a:p>
          <a:endParaRPr lang="en-US" sz="1800">
            <a:solidFill>
              <a:schemeClr val="bg1"/>
            </a:solidFill>
          </a:endParaRPr>
        </a:p>
      </dgm:t>
    </dgm:pt>
    <dgm:pt modelId="{6463FC17-2039-4EBA-90D5-82F15ED6EBBD}">
      <dgm:prSet phldrT="[Text]" custT="1"/>
      <dgm:spPr>
        <a:solidFill>
          <a:srgbClr val="384B1E"/>
        </a:solidFill>
      </dgm:spPr>
      <dgm:t>
        <a:bodyPr/>
        <a:lstStyle/>
        <a:p>
          <a:r>
            <a:rPr lang="en-US" sz="2400" b="0">
              <a:solidFill>
                <a:schemeClr val="bg1"/>
              </a:solidFill>
              <a:latin typeface="Arial (Body)"/>
            </a:rPr>
            <a:t>1.  </a:t>
          </a:r>
          <a:r>
            <a:rPr lang="en-US" sz="2400" b="0" err="1">
              <a:solidFill>
                <a:schemeClr val="bg1"/>
              </a:solidFill>
              <a:latin typeface="Arial (Body)"/>
            </a:rPr>
            <a:t>Giới</a:t>
          </a:r>
          <a:r>
            <a:rPr lang="en-US" sz="2400" b="0">
              <a:solidFill>
                <a:schemeClr val="bg1"/>
              </a:solidFill>
              <a:latin typeface="Arial (Body)"/>
            </a:rPr>
            <a:t> </a:t>
          </a:r>
          <a:r>
            <a:rPr lang="en-US" sz="2400" b="0" err="1">
              <a:solidFill>
                <a:schemeClr val="bg1"/>
              </a:solidFill>
              <a:latin typeface="Arial (Body)"/>
            </a:rPr>
            <a:t>thiệu</a:t>
          </a:r>
          <a:r>
            <a:rPr lang="en-US" sz="2400" b="0">
              <a:solidFill>
                <a:schemeClr val="bg1"/>
              </a:solidFill>
              <a:latin typeface="Arial (Body)"/>
            </a:rPr>
            <a:t> </a:t>
          </a:r>
          <a:r>
            <a:rPr lang="en-US" sz="2400" b="0" err="1">
              <a:solidFill>
                <a:schemeClr val="bg1"/>
              </a:solidFill>
              <a:latin typeface="Arial (Body)"/>
            </a:rPr>
            <a:t>về</a:t>
          </a:r>
          <a:r>
            <a:rPr lang="en-US" sz="2400" b="0">
              <a:solidFill>
                <a:schemeClr val="bg1"/>
              </a:solidFill>
              <a:latin typeface="Arial (Body)"/>
            </a:rPr>
            <a:t> </a:t>
          </a:r>
          <a:r>
            <a:rPr lang="en-US" sz="2400" b="0" err="1">
              <a:solidFill>
                <a:schemeClr val="bg1"/>
              </a:solidFill>
              <a:latin typeface="Arial (Body)"/>
            </a:rPr>
            <a:t>bộ</a:t>
          </a:r>
          <a:r>
            <a:rPr lang="en-US" sz="2400" b="0">
              <a:solidFill>
                <a:schemeClr val="bg1"/>
              </a:solidFill>
              <a:latin typeface="Arial (Body)"/>
            </a:rPr>
            <a:t> </a:t>
          </a:r>
          <a:r>
            <a:rPr lang="en-US" sz="2400" b="0" err="1">
              <a:solidFill>
                <a:schemeClr val="bg1"/>
              </a:solidFill>
              <a:latin typeface="Arial (Body)"/>
            </a:rPr>
            <a:t>môn</a:t>
          </a:r>
          <a:r>
            <a:rPr lang="en-US" sz="2400" b="0">
              <a:solidFill>
                <a:schemeClr val="bg1"/>
              </a:solidFill>
              <a:latin typeface="Arial (Body)"/>
            </a:rPr>
            <a:t> </a:t>
          </a:r>
          <a:r>
            <a:rPr lang="en-US" sz="2400" b="0" err="1">
              <a:solidFill>
                <a:schemeClr val="bg1"/>
              </a:solidFill>
              <a:latin typeface="Arial (Body)"/>
            </a:rPr>
            <a:t>điện</a:t>
          </a:r>
          <a:r>
            <a:rPr lang="en-US" sz="2400" b="0">
              <a:solidFill>
                <a:schemeClr val="bg1"/>
              </a:solidFill>
              <a:latin typeface="Arial (Body)"/>
            </a:rPr>
            <a:t> </a:t>
          </a:r>
          <a:r>
            <a:rPr lang="en-US" sz="2400" b="0" err="1">
              <a:solidFill>
                <a:schemeClr val="bg1"/>
              </a:solidFill>
              <a:latin typeface="Arial (Body)"/>
            </a:rPr>
            <a:t>toán</a:t>
          </a:r>
          <a:r>
            <a:rPr lang="en-US" sz="2400" b="0">
              <a:solidFill>
                <a:schemeClr val="bg1"/>
              </a:solidFill>
              <a:latin typeface="Arial (Body)"/>
            </a:rPr>
            <a:t> di </a:t>
          </a:r>
          <a:r>
            <a:rPr lang="en-US" sz="2400" b="0" err="1">
              <a:solidFill>
                <a:schemeClr val="bg1"/>
              </a:solidFill>
              <a:latin typeface="Arial (Body)"/>
            </a:rPr>
            <a:t>động</a:t>
          </a:r>
          <a:r>
            <a:rPr lang="en-US" sz="2400" b="0">
              <a:solidFill>
                <a:schemeClr val="bg1"/>
              </a:solidFill>
              <a:latin typeface="Arial (Body)"/>
            </a:rPr>
            <a:t>.</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FC8D74CF-16D9-463E-A23F-E0EE5B8BA0CA}" type="parTrans" cxnId="{60753DD1-82EB-4E28-B742-99C4252522F7}">
      <dgm:prSet/>
      <dgm:spPr/>
      <dgm:t>
        <a:bodyPr/>
        <a:lstStyle/>
        <a:p>
          <a:endParaRPr lang="en-US" sz="2000">
            <a:solidFill>
              <a:schemeClr val="bg1"/>
            </a:solidFill>
          </a:endParaRPr>
        </a:p>
      </dgm:t>
    </dgm:pt>
    <dgm:pt modelId="{C1FD0B6E-0EF2-4031-B6EA-91F9A4579FBC}" type="sibTrans" cxnId="{60753DD1-82EB-4E28-B742-99C4252522F7}">
      <dgm:prSet/>
      <dgm:spPr/>
      <dgm:t>
        <a:bodyPr/>
        <a:lstStyle/>
        <a:p>
          <a:endParaRPr lang="en-US" sz="2000">
            <a:solidFill>
              <a:schemeClr val="bg1"/>
            </a:solidFill>
          </a:endParaRPr>
        </a:p>
      </dgm:t>
    </dgm:pt>
    <dgm:pt modelId="{B573051D-A484-4C48-B4AA-1A9D3872120D}">
      <dgm:prSet custT="1"/>
      <dgm:spPr>
        <a:solidFill>
          <a:srgbClr val="384B1E"/>
        </a:solidFill>
      </dgm:spPr>
      <dgm:t>
        <a:bodyPr/>
        <a:lstStyle/>
        <a:p>
          <a:r>
            <a:rPr lang="en-US" sz="2400" b="0">
              <a:solidFill>
                <a:schemeClr val="bg1"/>
              </a:solidFill>
              <a:latin typeface="Arial (Body)"/>
            </a:rPr>
            <a:t>5. </a:t>
          </a:r>
          <a:r>
            <a:rPr lang="en-US" sz="2400" b="0" err="1">
              <a:solidFill>
                <a:schemeClr val="bg1"/>
              </a:solidFill>
              <a:latin typeface="Arial (Body)"/>
            </a:rPr>
            <a:t>Các</a:t>
          </a:r>
          <a:r>
            <a:rPr lang="en-US" sz="2400" b="0">
              <a:solidFill>
                <a:schemeClr val="bg1"/>
              </a:solidFill>
              <a:latin typeface="Arial (Body)"/>
            </a:rPr>
            <a:t> </a:t>
          </a:r>
          <a:r>
            <a:rPr lang="en-US" sz="2400" b="0" err="1">
              <a:solidFill>
                <a:schemeClr val="bg1"/>
              </a:solidFill>
              <a:latin typeface="Arial (Body)"/>
            </a:rPr>
            <a:t>kho</a:t>
          </a:r>
          <a:r>
            <a:rPr lang="en-US" sz="2400" b="0">
              <a:solidFill>
                <a:schemeClr val="bg1"/>
              </a:solidFill>
              <a:latin typeface="Arial (Body)"/>
            </a:rPr>
            <a:t> </a:t>
          </a:r>
          <a:r>
            <a:rPr lang="en-US" sz="2400" b="0" err="1">
              <a:solidFill>
                <a:schemeClr val="bg1"/>
              </a:solidFill>
              <a:latin typeface="Arial (Body)"/>
            </a:rPr>
            <a:t>ứng</a:t>
          </a:r>
          <a:r>
            <a:rPr lang="en-US" sz="2400" b="0">
              <a:solidFill>
                <a:schemeClr val="bg1"/>
              </a:solidFill>
              <a:latin typeface="Arial (Body)"/>
            </a:rPr>
            <a:t> </a:t>
          </a:r>
          <a:r>
            <a:rPr lang="en-US" sz="2400" b="0" err="1">
              <a:solidFill>
                <a:schemeClr val="bg1"/>
              </a:solidFill>
              <a:latin typeface="Arial (Body)"/>
            </a:rPr>
            <a:t>dụng</a:t>
          </a:r>
          <a:r>
            <a:rPr lang="en-US" sz="2400" b="0">
              <a:solidFill>
                <a:schemeClr val="bg1"/>
              </a:solidFill>
              <a:latin typeface="Arial (Body)"/>
            </a:rPr>
            <a:t>.</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50946A7F-777D-41F8-8CD8-5E4BFD980151}" type="parTrans" cxnId="{AFB2487D-CD5D-4B83-9F80-B3EA08254FE3}">
      <dgm:prSet/>
      <dgm:spPr/>
      <dgm:t>
        <a:bodyPr/>
        <a:lstStyle/>
        <a:p>
          <a:endParaRPr lang="en-US" sz="2000">
            <a:solidFill>
              <a:schemeClr val="bg1"/>
            </a:solidFill>
          </a:endParaRPr>
        </a:p>
      </dgm:t>
    </dgm:pt>
    <dgm:pt modelId="{7963A2A5-EC97-4239-8CB9-B8AA25C8D985}" type="sibTrans" cxnId="{AFB2487D-CD5D-4B83-9F80-B3EA08254FE3}">
      <dgm:prSet/>
      <dgm:spPr/>
      <dgm:t>
        <a:bodyPr/>
        <a:lstStyle/>
        <a:p>
          <a:endParaRPr lang="en-US" sz="2000">
            <a:solidFill>
              <a:schemeClr val="bg1"/>
            </a:solidFill>
          </a:endParaRPr>
        </a:p>
      </dgm:t>
    </dgm:pt>
    <dgm:pt modelId="{E27534FD-3702-44D5-953D-CE725E170BAD}">
      <dgm:prSet custT="1"/>
      <dgm:spPr>
        <a:solidFill>
          <a:srgbClr val="384B1E"/>
        </a:solidFill>
      </dgm:spPr>
      <dgm:t>
        <a:bodyPr/>
        <a:lstStyle/>
        <a:p>
          <a:r>
            <a:rPr lang="en-US" sz="2400" b="0">
              <a:solidFill>
                <a:schemeClr val="bg1"/>
              </a:solidFill>
              <a:latin typeface="Arial (Body)"/>
            </a:rPr>
            <a:t>7. </a:t>
          </a:r>
          <a:r>
            <a:rPr lang="en-US" sz="2400" b="0" err="1">
              <a:solidFill>
                <a:schemeClr val="bg1"/>
              </a:solidFill>
              <a:latin typeface="Arial (Body)"/>
            </a:rPr>
            <a:t>Thực</a:t>
          </a:r>
          <a:r>
            <a:rPr lang="en-US" sz="2400" b="0">
              <a:solidFill>
                <a:schemeClr val="bg1"/>
              </a:solidFill>
              <a:latin typeface="Arial (Body)"/>
            </a:rPr>
            <a:t> </a:t>
          </a:r>
          <a:r>
            <a:rPr lang="en-US" sz="2400" b="0" err="1">
              <a:solidFill>
                <a:schemeClr val="bg1"/>
              </a:solidFill>
              <a:latin typeface="Arial (Body)"/>
            </a:rPr>
            <a:t>hành</a:t>
          </a:r>
          <a:r>
            <a:rPr lang="en-US" sz="2400" b="0">
              <a:solidFill>
                <a:schemeClr val="bg1"/>
              </a:solidFill>
              <a:latin typeface="Arial (Body)"/>
            </a:rPr>
            <a:t> </a:t>
          </a:r>
          <a:r>
            <a:rPr lang="en-US" sz="2400" b="0" err="1">
              <a:solidFill>
                <a:schemeClr val="bg1"/>
              </a:solidFill>
              <a:latin typeface="Arial (Body)"/>
            </a:rPr>
            <a:t>viết</a:t>
          </a:r>
          <a:r>
            <a:rPr lang="en-US" sz="2400" b="0">
              <a:solidFill>
                <a:schemeClr val="bg1"/>
              </a:solidFill>
              <a:latin typeface="Arial (Body)"/>
            </a:rPr>
            <a:t> </a:t>
          </a:r>
          <a:r>
            <a:rPr lang="en-US" sz="2400" b="0" err="1">
              <a:solidFill>
                <a:schemeClr val="bg1"/>
              </a:solidFill>
              <a:latin typeface="Arial (Body)"/>
            </a:rPr>
            <a:t>ứng</a:t>
          </a:r>
          <a:r>
            <a:rPr lang="en-US" sz="2400" b="0">
              <a:solidFill>
                <a:schemeClr val="bg1"/>
              </a:solidFill>
              <a:latin typeface="Arial (Body)"/>
            </a:rPr>
            <a:t> </a:t>
          </a:r>
          <a:r>
            <a:rPr lang="en-US" sz="2400" b="0" err="1">
              <a:solidFill>
                <a:schemeClr val="bg1"/>
              </a:solidFill>
              <a:latin typeface="Arial (Body)"/>
            </a:rPr>
            <a:t>dụng</a:t>
          </a:r>
          <a:r>
            <a:rPr lang="en-US" sz="2400" b="0">
              <a:solidFill>
                <a:schemeClr val="bg1"/>
              </a:solidFill>
              <a:latin typeface="Arial (Body)"/>
            </a:rPr>
            <a:t> </a:t>
          </a:r>
          <a:r>
            <a:rPr lang="en-US" sz="2400" b="0" err="1">
              <a:solidFill>
                <a:schemeClr val="bg1"/>
              </a:solidFill>
              <a:latin typeface="Arial (Body)"/>
            </a:rPr>
            <a:t>kết</a:t>
          </a:r>
          <a:r>
            <a:rPr lang="en-US" sz="2400" b="0">
              <a:solidFill>
                <a:schemeClr val="bg1"/>
              </a:solidFill>
              <a:latin typeface="Arial (Body)"/>
            </a:rPr>
            <a:t> </a:t>
          </a:r>
          <a:r>
            <a:rPr lang="en-US" sz="2400" b="0" err="1">
              <a:solidFill>
                <a:schemeClr val="bg1"/>
              </a:solidFill>
              <a:latin typeface="Arial (Body)"/>
            </a:rPr>
            <a:t>nối</a:t>
          </a:r>
          <a:r>
            <a:rPr lang="en-US" sz="2400" b="0">
              <a:solidFill>
                <a:schemeClr val="bg1"/>
              </a:solidFill>
              <a:latin typeface="Arial (Body)"/>
            </a:rPr>
            <a:t> 2 </a:t>
          </a:r>
          <a:r>
            <a:rPr lang="en-US" sz="2400" b="0" err="1">
              <a:solidFill>
                <a:schemeClr val="bg1"/>
              </a:solidFill>
              <a:latin typeface="Arial (Body)"/>
            </a:rPr>
            <a:t>thiết</a:t>
          </a:r>
          <a:r>
            <a:rPr lang="en-US" sz="2400" b="0">
              <a:solidFill>
                <a:schemeClr val="bg1"/>
              </a:solidFill>
              <a:latin typeface="Arial (Body)"/>
            </a:rPr>
            <a:t> </a:t>
          </a:r>
          <a:r>
            <a:rPr lang="en-US" sz="2400" b="0" err="1">
              <a:solidFill>
                <a:schemeClr val="bg1"/>
              </a:solidFill>
              <a:latin typeface="Arial (Body)"/>
            </a:rPr>
            <a:t>bị</a:t>
          </a:r>
          <a:r>
            <a:rPr lang="en-US" sz="2400" b="0">
              <a:solidFill>
                <a:schemeClr val="bg1"/>
              </a:solidFill>
              <a:latin typeface="Arial (Body)"/>
            </a:rPr>
            <a:t> </a:t>
          </a:r>
          <a:r>
            <a:rPr lang="en-US" sz="2400" b="0" err="1">
              <a:solidFill>
                <a:schemeClr val="bg1"/>
              </a:solidFill>
              <a:latin typeface="Arial (Body)"/>
            </a:rPr>
            <a:t>với</a:t>
          </a:r>
          <a:r>
            <a:rPr lang="en-US" sz="2400" b="0">
              <a:solidFill>
                <a:schemeClr val="bg1"/>
              </a:solidFill>
              <a:latin typeface="Arial (Body)"/>
            </a:rPr>
            <a:t> android.</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D20B1714-E8E4-4D6A-9F5C-CA6FBC7051B6}" type="parTrans" cxnId="{5B2B7450-4952-47C3-A329-0543A87AD006}">
      <dgm:prSet/>
      <dgm:spPr/>
      <dgm:t>
        <a:bodyPr/>
        <a:lstStyle/>
        <a:p>
          <a:endParaRPr lang="en-US" sz="2000">
            <a:solidFill>
              <a:schemeClr val="bg1"/>
            </a:solidFill>
          </a:endParaRPr>
        </a:p>
      </dgm:t>
    </dgm:pt>
    <dgm:pt modelId="{7473ED5D-6E8A-4726-9CDF-F2D20B76C3F3}" type="sibTrans" cxnId="{5B2B7450-4952-47C3-A329-0543A87AD006}">
      <dgm:prSet/>
      <dgm:spPr/>
      <dgm:t>
        <a:bodyPr/>
        <a:lstStyle/>
        <a:p>
          <a:endParaRPr lang="en-US" sz="2000">
            <a:solidFill>
              <a:schemeClr val="bg1"/>
            </a:solidFill>
          </a:endParaRPr>
        </a:p>
      </dgm:t>
    </dgm:pt>
    <dgm:pt modelId="{734E44AF-B124-4820-9F78-0FA0AC3FF539}" type="pres">
      <dgm:prSet presAssocID="{06206A73-0F21-41B8-BC2F-9FAD21214B3B}" presName="Name0" presStyleCnt="0">
        <dgm:presLayoutVars>
          <dgm:chMax val="7"/>
          <dgm:chPref val="7"/>
          <dgm:dir/>
        </dgm:presLayoutVars>
      </dgm:prSet>
      <dgm:spPr/>
    </dgm:pt>
    <dgm:pt modelId="{B86F8E8B-ADDC-41BD-B374-D2BA90B7DF1F}" type="pres">
      <dgm:prSet presAssocID="{06206A73-0F21-41B8-BC2F-9FAD21214B3B}" presName="Name1" presStyleCnt="0"/>
      <dgm:spPr/>
    </dgm:pt>
    <dgm:pt modelId="{FF8E1476-0DA1-4F5D-8BC2-DFFA27CB519C}" type="pres">
      <dgm:prSet presAssocID="{06206A73-0F21-41B8-BC2F-9FAD21214B3B}" presName="cycle" presStyleCnt="0"/>
      <dgm:spPr/>
    </dgm:pt>
    <dgm:pt modelId="{5C517C6C-3F36-4F12-A83E-E30094C47B7E}" type="pres">
      <dgm:prSet presAssocID="{06206A73-0F21-41B8-BC2F-9FAD21214B3B}" presName="srcNode" presStyleLbl="node1" presStyleIdx="0" presStyleCnt="7"/>
      <dgm:spPr/>
    </dgm:pt>
    <dgm:pt modelId="{F65C5E06-CB07-4C2C-BB8E-5D93872A0D72}" type="pres">
      <dgm:prSet presAssocID="{06206A73-0F21-41B8-BC2F-9FAD21214B3B}" presName="conn" presStyleLbl="parChTrans1D2" presStyleIdx="0" presStyleCnt="1"/>
      <dgm:spPr/>
    </dgm:pt>
    <dgm:pt modelId="{9EF8FC0B-562B-4CA7-B9D5-E6DBC1C8DE8A}" type="pres">
      <dgm:prSet presAssocID="{06206A73-0F21-41B8-BC2F-9FAD21214B3B}" presName="extraNode" presStyleLbl="node1" presStyleIdx="0" presStyleCnt="7"/>
      <dgm:spPr/>
    </dgm:pt>
    <dgm:pt modelId="{2D71AD2F-8761-41D8-A88E-86A3C57D7AAD}" type="pres">
      <dgm:prSet presAssocID="{06206A73-0F21-41B8-BC2F-9FAD21214B3B}" presName="dstNode" presStyleLbl="node1" presStyleIdx="0" presStyleCnt="7"/>
      <dgm:spPr/>
    </dgm:pt>
    <dgm:pt modelId="{407AC132-F936-4493-9DD9-2AB9CB3C6EBA}" type="pres">
      <dgm:prSet presAssocID="{6463FC17-2039-4EBA-90D5-82F15ED6EBBD}" presName="text_1" presStyleLbl="node1" presStyleIdx="0" presStyleCnt="7">
        <dgm:presLayoutVars>
          <dgm:bulletEnabled val="1"/>
        </dgm:presLayoutVars>
      </dgm:prSet>
      <dgm:spPr/>
    </dgm:pt>
    <dgm:pt modelId="{E6B48CF9-40CE-4FFB-B0B4-EE3E29251AE1}" type="pres">
      <dgm:prSet presAssocID="{6463FC17-2039-4EBA-90D5-82F15ED6EBBD}" presName="accent_1" presStyleCnt="0"/>
      <dgm:spPr/>
    </dgm:pt>
    <dgm:pt modelId="{EA901DAA-EF13-4A3E-B423-7D3BBCAF21B1}" type="pres">
      <dgm:prSet presAssocID="{6463FC17-2039-4EBA-90D5-82F15ED6EBBD}" presName="accentRepeatNode" presStyleLbl="solidFgAcc1" presStyleIdx="0" presStyleCnt="7"/>
      <dgm:spPr/>
    </dgm:pt>
    <dgm:pt modelId="{A5FF75A4-39F1-4CED-92D9-4B50CEA62163}" type="pres">
      <dgm:prSet presAssocID="{EDEA8BEF-3C2D-4A2F-9823-53D2BF07D092}" presName="text_2" presStyleLbl="node1" presStyleIdx="1" presStyleCnt="7">
        <dgm:presLayoutVars>
          <dgm:bulletEnabled val="1"/>
        </dgm:presLayoutVars>
      </dgm:prSet>
      <dgm:spPr/>
    </dgm:pt>
    <dgm:pt modelId="{407101EA-E422-4763-95A6-DC392E3AC275}" type="pres">
      <dgm:prSet presAssocID="{EDEA8BEF-3C2D-4A2F-9823-53D2BF07D092}" presName="accent_2" presStyleCnt="0"/>
      <dgm:spPr/>
    </dgm:pt>
    <dgm:pt modelId="{656A8FB4-41C6-42CE-93FC-26AE89FF018F}" type="pres">
      <dgm:prSet presAssocID="{EDEA8BEF-3C2D-4A2F-9823-53D2BF07D092}" presName="accentRepeatNode" presStyleLbl="solidFgAcc1" presStyleIdx="1" presStyleCnt="7"/>
      <dgm:spPr/>
    </dgm:pt>
    <dgm:pt modelId="{718C163F-57D6-419B-8547-C4915044964E}" type="pres">
      <dgm:prSet presAssocID="{58BBBDE3-8E50-4376-8FB8-A594EEE2767D}" presName="text_3" presStyleLbl="node1" presStyleIdx="2" presStyleCnt="7" custScaleY="155393">
        <dgm:presLayoutVars>
          <dgm:bulletEnabled val="1"/>
        </dgm:presLayoutVars>
      </dgm:prSet>
      <dgm:spPr/>
    </dgm:pt>
    <dgm:pt modelId="{D9AA2779-E6B8-40D9-9194-81CFAF53FE38}" type="pres">
      <dgm:prSet presAssocID="{58BBBDE3-8E50-4376-8FB8-A594EEE2767D}" presName="accent_3" presStyleCnt="0"/>
      <dgm:spPr/>
    </dgm:pt>
    <dgm:pt modelId="{3E018E9F-D71F-4F46-9150-AF7E03B339C1}" type="pres">
      <dgm:prSet presAssocID="{58BBBDE3-8E50-4376-8FB8-A594EEE2767D}" presName="accentRepeatNode" presStyleLbl="solidFgAcc1" presStyleIdx="2" presStyleCnt="7"/>
      <dgm:spPr/>
    </dgm:pt>
    <dgm:pt modelId="{3898397F-B366-4D3A-9546-17A707DB7343}" type="pres">
      <dgm:prSet presAssocID="{35E48E02-EB54-4411-A587-330E817225C5}" presName="text_4" presStyleLbl="node1" presStyleIdx="3" presStyleCnt="7">
        <dgm:presLayoutVars>
          <dgm:bulletEnabled val="1"/>
        </dgm:presLayoutVars>
      </dgm:prSet>
      <dgm:spPr/>
    </dgm:pt>
    <dgm:pt modelId="{CE2BEF16-5F86-4C42-9CDD-4E30D69DB733}" type="pres">
      <dgm:prSet presAssocID="{35E48E02-EB54-4411-A587-330E817225C5}" presName="accent_4" presStyleCnt="0"/>
      <dgm:spPr/>
    </dgm:pt>
    <dgm:pt modelId="{4A29BD75-0978-43CC-9048-D273C1E7FEB0}" type="pres">
      <dgm:prSet presAssocID="{35E48E02-EB54-4411-A587-330E817225C5}" presName="accentRepeatNode" presStyleLbl="solidFgAcc1" presStyleIdx="3" presStyleCnt="7"/>
      <dgm:spPr/>
    </dgm:pt>
    <dgm:pt modelId="{44B06EF4-B4D4-43B1-9391-13BE9819C422}" type="pres">
      <dgm:prSet presAssocID="{B573051D-A484-4C48-B4AA-1A9D3872120D}" presName="text_5" presStyleLbl="node1" presStyleIdx="4" presStyleCnt="7">
        <dgm:presLayoutVars>
          <dgm:bulletEnabled val="1"/>
        </dgm:presLayoutVars>
      </dgm:prSet>
      <dgm:spPr/>
    </dgm:pt>
    <dgm:pt modelId="{682A97F9-C029-4548-8055-C20DDEA6B8D7}" type="pres">
      <dgm:prSet presAssocID="{B573051D-A484-4C48-B4AA-1A9D3872120D}" presName="accent_5" presStyleCnt="0"/>
      <dgm:spPr/>
    </dgm:pt>
    <dgm:pt modelId="{F57D8206-5BFC-481A-AFE6-95E94557AC88}" type="pres">
      <dgm:prSet presAssocID="{B573051D-A484-4C48-B4AA-1A9D3872120D}" presName="accentRepeatNode" presStyleLbl="solidFgAcc1" presStyleIdx="4" presStyleCnt="7"/>
      <dgm:spPr/>
    </dgm:pt>
    <dgm:pt modelId="{C0C2EF0D-1AA9-4C8C-A1D7-BBA86A8433A6}" type="pres">
      <dgm:prSet presAssocID="{96792517-9C2D-4F57-9A68-C3AFFB68B8EC}" presName="text_6" presStyleLbl="node1" presStyleIdx="5" presStyleCnt="7">
        <dgm:presLayoutVars>
          <dgm:bulletEnabled val="1"/>
        </dgm:presLayoutVars>
      </dgm:prSet>
      <dgm:spPr/>
    </dgm:pt>
    <dgm:pt modelId="{429AB36E-57EB-404D-A7D8-F919CD793ECC}" type="pres">
      <dgm:prSet presAssocID="{96792517-9C2D-4F57-9A68-C3AFFB68B8EC}" presName="accent_6" presStyleCnt="0"/>
      <dgm:spPr/>
    </dgm:pt>
    <dgm:pt modelId="{3C34A50F-B1F8-45B5-92A0-1EC9E0D2C90D}" type="pres">
      <dgm:prSet presAssocID="{96792517-9C2D-4F57-9A68-C3AFFB68B8EC}" presName="accentRepeatNode" presStyleLbl="solidFgAcc1" presStyleIdx="5" presStyleCnt="7"/>
      <dgm:spPr/>
    </dgm:pt>
    <dgm:pt modelId="{244C3E41-5104-4EC7-A5CA-8ACC8570C620}" type="pres">
      <dgm:prSet presAssocID="{E27534FD-3702-44D5-953D-CE725E170BAD}" presName="text_7" presStyleLbl="node1" presStyleIdx="6" presStyleCnt="7" custScaleY="113175">
        <dgm:presLayoutVars>
          <dgm:bulletEnabled val="1"/>
        </dgm:presLayoutVars>
      </dgm:prSet>
      <dgm:spPr/>
    </dgm:pt>
    <dgm:pt modelId="{0BE617AD-990E-46FE-81E8-84CD89A34F95}" type="pres">
      <dgm:prSet presAssocID="{E27534FD-3702-44D5-953D-CE725E170BAD}" presName="accent_7" presStyleCnt="0"/>
      <dgm:spPr/>
    </dgm:pt>
    <dgm:pt modelId="{C16492DE-CDBD-474D-946F-8FCE90DF9908}" type="pres">
      <dgm:prSet presAssocID="{E27534FD-3702-44D5-953D-CE725E170BAD}" presName="accentRepeatNode" presStyleLbl="solidFgAcc1" presStyleIdx="6" presStyleCnt="7"/>
      <dgm:spPr/>
    </dgm:pt>
  </dgm:ptLst>
  <dgm:cxnLst>
    <dgm:cxn modelId="{DBC22F03-CA40-4EF2-98CF-32F4D1B181C2}" type="presOf" srcId="{6463FC17-2039-4EBA-90D5-82F15ED6EBBD}" destId="{407AC132-F936-4493-9DD9-2AB9CB3C6EBA}" srcOrd="0" destOrd="0" presId="urn:microsoft.com/office/officeart/2008/layout/VerticalCurvedList"/>
    <dgm:cxn modelId="{5B2B7450-4952-47C3-A329-0543A87AD006}" srcId="{06206A73-0F21-41B8-BC2F-9FAD21214B3B}" destId="{E27534FD-3702-44D5-953D-CE725E170BAD}" srcOrd="6" destOrd="0" parTransId="{D20B1714-E8E4-4D6A-9F5C-CA6FBC7051B6}" sibTransId="{7473ED5D-6E8A-4726-9CDF-F2D20B76C3F3}"/>
    <dgm:cxn modelId="{B7C7EF53-A1EA-410A-B885-90F0FA50BE32}" srcId="{06206A73-0F21-41B8-BC2F-9FAD21214B3B}" destId="{EDEA8BEF-3C2D-4A2F-9823-53D2BF07D092}" srcOrd="1" destOrd="0" parTransId="{2F64F0D8-627F-4D3C-A395-027BF7421CC8}" sibTransId="{4ACEA489-83F2-4FA5-8A06-BC07AD16E3B3}"/>
    <dgm:cxn modelId="{D01F285C-41B0-47CA-996E-B77EAEC3D816}" type="presOf" srcId="{B573051D-A484-4C48-B4AA-1A9D3872120D}" destId="{44B06EF4-B4D4-43B1-9391-13BE9819C422}" srcOrd="0" destOrd="0" presId="urn:microsoft.com/office/officeart/2008/layout/VerticalCurvedList"/>
    <dgm:cxn modelId="{7D8D4873-2665-4187-8B9C-707262B1A58F}" type="presOf" srcId="{96792517-9C2D-4F57-9A68-C3AFFB68B8EC}" destId="{C0C2EF0D-1AA9-4C8C-A1D7-BBA86A8433A6}" srcOrd="0" destOrd="0" presId="urn:microsoft.com/office/officeart/2008/layout/VerticalCurvedList"/>
    <dgm:cxn modelId="{09DDFA76-59A8-46EA-A83D-74D64D4CC8DA}" srcId="{06206A73-0F21-41B8-BC2F-9FAD21214B3B}" destId="{96792517-9C2D-4F57-9A68-C3AFFB68B8EC}" srcOrd="5" destOrd="0" parTransId="{7B4E4211-B29C-467D-8E5D-670601F30974}" sibTransId="{92BB5019-62D8-4418-8077-C92F54169767}"/>
    <dgm:cxn modelId="{AFB2487D-CD5D-4B83-9F80-B3EA08254FE3}" srcId="{06206A73-0F21-41B8-BC2F-9FAD21214B3B}" destId="{B573051D-A484-4C48-B4AA-1A9D3872120D}" srcOrd="4" destOrd="0" parTransId="{50946A7F-777D-41F8-8CD8-5E4BFD980151}" sibTransId="{7963A2A5-EC97-4239-8CB9-B8AA25C8D985}"/>
    <dgm:cxn modelId="{54E1DC82-F8BC-4C7B-BE39-ECBA278B234E}" type="presOf" srcId="{E27534FD-3702-44D5-953D-CE725E170BAD}" destId="{244C3E41-5104-4EC7-A5CA-8ACC8570C620}" srcOrd="0" destOrd="0" presId="urn:microsoft.com/office/officeart/2008/layout/VerticalCurvedList"/>
    <dgm:cxn modelId="{17D3338F-E315-4268-A1B6-C98A277E83BD}" type="presOf" srcId="{35E48E02-EB54-4411-A587-330E817225C5}" destId="{3898397F-B366-4D3A-9546-17A707DB7343}" srcOrd="0" destOrd="0" presId="urn:microsoft.com/office/officeart/2008/layout/VerticalCurvedList"/>
    <dgm:cxn modelId="{88A1519B-A65C-4E15-A03E-ABC6E7FF879B}" srcId="{06206A73-0F21-41B8-BC2F-9FAD21214B3B}" destId="{35E48E02-EB54-4411-A587-330E817225C5}" srcOrd="3" destOrd="0" parTransId="{129C6263-9A38-42C8-BE6D-D2649F63959F}" sibTransId="{3DC46FC2-9347-4344-9B7E-6B75DF2CCDBA}"/>
    <dgm:cxn modelId="{D95B79A0-EF97-4061-B700-BCD78ED13882}" type="presOf" srcId="{EDEA8BEF-3C2D-4A2F-9823-53D2BF07D092}" destId="{A5FF75A4-39F1-4CED-92D9-4B50CEA62163}" srcOrd="0" destOrd="0" presId="urn:microsoft.com/office/officeart/2008/layout/VerticalCurvedList"/>
    <dgm:cxn modelId="{7ECC4CC8-8092-40EF-8465-3A0F530A1791}" type="presOf" srcId="{C1FD0B6E-0EF2-4031-B6EA-91F9A4579FBC}" destId="{F65C5E06-CB07-4C2C-BB8E-5D93872A0D72}" srcOrd="0" destOrd="0" presId="urn:microsoft.com/office/officeart/2008/layout/VerticalCurvedList"/>
    <dgm:cxn modelId="{3C43DBCE-C66C-4CEA-A1AC-6C349289A776}" type="presOf" srcId="{58BBBDE3-8E50-4376-8FB8-A594EEE2767D}" destId="{718C163F-57D6-419B-8547-C4915044964E}" srcOrd="0" destOrd="0" presId="urn:microsoft.com/office/officeart/2008/layout/VerticalCurvedList"/>
    <dgm:cxn modelId="{60753DD1-82EB-4E28-B742-99C4252522F7}" srcId="{06206A73-0F21-41B8-BC2F-9FAD21214B3B}" destId="{6463FC17-2039-4EBA-90D5-82F15ED6EBBD}" srcOrd="0" destOrd="0" parTransId="{FC8D74CF-16D9-463E-A23F-E0EE5B8BA0CA}" sibTransId="{C1FD0B6E-0EF2-4031-B6EA-91F9A4579FBC}"/>
    <dgm:cxn modelId="{06C72DEA-8C2B-4CE5-BB65-5814CC38C7A6}" srcId="{06206A73-0F21-41B8-BC2F-9FAD21214B3B}" destId="{58BBBDE3-8E50-4376-8FB8-A594EEE2767D}" srcOrd="2" destOrd="0" parTransId="{FED67066-F7AE-4992-8254-24D062022324}" sibTransId="{0D4519E0-9F7A-4442-A4FD-5A412FCBA90A}"/>
    <dgm:cxn modelId="{A91985FB-9FE2-4D3B-A236-4D2C94527DD3}" type="presOf" srcId="{06206A73-0F21-41B8-BC2F-9FAD21214B3B}" destId="{734E44AF-B124-4820-9F78-0FA0AC3FF539}" srcOrd="0" destOrd="0" presId="urn:microsoft.com/office/officeart/2008/layout/VerticalCurvedList"/>
    <dgm:cxn modelId="{FF070011-4DCB-4720-9D16-CBBF711DC08A}" type="presParOf" srcId="{734E44AF-B124-4820-9F78-0FA0AC3FF539}" destId="{B86F8E8B-ADDC-41BD-B374-D2BA90B7DF1F}" srcOrd="0" destOrd="0" presId="urn:microsoft.com/office/officeart/2008/layout/VerticalCurvedList"/>
    <dgm:cxn modelId="{3F666D06-2CBD-4A4F-9A75-8C1F3A5C0316}" type="presParOf" srcId="{B86F8E8B-ADDC-41BD-B374-D2BA90B7DF1F}" destId="{FF8E1476-0DA1-4F5D-8BC2-DFFA27CB519C}" srcOrd="0" destOrd="0" presId="urn:microsoft.com/office/officeart/2008/layout/VerticalCurvedList"/>
    <dgm:cxn modelId="{CE1A0E79-55A7-4E89-9463-D9880E4417F5}" type="presParOf" srcId="{FF8E1476-0DA1-4F5D-8BC2-DFFA27CB519C}" destId="{5C517C6C-3F36-4F12-A83E-E30094C47B7E}" srcOrd="0" destOrd="0" presId="urn:microsoft.com/office/officeart/2008/layout/VerticalCurvedList"/>
    <dgm:cxn modelId="{1052572B-703D-4332-A16D-F2853DB3C86D}" type="presParOf" srcId="{FF8E1476-0DA1-4F5D-8BC2-DFFA27CB519C}" destId="{F65C5E06-CB07-4C2C-BB8E-5D93872A0D72}" srcOrd="1" destOrd="0" presId="urn:microsoft.com/office/officeart/2008/layout/VerticalCurvedList"/>
    <dgm:cxn modelId="{D50632E9-D45E-4144-A479-6914BFE513F5}" type="presParOf" srcId="{FF8E1476-0DA1-4F5D-8BC2-DFFA27CB519C}" destId="{9EF8FC0B-562B-4CA7-B9D5-E6DBC1C8DE8A}" srcOrd="2" destOrd="0" presId="urn:microsoft.com/office/officeart/2008/layout/VerticalCurvedList"/>
    <dgm:cxn modelId="{48CB0B71-AEBF-4CD3-8AF7-25FA486C4A49}" type="presParOf" srcId="{FF8E1476-0DA1-4F5D-8BC2-DFFA27CB519C}" destId="{2D71AD2F-8761-41D8-A88E-86A3C57D7AAD}" srcOrd="3" destOrd="0" presId="urn:microsoft.com/office/officeart/2008/layout/VerticalCurvedList"/>
    <dgm:cxn modelId="{0C655270-A22B-48B8-9FF3-7CD70387EA9E}" type="presParOf" srcId="{B86F8E8B-ADDC-41BD-B374-D2BA90B7DF1F}" destId="{407AC132-F936-4493-9DD9-2AB9CB3C6EBA}" srcOrd="1" destOrd="0" presId="urn:microsoft.com/office/officeart/2008/layout/VerticalCurvedList"/>
    <dgm:cxn modelId="{A77A3A3F-E4E3-40EA-8D4B-4203FB0FB089}" type="presParOf" srcId="{B86F8E8B-ADDC-41BD-B374-D2BA90B7DF1F}" destId="{E6B48CF9-40CE-4FFB-B0B4-EE3E29251AE1}" srcOrd="2" destOrd="0" presId="urn:microsoft.com/office/officeart/2008/layout/VerticalCurvedList"/>
    <dgm:cxn modelId="{796FA007-1CB9-4DC2-9BA8-3AEB3D6E8C3A}" type="presParOf" srcId="{E6B48CF9-40CE-4FFB-B0B4-EE3E29251AE1}" destId="{EA901DAA-EF13-4A3E-B423-7D3BBCAF21B1}" srcOrd="0" destOrd="0" presId="urn:microsoft.com/office/officeart/2008/layout/VerticalCurvedList"/>
    <dgm:cxn modelId="{15C0131D-A05A-4CB8-AC3E-008208099E7C}" type="presParOf" srcId="{B86F8E8B-ADDC-41BD-B374-D2BA90B7DF1F}" destId="{A5FF75A4-39F1-4CED-92D9-4B50CEA62163}" srcOrd="3" destOrd="0" presId="urn:microsoft.com/office/officeart/2008/layout/VerticalCurvedList"/>
    <dgm:cxn modelId="{D4463F15-5602-4048-83D1-938D5520FD53}" type="presParOf" srcId="{B86F8E8B-ADDC-41BD-B374-D2BA90B7DF1F}" destId="{407101EA-E422-4763-95A6-DC392E3AC275}" srcOrd="4" destOrd="0" presId="urn:microsoft.com/office/officeart/2008/layout/VerticalCurvedList"/>
    <dgm:cxn modelId="{2711C235-5CC9-48E2-9964-3EF460D6B93E}" type="presParOf" srcId="{407101EA-E422-4763-95A6-DC392E3AC275}" destId="{656A8FB4-41C6-42CE-93FC-26AE89FF018F}" srcOrd="0" destOrd="0" presId="urn:microsoft.com/office/officeart/2008/layout/VerticalCurvedList"/>
    <dgm:cxn modelId="{BBFCA857-B953-40FF-B611-0A46519DA0A2}" type="presParOf" srcId="{B86F8E8B-ADDC-41BD-B374-D2BA90B7DF1F}" destId="{718C163F-57D6-419B-8547-C4915044964E}" srcOrd="5" destOrd="0" presId="urn:microsoft.com/office/officeart/2008/layout/VerticalCurvedList"/>
    <dgm:cxn modelId="{8B0B8BA4-DB2E-470D-A746-AB7E85672A3A}" type="presParOf" srcId="{B86F8E8B-ADDC-41BD-B374-D2BA90B7DF1F}" destId="{D9AA2779-E6B8-40D9-9194-81CFAF53FE38}" srcOrd="6" destOrd="0" presId="urn:microsoft.com/office/officeart/2008/layout/VerticalCurvedList"/>
    <dgm:cxn modelId="{B45CDC36-CDD2-47E9-B3B1-79C852B31673}" type="presParOf" srcId="{D9AA2779-E6B8-40D9-9194-81CFAF53FE38}" destId="{3E018E9F-D71F-4F46-9150-AF7E03B339C1}" srcOrd="0" destOrd="0" presId="urn:microsoft.com/office/officeart/2008/layout/VerticalCurvedList"/>
    <dgm:cxn modelId="{3117062B-E3AF-4C58-ACD9-6EAF40925045}" type="presParOf" srcId="{B86F8E8B-ADDC-41BD-B374-D2BA90B7DF1F}" destId="{3898397F-B366-4D3A-9546-17A707DB7343}" srcOrd="7" destOrd="0" presId="urn:microsoft.com/office/officeart/2008/layout/VerticalCurvedList"/>
    <dgm:cxn modelId="{5C43D464-E484-4E29-8880-0F66175DF28D}" type="presParOf" srcId="{B86F8E8B-ADDC-41BD-B374-D2BA90B7DF1F}" destId="{CE2BEF16-5F86-4C42-9CDD-4E30D69DB733}" srcOrd="8" destOrd="0" presId="urn:microsoft.com/office/officeart/2008/layout/VerticalCurvedList"/>
    <dgm:cxn modelId="{6A5E56C3-C93E-4490-9CF6-86FEE45A8B03}" type="presParOf" srcId="{CE2BEF16-5F86-4C42-9CDD-4E30D69DB733}" destId="{4A29BD75-0978-43CC-9048-D273C1E7FEB0}" srcOrd="0" destOrd="0" presId="urn:microsoft.com/office/officeart/2008/layout/VerticalCurvedList"/>
    <dgm:cxn modelId="{82CBE030-62C8-497D-8C47-4001BD7C75D2}" type="presParOf" srcId="{B86F8E8B-ADDC-41BD-B374-D2BA90B7DF1F}" destId="{44B06EF4-B4D4-43B1-9391-13BE9819C422}" srcOrd="9" destOrd="0" presId="urn:microsoft.com/office/officeart/2008/layout/VerticalCurvedList"/>
    <dgm:cxn modelId="{47D59E09-5536-470A-B3AF-0D2CC7F2BDC3}" type="presParOf" srcId="{B86F8E8B-ADDC-41BD-B374-D2BA90B7DF1F}" destId="{682A97F9-C029-4548-8055-C20DDEA6B8D7}" srcOrd="10" destOrd="0" presId="urn:microsoft.com/office/officeart/2008/layout/VerticalCurvedList"/>
    <dgm:cxn modelId="{B3399CE0-CB5C-4454-A1DD-10315ED6B767}" type="presParOf" srcId="{682A97F9-C029-4548-8055-C20DDEA6B8D7}" destId="{F57D8206-5BFC-481A-AFE6-95E94557AC88}" srcOrd="0" destOrd="0" presId="urn:microsoft.com/office/officeart/2008/layout/VerticalCurvedList"/>
    <dgm:cxn modelId="{BC224D2E-8B82-4401-A6A1-6527CB8F4A84}" type="presParOf" srcId="{B86F8E8B-ADDC-41BD-B374-D2BA90B7DF1F}" destId="{C0C2EF0D-1AA9-4C8C-A1D7-BBA86A8433A6}" srcOrd="11" destOrd="0" presId="urn:microsoft.com/office/officeart/2008/layout/VerticalCurvedList"/>
    <dgm:cxn modelId="{D1D8655E-74F2-45B3-BDD6-DFAA68A4E40D}" type="presParOf" srcId="{B86F8E8B-ADDC-41BD-B374-D2BA90B7DF1F}" destId="{429AB36E-57EB-404D-A7D8-F919CD793ECC}" srcOrd="12" destOrd="0" presId="urn:microsoft.com/office/officeart/2008/layout/VerticalCurvedList"/>
    <dgm:cxn modelId="{406C9B1D-7118-4ACC-9724-DFCBF1671621}" type="presParOf" srcId="{429AB36E-57EB-404D-A7D8-F919CD793ECC}" destId="{3C34A50F-B1F8-45B5-92A0-1EC9E0D2C90D}" srcOrd="0" destOrd="0" presId="urn:microsoft.com/office/officeart/2008/layout/VerticalCurvedList"/>
    <dgm:cxn modelId="{585015E2-3F0C-4B3B-8198-AF986E98EE07}" type="presParOf" srcId="{B86F8E8B-ADDC-41BD-B374-D2BA90B7DF1F}" destId="{244C3E41-5104-4EC7-A5CA-8ACC8570C620}" srcOrd="13" destOrd="0" presId="urn:microsoft.com/office/officeart/2008/layout/VerticalCurvedList"/>
    <dgm:cxn modelId="{25AB1AF3-8AE6-49DC-892A-ADA45C8D2B58}" type="presParOf" srcId="{B86F8E8B-ADDC-41BD-B374-D2BA90B7DF1F}" destId="{0BE617AD-990E-46FE-81E8-84CD89A34F95}" srcOrd="14" destOrd="0" presId="urn:microsoft.com/office/officeart/2008/layout/VerticalCurvedList"/>
    <dgm:cxn modelId="{B9456CAE-CCCC-4D61-8D83-0BA2C85682FA}" type="presParOf" srcId="{0BE617AD-990E-46FE-81E8-84CD89A34F95}" destId="{C16492DE-CDBD-474D-946F-8FCE90DF9908}" srcOrd="0" destOrd="0" presId="urn:microsoft.com/office/officeart/2008/layout/VerticalCurv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C5E06-CB07-4C2C-BB8E-5D93872A0D72}">
      <dsp:nvSpPr>
        <dsp:cNvPr id="0" name=""/>
        <dsp:cNvSpPr/>
      </dsp:nvSpPr>
      <dsp:spPr>
        <a:xfrm>
          <a:off x="-6183633" y="-946688"/>
          <a:ext cx="7365983" cy="7365983"/>
        </a:xfrm>
        <a:prstGeom prst="blockArc">
          <a:avLst>
            <a:gd name="adj1" fmla="val 18900000"/>
            <a:gd name="adj2" fmla="val 2700000"/>
            <a:gd name="adj3" fmla="val 293"/>
          </a:avLst>
        </a:pr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AC132-F936-4493-9DD9-2AB9CB3C6EBA}">
      <dsp:nvSpPr>
        <dsp:cNvPr id="0" name=""/>
        <dsp:cNvSpPr/>
      </dsp:nvSpPr>
      <dsp:spPr>
        <a:xfrm>
          <a:off x="383903" y="248784"/>
          <a:ext cx="8256005" cy="497350"/>
        </a:xfrm>
        <a:prstGeom prst="rect">
          <a:avLst/>
        </a:prstGeom>
        <a:solidFill>
          <a:srgbClr val="384B1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a:solidFill>
                <a:schemeClr val="bg1"/>
              </a:solidFill>
              <a:latin typeface="Arial (Body)"/>
            </a:rPr>
            <a:t>1.  </a:t>
          </a:r>
          <a:r>
            <a:rPr lang="en-US" sz="2400" b="0" kern="1200" err="1">
              <a:solidFill>
                <a:schemeClr val="bg1"/>
              </a:solidFill>
              <a:latin typeface="Arial (Body)"/>
            </a:rPr>
            <a:t>Giới</a:t>
          </a:r>
          <a:r>
            <a:rPr lang="en-US" sz="2400" b="0" kern="1200">
              <a:solidFill>
                <a:schemeClr val="bg1"/>
              </a:solidFill>
              <a:latin typeface="Arial (Body)"/>
            </a:rPr>
            <a:t> </a:t>
          </a:r>
          <a:r>
            <a:rPr lang="en-US" sz="2400" b="0" kern="1200" err="1">
              <a:solidFill>
                <a:schemeClr val="bg1"/>
              </a:solidFill>
              <a:latin typeface="Arial (Body)"/>
            </a:rPr>
            <a:t>thiệu</a:t>
          </a:r>
          <a:r>
            <a:rPr lang="en-US" sz="2400" b="0" kern="1200">
              <a:solidFill>
                <a:schemeClr val="bg1"/>
              </a:solidFill>
              <a:latin typeface="Arial (Body)"/>
            </a:rPr>
            <a:t> </a:t>
          </a:r>
          <a:r>
            <a:rPr lang="en-US" sz="2400" b="0" kern="1200" err="1">
              <a:solidFill>
                <a:schemeClr val="bg1"/>
              </a:solidFill>
              <a:latin typeface="Arial (Body)"/>
            </a:rPr>
            <a:t>về</a:t>
          </a:r>
          <a:r>
            <a:rPr lang="en-US" sz="2400" b="0" kern="1200">
              <a:solidFill>
                <a:schemeClr val="bg1"/>
              </a:solidFill>
              <a:latin typeface="Arial (Body)"/>
            </a:rPr>
            <a:t> </a:t>
          </a:r>
          <a:r>
            <a:rPr lang="en-US" sz="2400" b="0" kern="1200" err="1">
              <a:solidFill>
                <a:schemeClr val="bg1"/>
              </a:solidFill>
              <a:latin typeface="Arial (Body)"/>
            </a:rPr>
            <a:t>bộ</a:t>
          </a:r>
          <a:r>
            <a:rPr lang="en-US" sz="2400" b="0" kern="1200">
              <a:solidFill>
                <a:schemeClr val="bg1"/>
              </a:solidFill>
              <a:latin typeface="Arial (Body)"/>
            </a:rPr>
            <a:t> </a:t>
          </a:r>
          <a:r>
            <a:rPr lang="en-US" sz="2400" b="0" kern="1200" err="1">
              <a:solidFill>
                <a:schemeClr val="bg1"/>
              </a:solidFill>
              <a:latin typeface="Arial (Body)"/>
            </a:rPr>
            <a:t>môn</a:t>
          </a:r>
          <a:r>
            <a:rPr lang="en-US" sz="2400" b="0" kern="1200">
              <a:solidFill>
                <a:schemeClr val="bg1"/>
              </a:solidFill>
              <a:latin typeface="Arial (Body)"/>
            </a:rPr>
            <a:t> </a:t>
          </a:r>
          <a:r>
            <a:rPr lang="en-US" sz="2400" b="0" kern="1200" err="1">
              <a:solidFill>
                <a:schemeClr val="bg1"/>
              </a:solidFill>
              <a:latin typeface="Arial (Body)"/>
            </a:rPr>
            <a:t>điện</a:t>
          </a:r>
          <a:r>
            <a:rPr lang="en-US" sz="2400" b="0" kern="1200">
              <a:solidFill>
                <a:schemeClr val="bg1"/>
              </a:solidFill>
              <a:latin typeface="Arial (Body)"/>
            </a:rPr>
            <a:t> </a:t>
          </a:r>
          <a:r>
            <a:rPr lang="en-US" sz="2400" b="0" kern="1200" err="1">
              <a:solidFill>
                <a:schemeClr val="bg1"/>
              </a:solidFill>
              <a:latin typeface="Arial (Body)"/>
            </a:rPr>
            <a:t>toán</a:t>
          </a:r>
          <a:r>
            <a:rPr lang="en-US" sz="2400" b="0" kern="1200">
              <a:solidFill>
                <a:schemeClr val="bg1"/>
              </a:solidFill>
              <a:latin typeface="Arial (Body)"/>
            </a:rPr>
            <a:t> di </a:t>
          </a:r>
          <a:r>
            <a:rPr lang="en-US" sz="2400" b="0" kern="1200" err="1">
              <a:solidFill>
                <a:schemeClr val="bg1"/>
              </a:solidFill>
              <a:latin typeface="Arial (Body)"/>
            </a:rPr>
            <a:t>động</a:t>
          </a:r>
          <a:r>
            <a:rPr lang="en-US" sz="2400" b="0" kern="1200">
              <a:solidFill>
                <a:schemeClr val="bg1"/>
              </a:solidFill>
              <a:latin typeface="Arial (Body)"/>
            </a:rPr>
            <a:t>.</a:t>
          </a:r>
        </a:p>
      </dsp:txBody>
      <dsp:txXfrm>
        <a:off x="383903" y="248784"/>
        <a:ext cx="8256005" cy="497350"/>
      </dsp:txXfrm>
    </dsp:sp>
    <dsp:sp modelId="{EA901DAA-EF13-4A3E-B423-7D3BBCAF21B1}">
      <dsp:nvSpPr>
        <dsp:cNvPr id="0" name=""/>
        <dsp:cNvSpPr/>
      </dsp:nvSpPr>
      <dsp:spPr>
        <a:xfrm>
          <a:off x="73059" y="186615"/>
          <a:ext cx="621688" cy="621688"/>
        </a:xfrm>
        <a:prstGeom prst="ellipse">
          <a:avLst/>
        </a:prstGeom>
        <a:solidFill>
          <a:schemeClr val="lt1">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FF75A4-39F1-4CED-92D9-4B50CEA62163}">
      <dsp:nvSpPr>
        <dsp:cNvPr id="0" name=""/>
        <dsp:cNvSpPr/>
      </dsp:nvSpPr>
      <dsp:spPr>
        <a:xfrm>
          <a:off x="834298" y="995248"/>
          <a:ext cx="7805609" cy="497350"/>
        </a:xfrm>
        <a:prstGeom prst="rect">
          <a:avLst/>
        </a:prstGeom>
        <a:solidFill>
          <a:srgbClr val="384B1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a:solidFill>
                <a:schemeClr val="bg1"/>
              </a:solidFill>
              <a:latin typeface="Arial (Body)"/>
            </a:rPr>
            <a:t>2. </a:t>
          </a:r>
          <a:r>
            <a:rPr lang="en-US" sz="2400" b="0" kern="1200" err="1">
              <a:solidFill>
                <a:schemeClr val="bg1"/>
              </a:solidFill>
              <a:latin typeface="Arial (Body)"/>
            </a:rPr>
            <a:t>Các</a:t>
          </a:r>
          <a:r>
            <a:rPr lang="en-US" sz="2400" b="0" kern="1200">
              <a:solidFill>
                <a:schemeClr val="bg1"/>
              </a:solidFill>
              <a:latin typeface="Arial (Body)"/>
            </a:rPr>
            <a:t> </a:t>
          </a:r>
          <a:r>
            <a:rPr lang="en-US" sz="2400" b="0" kern="1200" err="1">
              <a:solidFill>
                <a:schemeClr val="bg1"/>
              </a:solidFill>
              <a:latin typeface="Arial (Body)"/>
            </a:rPr>
            <a:t>kỹ</a:t>
          </a:r>
          <a:r>
            <a:rPr lang="en-US" sz="2400" b="0" kern="1200">
              <a:solidFill>
                <a:schemeClr val="bg1"/>
              </a:solidFill>
              <a:latin typeface="Arial (Body)"/>
            </a:rPr>
            <a:t> </a:t>
          </a:r>
          <a:r>
            <a:rPr lang="en-US" sz="2400" b="0" kern="1200" err="1">
              <a:solidFill>
                <a:schemeClr val="bg1"/>
              </a:solidFill>
              <a:latin typeface="Arial (Body)"/>
            </a:rPr>
            <a:t>thuật</a:t>
          </a:r>
          <a:r>
            <a:rPr lang="en-US" sz="2400" b="0" kern="1200">
              <a:solidFill>
                <a:schemeClr val="bg1"/>
              </a:solidFill>
              <a:latin typeface="Arial (Body)"/>
            </a:rPr>
            <a:t> </a:t>
          </a:r>
          <a:r>
            <a:rPr lang="en-US" sz="2400" b="0" kern="1200" err="1">
              <a:solidFill>
                <a:schemeClr val="bg1"/>
              </a:solidFill>
              <a:latin typeface="Arial (Body)"/>
            </a:rPr>
            <a:t>kết</a:t>
          </a:r>
          <a:r>
            <a:rPr lang="en-US" sz="2400" b="0" kern="1200">
              <a:solidFill>
                <a:schemeClr val="bg1"/>
              </a:solidFill>
              <a:latin typeface="Arial (Body)"/>
            </a:rPr>
            <a:t> </a:t>
          </a:r>
          <a:r>
            <a:rPr lang="en-US" sz="2400" b="0" kern="1200" err="1">
              <a:solidFill>
                <a:schemeClr val="bg1"/>
              </a:solidFill>
              <a:latin typeface="Arial (Body)"/>
            </a:rPr>
            <a:t>nối</a:t>
          </a:r>
          <a:r>
            <a:rPr lang="en-US" sz="2400" b="0" kern="1200">
              <a:solidFill>
                <a:schemeClr val="bg1"/>
              </a:solidFill>
              <a:latin typeface="Arial (Body)"/>
            </a:rPr>
            <a:t> </a:t>
          </a:r>
          <a:r>
            <a:rPr lang="en-US" sz="2400" b="0" kern="1200" err="1">
              <a:solidFill>
                <a:schemeClr val="bg1"/>
              </a:solidFill>
              <a:latin typeface="Arial (Body)"/>
            </a:rPr>
            <a:t>không</a:t>
          </a:r>
          <a:r>
            <a:rPr lang="en-US" sz="2400" b="0" kern="1200">
              <a:solidFill>
                <a:schemeClr val="bg1"/>
              </a:solidFill>
              <a:latin typeface="Arial (Body)"/>
            </a:rPr>
            <a:t> </a:t>
          </a:r>
          <a:r>
            <a:rPr lang="en-US" sz="2400" b="0" kern="1200" err="1">
              <a:solidFill>
                <a:schemeClr val="bg1"/>
              </a:solidFill>
              <a:latin typeface="Arial (Body)"/>
            </a:rPr>
            <a:t>dây</a:t>
          </a:r>
          <a:r>
            <a:rPr lang="en-US" sz="2400" b="0" kern="1200">
              <a:solidFill>
                <a:schemeClr val="bg1"/>
              </a:solidFill>
              <a:latin typeface="Arial (Body)"/>
            </a:rPr>
            <a:t>.</a:t>
          </a:r>
        </a:p>
      </dsp:txBody>
      <dsp:txXfrm>
        <a:off x="834298" y="995248"/>
        <a:ext cx="7805609" cy="497350"/>
      </dsp:txXfrm>
    </dsp:sp>
    <dsp:sp modelId="{656A8FB4-41C6-42CE-93FC-26AE89FF018F}">
      <dsp:nvSpPr>
        <dsp:cNvPr id="0" name=""/>
        <dsp:cNvSpPr/>
      </dsp:nvSpPr>
      <dsp:spPr>
        <a:xfrm>
          <a:off x="523454" y="933079"/>
          <a:ext cx="621688" cy="621688"/>
        </a:xfrm>
        <a:prstGeom prst="ellipse">
          <a:avLst/>
        </a:prstGeom>
        <a:solidFill>
          <a:schemeClr val="lt1">
            <a:hueOff val="0"/>
            <a:satOff val="0"/>
            <a:lumOff val="0"/>
            <a:alphaOff val="0"/>
          </a:schemeClr>
        </a:solidFill>
        <a:ln w="25400" cap="flat" cmpd="sng" algn="ctr">
          <a:solidFill>
            <a:schemeClr val="accent1">
              <a:shade val="50000"/>
              <a:hueOff val="107755"/>
              <a:satOff val="-8670"/>
              <a:lumOff val="13383"/>
              <a:alphaOff val="0"/>
            </a:schemeClr>
          </a:solidFill>
          <a:prstDash val="solid"/>
        </a:ln>
        <a:effectLst/>
      </dsp:spPr>
      <dsp:style>
        <a:lnRef idx="2">
          <a:scrgbClr r="0" g="0" b="0"/>
        </a:lnRef>
        <a:fillRef idx="1">
          <a:scrgbClr r="0" g="0" b="0"/>
        </a:fillRef>
        <a:effectRef idx="0">
          <a:scrgbClr r="0" g="0" b="0"/>
        </a:effectRef>
        <a:fontRef idx="minor"/>
      </dsp:style>
    </dsp:sp>
    <dsp:sp modelId="{718C163F-57D6-419B-8547-C4915044964E}">
      <dsp:nvSpPr>
        <dsp:cNvPr id="0" name=""/>
        <dsp:cNvSpPr/>
      </dsp:nvSpPr>
      <dsp:spPr>
        <a:xfrm>
          <a:off x="1081113" y="1603415"/>
          <a:ext cx="7558795" cy="772847"/>
        </a:xfrm>
        <a:prstGeom prst="rect">
          <a:avLst/>
        </a:prstGeom>
        <a:solidFill>
          <a:srgbClr val="384B1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a:solidFill>
                <a:schemeClr val="bg1"/>
              </a:solidFill>
              <a:latin typeface="Arial (Body)"/>
            </a:rPr>
            <a:t>3. </a:t>
          </a:r>
          <a:r>
            <a:rPr lang="en-US" sz="2400" b="0" kern="1200" err="1">
              <a:solidFill>
                <a:schemeClr val="bg1"/>
              </a:solidFill>
              <a:latin typeface="Arial (Body)"/>
            </a:rPr>
            <a:t>Công</a:t>
          </a:r>
          <a:r>
            <a:rPr lang="en-US" sz="2400" b="0" kern="1200">
              <a:solidFill>
                <a:schemeClr val="bg1"/>
              </a:solidFill>
              <a:latin typeface="Arial (Body)"/>
            </a:rPr>
            <a:t> </a:t>
          </a:r>
          <a:r>
            <a:rPr lang="en-US" sz="2400" b="0" kern="1200" err="1">
              <a:solidFill>
                <a:schemeClr val="bg1"/>
              </a:solidFill>
              <a:latin typeface="Arial (Body)"/>
            </a:rPr>
            <a:t>nghệ</a:t>
          </a:r>
          <a:r>
            <a:rPr lang="en-US" sz="2400" b="0" kern="1200">
              <a:solidFill>
                <a:schemeClr val="bg1"/>
              </a:solidFill>
              <a:latin typeface="Arial (Body)"/>
            </a:rPr>
            <a:t> chip </a:t>
          </a:r>
          <a:r>
            <a:rPr lang="en-US" sz="2400" b="0" kern="1200" err="1">
              <a:solidFill>
                <a:schemeClr val="bg1"/>
              </a:solidFill>
              <a:latin typeface="Arial (Body)"/>
            </a:rPr>
            <a:t>nền</a:t>
          </a:r>
          <a:r>
            <a:rPr lang="en-US" sz="2400" b="0" kern="1200">
              <a:solidFill>
                <a:schemeClr val="bg1"/>
              </a:solidFill>
              <a:latin typeface="Arial (Body)"/>
            </a:rPr>
            <a:t> </a:t>
          </a:r>
          <a:r>
            <a:rPr lang="en-US" sz="2400" b="0" kern="1200" err="1">
              <a:solidFill>
                <a:schemeClr val="bg1"/>
              </a:solidFill>
              <a:latin typeface="Arial (Body)"/>
            </a:rPr>
            <a:t>thích</a:t>
          </a:r>
          <a:r>
            <a:rPr lang="en-US" sz="2400" b="0" kern="1200">
              <a:solidFill>
                <a:schemeClr val="bg1"/>
              </a:solidFill>
              <a:latin typeface="Arial (Body)"/>
            </a:rPr>
            <a:t> </a:t>
          </a:r>
          <a:r>
            <a:rPr lang="en-US" sz="2400" b="0" kern="1200" err="1">
              <a:solidFill>
                <a:schemeClr val="bg1"/>
              </a:solidFill>
              <a:latin typeface="Arial (Body)"/>
            </a:rPr>
            <a:t>hợp</a:t>
          </a:r>
          <a:r>
            <a:rPr lang="en-US" sz="2400" b="0" kern="1200">
              <a:solidFill>
                <a:schemeClr val="bg1"/>
              </a:solidFill>
              <a:latin typeface="Arial (Body)"/>
            </a:rPr>
            <a:t> </a:t>
          </a:r>
          <a:r>
            <a:rPr lang="en-US" sz="2400" b="0" kern="1200" err="1">
              <a:solidFill>
                <a:schemeClr val="bg1"/>
              </a:solidFill>
              <a:latin typeface="Arial (Body)"/>
            </a:rPr>
            <a:t>cho</a:t>
          </a:r>
          <a:r>
            <a:rPr lang="en-US" sz="2400" b="0" kern="1200">
              <a:solidFill>
                <a:schemeClr val="bg1"/>
              </a:solidFill>
              <a:latin typeface="Arial (Body)"/>
            </a:rPr>
            <a:t> </a:t>
          </a:r>
          <a:r>
            <a:rPr lang="en-US" sz="2400" b="0" kern="1200" err="1">
              <a:solidFill>
                <a:schemeClr val="bg1"/>
              </a:solidFill>
              <a:latin typeface="Arial (Body)"/>
            </a:rPr>
            <a:t>thiết</a:t>
          </a:r>
          <a:r>
            <a:rPr lang="en-US" sz="2400" b="0" kern="1200">
              <a:solidFill>
                <a:schemeClr val="bg1"/>
              </a:solidFill>
              <a:latin typeface="Arial (Body)"/>
            </a:rPr>
            <a:t> </a:t>
          </a:r>
          <a:r>
            <a:rPr lang="en-US" sz="2400" b="0" kern="1200" err="1">
              <a:solidFill>
                <a:schemeClr val="bg1"/>
              </a:solidFill>
              <a:latin typeface="Arial (Body)"/>
            </a:rPr>
            <a:t>bị</a:t>
          </a:r>
          <a:r>
            <a:rPr lang="en-US" sz="2400" b="0" kern="1200">
              <a:solidFill>
                <a:schemeClr val="bg1"/>
              </a:solidFill>
              <a:latin typeface="Arial (Body)"/>
            </a:rPr>
            <a:t> di </a:t>
          </a:r>
          <a:r>
            <a:rPr lang="en-US" sz="2400" b="0" kern="1200" err="1">
              <a:solidFill>
                <a:schemeClr val="bg1"/>
              </a:solidFill>
              <a:latin typeface="Arial (Body)"/>
            </a:rPr>
            <a:t>động</a:t>
          </a:r>
          <a:r>
            <a:rPr lang="en-US" sz="2400" b="0" kern="1200">
              <a:solidFill>
                <a:schemeClr val="bg1"/>
              </a:solidFill>
              <a:latin typeface="Arial (Body)"/>
            </a:rPr>
            <a:t>.</a:t>
          </a:r>
        </a:p>
      </dsp:txBody>
      <dsp:txXfrm>
        <a:off x="1081113" y="1603415"/>
        <a:ext cx="7558795" cy="772847"/>
      </dsp:txXfrm>
    </dsp:sp>
    <dsp:sp modelId="{3E018E9F-D71F-4F46-9150-AF7E03B339C1}">
      <dsp:nvSpPr>
        <dsp:cNvPr id="0" name=""/>
        <dsp:cNvSpPr/>
      </dsp:nvSpPr>
      <dsp:spPr>
        <a:xfrm>
          <a:off x="770269" y="1678995"/>
          <a:ext cx="621688" cy="621688"/>
        </a:xfrm>
        <a:prstGeom prst="ellipse">
          <a:avLst/>
        </a:prstGeom>
        <a:solidFill>
          <a:schemeClr val="lt1">
            <a:hueOff val="0"/>
            <a:satOff val="0"/>
            <a:lumOff val="0"/>
            <a:alphaOff val="0"/>
          </a:schemeClr>
        </a:solidFill>
        <a:ln w="25400" cap="flat" cmpd="sng" algn="ctr">
          <a:solidFill>
            <a:schemeClr val="accent1">
              <a:shade val="50000"/>
              <a:hueOff val="215510"/>
              <a:satOff val="-17341"/>
              <a:lumOff val="26767"/>
              <a:alphaOff val="0"/>
            </a:schemeClr>
          </a:solidFill>
          <a:prstDash val="solid"/>
        </a:ln>
        <a:effectLst/>
      </dsp:spPr>
      <dsp:style>
        <a:lnRef idx="2">
          <a:scrgbClr r="0" g="0" b="0"/>
        </a:lnRef>
        <a:fillRef idx="1">
          <a:scrgbClr r="0" g="0" b="0"/>
        </a:fillRef>
        <a:effectRef idx="0">
          <a:scrgbClr r="0" g="0" b="0"/>
        </a:effectRef>
        <a:fontRef idx="minor"/>
      </dsp:style>
    </dsp:sp>
    <dsp:sp modelId="{3898397F-B366-4D3A-9546-17A707DB7343}">
      <dsp:nvSpPr>
        <dsp:cNvPr id="0" name=""/>
        <dsp:cNvSpPr/>
      </dsp:nvSpPr>
      <dsp:spPr>
        <a:xfrm>
          <a:off x="1159919" y="2487628"/>
          <a:ext cx="7479989" cy="497350"/>
        </a:xfrm>
        <a:prstGeom prst="rect">
          <a:avLst/>
        </a:prstGeom>
        <a:solidFill>
          <a:srgbClr val="384B1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a:solidFill>
                <a:schemeClr val="bg1"/>
              </a:solidFill>
              <a:latin typeface="Arial (Body)"/>
            </a:rPr>
            <a:t>4. </a:t>
          </a:r>
          <a:r>
            <a:rPr lang="en-US" sz="2400" b="0" kern="1200" err="1">
              <a:solidFill>
                <a:schemeClr val="bg1"/>
              </a:solidFill>
              <a:latin typeface="Arial (Body)"/>
            </a:rPr>
            <a:t>Công</a:t>
          </a:r>
          <a:r>
            <a:rPr lang="en-US" sz="2400" b="0" kern="1200">
              <a:solidFill>
                <a:schemeClr val="bg1"/>
              </a:solidFill>
              <a:latin typeface="Arial (Body)"/>
            </a:rPr>
            <a:t> </a:t>
          </a:r>
          <a:r>
            <a:rPr lang="en-US" sz="2400" b="0" kern="1200" err="1">
              <a:solidFill>
                <a:schemeClr val="bg1"/>
              </a:solidFill>
              <a:latin typeface="Arial (Body)"/>
            </a:rPr>
            <a:t>nghệ</a:t>
          </a:r>
          <a:r>
            <a:rPr lang="en-US" sz="2400" b="0" kern="1200">
              <a:solidFill>
                <a:schemeClr val="bg1"/>
              </a:solidFill>
              <a:latin typeface="Arial (Body)"/>
            </a:rPr>
            <a:t> </a:t>
          </a:r>
          <a:r>
            <a:rPr lang="en-US" sz="2400" b="0" kern="1200" err="1">
              <a:solidFill>
                <a:schemeClr val="bg1"/>
              </a:solidFill>
              <a:latin typeface="Arial (Body)"/>
            </a:rPr>
            <a:t>màn</a:t>
          </a:r>
          <a:r>
            <a:rPr lang="en-US" sz="2400" b="0" kern="1200">
              <a:solidFill>
                <a:schemeClr val="bg1"/>
              </a:solidFill>
              <a:latin typeface="Arial (Body)"/>
            </a:rPr>
            <a:t> </a:t>
          </a:r>
          <a:r>
            <a:rPr lang="en-US" sz="2400" b="0" kern="1200" err="1">
              <a:solidFill>
                <a:schemeClr val="bg1"/>
              </a:solidFill>
              <a:latin typeface="Arial (Body)"/>
            </a:rPr>
            <a:t>hình</a:t>
          </a:r>
          <a:r>
            <a:rPr lang="en-US" sz="2400" b="0" kern="1200">
              <a:solidFill>
                <a:schemeClr val="bg1"/>
              </a:solidFill>
              <a:latin typeface="Arial (Body)"/>
            </a:rPr>
            <a:t> </a:t>
          </a:r>
          <a:r>
            <a:rPr lang="en-US" sz="2400" b="0" kern="1200" err="1">
              <a:solidFill>
                <a:schemeClr val="bg1"/>
              </a:solidFill>
              <a:latin typeface="Arial (Body)"/>
            </a:rPr>
            <a:t>cảm</a:t>
          </a:r>
          <a:r>
            <a:rPr lang="en-US" sz="2400" b="0" kern="1200">
              <a:solidFill>
                <a:schemeClr val="bg1"/>
              </a:solidFill>
              <a:latin typeface="Arial (Body)"/>
            </a:rPr>
            <a:t> </a:t>
          </a:r>
          <a:r>
            <a:rPr lang="en-US" sz="2400" b="0" kern="1200" err="1">
              <a:solidFill>
                <a:schemeClr val="bg1"/>
              </a:solidFill>
              <a:latin typeface="Arial (Body)"/>
            </a:rPr>
            <a:t>ứng</a:t>
          </a:r>
          <a:r>
            <a:rPr lang="en-US" sz="2400" kern="1200"/>
            <a:t>.</a:t>
          </a:r>
          <a:endParaRPr lang="en-US" sz="2400" b="0" kern="1200">
            <a:solidFill>
              <a:schemeClr val="bg1"/>
            </a:solidFill>
            <a:latin typeface="Arial (Body)"/>
          </a:endParaRPr>
        </a:p>
      </dsp:txBody>
      <dsp:txXfrm>
        <a:off x="1159919" y="2487628"/>
        <a:ext cx="7479989" cy="497350"/>
      </dsp:txXfrm>
    </dsp:sp>
    <dsp:sp modelId="{4A29BD75-0978-43CC-9048-D273C1E7FEB0}">
      <dsp:nvSpPr>
        <dsp:cNvPr id="0" name=""/>
        <dsp:cNvSpPr/>
      </dsp:nvSpPr>
      <dsp:spPr>
        <a:xfrm>
          <a:off x="849074" y="2425459"/>
          <a:ext cx="621688" cy="621688"/>
        </a:xfrm>
        <a:prstGeom prst="ellipse">
          <a:avLst/>
        </a:prstGeom>
        <a:solidFill>
          <a:schemeClr val="lt1">
            <a:hueOff val="0"/>
            <a:satOff val="0"/>
            <a:lumOff val="0"/>
            <a:alphaOff val="0"/>
          </a:schemeClr>
        </a:solidFill>
        <a:ln w="25400" cap="flat" cmpd="sng" algn="ctr">
          <a:solidFill>
            <a:schemeClr val="accent1">
              <a:shade val="50000"/>
              <a:hueOff val="323265"/>
              <a:satOff val="-26011"/>
              <a:lumOff val="40150"/>
              <a:alphaOff val="0"/>
            </a:schemeClr>
          </a:solidFill>
          <a:prstDash val="solid"/>
        </a:ln>
        <a:effectLst/>
      </dsp:spPr>
      <dsp:style>
        <a:lnRef idx="2">
          <a:scrgbClr r="0" g="0" b="0"/>
        </a:lnRef>
        <a:fillRef idx="1">
          <a:scrgbClr r="0" g="0" b="0"/>
        </a:fillRef>
        <a:effectRef idx="0">
          <a:scrgbClr r="0" g="0" b="0"/>
        </a:effectRef>
        <a:fontRef idx="minor"/>
      </dsp:style>
    </dsp:sp>
    <dsp:sp modelId="{44B06EF4-B4D4-43B1-9391-13BE9819C422}">
      <dsp:nvSpPr>
        <dsp:cNvPr id="0" name=""/>
        <dsp:cNvSpPr/>
      </dsp:nvSpPr>
      <dsp:spPr>
        <a:xfrm>
          <a:off x="1081113" y="3234091"/>
          <a:ext cx="7558795" cy="497350"/>
        </a:xfrm>
        <a:prstGeom prst="rect">
          <a:avLst/>
        </a:prstGeom>
        <a:solidFill>
          <a:srgbClr val="384B1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a:solidFill>
                <a:schemeClr val="bg1"/>
              </a:solidFill>
              <a:latin typeface="Arial (Body)"/>
            </a:rPr>
            <a:t>5. </a:t>
          </a:r>
          <a:r>
            <a:rPr lang="en-US" sz="2400" b="0" kern="1200" err="1">
              <a:solidFill>
                <a:schemeClr val="bg1"/>
              </a:solidFill>
              <a:latin typeface="Arial (Body)"/>
            </a:rPr>
            <a:t>Các</a:t>
          </a:r>
          <a:r>
            <a:rPr lang="en-US" sz="2400" b="0" kern="1200">
              <a:solidFill>
                <a:schemeClr val="bg1"/>
              </a:solidFill>
              <a:latin typeface="Arial (Body)"/>
            </a:rPr>
            <a:t> </a:t>
          </a:r>
          <a:r>
            <a:rPr lang="en-US" sz="2400" b="0" kern="1200" err="1">
              <a:solidFill>
                <a:schemeClr val="bg1"/>
              </a:solidFill>
              <a:latin typeface="Arial (Body)"/>
            </a:rPr>
            <a:t>kho</a:t>
          </a:r>
          <a:r>
            <a:rPr lang="en-US" sz="2400" b="0" kern="1200">
              <a:solidFill>
                <a:schemeClr val="bg1"/>
              </a:solidFill>
              <a:latin typeface="Arial (Body)"/>
            </a:rPr>
            <a:t> </a:t>
          </a:r>
          <a:r>
            <a:rPr lang="en-US" sz="2400" b="0" kern="1200" err="1">
              <a:solidFill>
                <a:schemeClr val="bg1"/>
              </a:solidFill>
              <a:latin typeface="Arial (Body)"/>
            </a:rPr>
            <a:t>ứng</a:t>
          </a:r>
          <a:r>
            <a:rPr lang="en-US" sz="2400" b="0" kern="1200">
              <a:solidFill>
                <a:schemeClr val="bg1"/>
              </a:solidFill>
              <a:latin typeface="Arial (Body)"/>
            </a:rPr>
            <a:t> </a:t>
          </a:r>
          <a:r>
            <a:rPr lang="en-US" sz="2400" b="0" kern="1200" err="1">
              <a:solidFill>
                <a:schemeClr val="bg1"/>
              </a:solidFill>
              <a:latin typeface="Arial (Body)"/>
            </a:rPr>
            <a:t>dụng</a:t>
          </a:r>
          <a:r>
            <a:rPr lang="en-US" sz="2400" b="0" kern="1200">
              <a:solidFill>
                <a:schemeClr val="bg1"/>
              </a:solidFill>
              <a:latin typeface="Arial (Body)"/>
            </a:rPr>
            <a:t>.</a:t>
          </a:r>
        </a:p>
      </dsp:txBody>
      <dsp:txXfrm>
        <a:off x="1081113" y="3234091"/>
        <a:ext cx="7558795" cy="497350"/>
      </dsp:txXfrm>
    </dsp:sp>
    <dsp:sp modelId="{F57D8206-5BFC-481A-AFE6-95E94557AC88}">
      <dsp:nvSpPr>
        <dsp:cNvPr id="0" name=""/>
        <dsp:cNvSpPr/>
      </dsp:nvSpPr>
      <dsp:spPr>
        <a:xfrm>
          <a:off x="770269" y="3171923"/>
          <a:ext cx="621688" cy="621688"/>
        </a:xfrm>
        <a:prstGeom prst="ellipse">
          <a:avLst/>
        </a:prstGeom>
        <a:solidFill>
          <a:schemeClr val="lt1">
            <a:hueOff val="0"/>
            <a:satOff val="0"/>
            <a:lumOff val="0"/>
            <a:alphaOff val="0"/>
          </a:schemeClr>
        </a:solidFill>
        <a:ln w="25400" cap="flat" cmpd="sng" algn="ctr">
          <a:solidFill>
            <a:schemeClr val="accent1">
              <a:shade val="50000"/>
              <a:hueOff val="323265"/>
              <a:satOff val="-26011"/>
              <a:lumOff val="40150"/>
              <a:alphaOff val="0"/>
            </a:schemeClr>
          </a:solidFill>
          <a:prstDash val="solid"/>
        </a:ln>
        <a:effectLst/>
      </dsp:spPr>
      <dsp:style>
        <a:lnRef idx="2">
          <a:scrgbClr r="0" g="0" b="0"/>
        </a:lnRef>
        <a:fillRef idx="1">
          <a:scrgbClr r="0" g="0" b="0"/>
        </a:fillRef>
        <a:effectRef idx="0">
          <a:scrgbClr r="0" g="0" b="0"/>
        </a:effectRef>
        <a:fontRef idx="minor"/>
      </dsp:style>
    </dsp:sp>
    <dsp:sp modelId="{C0C2EF0D-1AA9-4C8C-A1D7-BBA86A8433A6}">
      <dsp:nvSpPr>
        <dsp:cNvPr id="0" name=""/>
        <dsp:cNvSpPr/>
      </dsp:nvSpPr>
      <dsp:spPr>
        <a:xfrm>
          <a:off x="834298" y="3980008"/>
          <a:ext cx="7805609" cy="497350"/>
        </a:xfrm>
        <a:prstGeom prst="rect">
          <a:avLst/>
        </a:prstGeom>
        <a:solidFill>
          <a:srgbClr val="384B1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a:solidFill>
                <a:schemeClr val="bg1"/>
              </a:solidFill>
              <a:latin typeface="Arial (Body)"/>
            </a:rPr>
            <a:t>6. </a:t>
          </a:r>
          <a:r>
            <a:rPr lang="en-US" sz="2400" b="0" kern="1200" err="1">
              <a:solidFill>
                <a:schemeClr val="bg1"/>
              </a:solidFill>
              <a:latin typeface="Arial (Body)"/>
            </a:rPr>
            <a:t>Dịch</a:t>
          </a:r>
          <a:r>
            <a:rPr lang="en-US" sz="2400" b="0" kern="1200">
              <a:solidFill>
                <a:schemeClr val="bg1"/>
              </a:solidFill>
              <a:latin typeface="Arial (Body)"/>
            </a:rPr>
            <a:t> </a:t>
          </a:r>
          <a:r>
            <a:rPr lang="en-US" sz="2400" b="0" kern="1200" err="1">
              <a:solidFill>
                <a:schemeClr val="bg1"/>
              </a:solidFill>
              <a:latin typeface="Arial (Body)"/>
            </a:rPr>
            <a:t>vụ</a:t>
          </a:r>
          <a:r>
            <a:rPr lang="en-US" sz="2400" b="0" kern="1200">
              <a:solidFill>
                <a:schemeClr val="bg1"/>
              </a:solidFill>
              <a:latin typeface="Arial (Body)"/>
            </a:rPr>
            <a:t> di </a:t>
          </a:r>
          <a:r>
            <a:rPr lang="en-US" sz="2400" b="0" kern="1200" err="1">
              <a:solidFill>
                <a:schemeClr val="bg1"/>
              </a:solidFill>
              <a:latin typeface="Arial (Body)"/>
            </a:rPr>
            <a:t>động</a:t>
          </a:r>
          <a:r>
            <a:rPr lang="en-US" sz="2400" b="0" kern="1200">
              <a:solidFill>
                <a:schemeClr val="bg1"/>
              </a:solidFill>
              <a:latin typeface="Arial (Body)"/>
            </a:rPr>
            <a:t> </a:t>
          </a:r>
          <a:r>
            <a:rPr lang="en-US" sz="2400" b="0" kern="1200" err="1">
              <a:solidFill>
                <a:schemeClr val="bg1"/>
              </a:solidFill>
              <a:latin typeface="Arial (Body)"/>
            </a:rPr>
            <a:t>trên</a:t>
          </a:r>
          <a:r>
            <a:rPr lang="en-US" sz="2400" b="0" kern="1200">
              <a:solidFill>
                <a:schemeClr val="bg1"/>
              </a:solidFill>
              <a:latin typeface="Arial (Body)"/>
            </a:rPr>
            <a:t> </a:t>
          </a:r>
          <a:r>
            <a:rPr lang="en-US" sz="2400" b="0" kern="1200" err="1">
              <a:solidFill>
                <a:schemeClr val="bg1"/>
              </a:solidFill>
              <a:latin typeface="Arial (Body)"/>
            </a:rPr>
            <a:t>nền</a:t>
          </a:r>
          <a:r>
            <a:rPr lang="en-US" sz="2400" b="0" kern="1200">
              <a:solidFill>
                <a:schemeClr val="bg1"/>
              </a:solidFill>
              <a:latin typeface="Arial (Body)"/>
            </a:rPr>
            <a:t> </a:t>
          </a:r>
          <a:r>
            <a:rPr lang="en-US" sz="2400" b="0" kern="1200" err="1">
              <a:solidFill>
                <a:schemeClr val="bg1"/>
              </a:solidFill>
              <a:latin typeface="Arial (Body)"/>
            </a:rPr>
            <a:t>tảng</a:t>
          </a:r>
          <a:r>
            <a:rPr lang="en-US" sz="2400" b="0" kern="1200">
              <a:solidFill>
                <a:schemeClr val="bg1"/>
              </a:solidFill>
              <a:latin typeface="Arial (Body)"/>
            </a:rPr>
            <a:t> </a:t>
          </a:r>
          <a:r>
            <a:rPr lang="en-US" sz="2400" b="0" kern="1200" err="1">
              <a:solidFill>
                <a:schemeClr val="bg1"/>
              </a:solidFill>
              <a:latin typeface="Arial (Body)"/>
            </a:rPr>
            <a:t>định</a:t>
          </a:r>
          <a:r>
            <a:rPr lang="en-US" sz="2400" b="0" kern="1200">
              <a:solidFill>
                <a:schemeClr val="bg1"/>
              </a:solidFill>
              <a:latin typeface="Arial (Body)"/>
            </a:rPr>
            <a:t> </a:t>
          </a:r>
          <a:r>
            <a:rPr lang="en-US" sz="2400" b="0" kern="1200" err="1">
              <a:solidFill>
                <a:schemeClr val="bg1"/>
              </a:solidFill>
              <a:latin typeface="Arial (Body)"/>
            </a:rPr>
            <a:t>vị</a:t>
          </a:r>
          <a:r>
            <a:rPr lang="en-US" sz="2400" b="0" kern="1200">
              <a:solidFill>
                <a:schemeClr val="bg1"/>
              </a:solidFill>
              <a:latin typeface="Arial (Body)"/>
            </a:rPr>
            <a:t> .</a:t>
          </a:r>
        </a:p>
      </dsp:txBody>
      <dsp:txXfrm>
        <a:off x="834298" y="3980008"/>
        <a:ext cx="7805609" cy="497350"/>
      </dsp:txXfrm>
    </dsp:sp>
    <dsp:sp modelId="{3C34A50F-B1F8-45B5-92A0-1EC9E0D2C90D}">
      <dsp:nvSpPr>
        <dsp:cNvPr id="0" name=""/>
        <dsp:cNvSpPr/>
      </dsp:nvSpPr>
      <dsp:spPr>
        <a:xfrm>
          <a:off x="523454" y="3917839"/>
          <a:ext cx="621688" cy="621688"/>
        </a:xfrm>
        <a:prstGeom prst="ellipse">
          <a:avLst/>
        </a:prstGeom>
        <a:solidFill>
          <a:schemeClr val="lt1">
            <a:hueOff val="0"/>
            <a:satOff val="0"/>
            <a:lumOff val="0"/>
            <a:alphaOff val="0"/>
          </a:schemeClr>
        </a:solidFill>
        <a:ln w="25400" cap="flat" cmpd="sng" algn="ctr">
          <a:solidFill>
            <a:schemeClr val="accent1">
              <a:shade val="50000"/>
              <a:hueOff val="215510"/>
              <a:satOff val="-17341"/>
              <a:lumOff val="26767"/>
              <a:alphaOff val="0"/>
            </a:schemeClr>
          </a:solidFill>
          <a:prstDash val="solid"/>
        </a:ln>
        <a:effectLst/>
      </dsp:spPr>
      <dsp:style>
        <a:lnRef idx="2">
          <a:scrgbClr r="0" g="0" b="0"/>
        </a:lnRef>
        <a:fillRef idx="1">
          <a:scrgbClr r="0" g="0" b="0"/>
        </a:fillRef>
        <a:effectRef idx="0">
          <a:scrgbClr r="0" g="0" b="0"/>
        </a:effectRef>
        <a:fontRef idx="minor"/>
      </dsp:style>
    </dsp:sp>
    <dsp:sp modelId="{244C3E41-5104-4EC7-A5CA-8ACC8570C620}">
      <dsp:nvSpPr>
        <dsp:cNvPr id="0" name=""/>
        <dsp:cNvSpPr/>
      </dsp:nvSpPr>
      <dsp:spPr>
        <a:xfrm>
          <a:off x="383903" y="4693708"/>
          <a:ext cx="8256005" cy="562876"/>
        </a:xfrm>
        <a:prstGeom prst="rect">
          <a:avLst/>
        </a:prstGeom>
        <a:solidFill>
          <a:srgbClr val="384B1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a:solidFill>
                <a:schemeClr val="bg1"/>
              </a:solidFill>
              <a:latin typeface="Arial (Body)"/>
            </a:rPr>
            <a:t>7. </a:t>
          </a:r>
          <a:r>
            <a:rPr lang="en-US" sz="2400" b="0" kern="1200" err="1">
              <a:solidFill>
                <a:schemeClr val="bg1"/>
              </a:solidFill>
              <a:latin typeface="Arial (Body)"/>
            </a:rPr>
            <a:t>Thực</a:t>
          </a:r>
          <a:r>
            <a:rPr lang="en-US" sz="2400" b="0" kern="1200">
              <a:solidFill>
                <a:schemeClr val="bg1"/>
              </a:solidFill>
              <a:latin typeface="Arial (Body)"/>
            </a:rPr>
            <a:t> </a:t>
          </a:r>
          <a:r>
            <a:rPr lang="en-US" sz="2400" b="0" kern="1200" err="1">
              <a:solidFill>
                <a:schemeClr val="bg1"/>
              </a:solidFill>
              <a:latin typeface="Arial (Body)"/>
            </a:rPr>
            <a:t>hành</a:t>
          </a:r>
          <a:r>
            <a:rPr lang="en-US" sz="2400" b="0" kern="1200">
              <a:solidFill>
                <a:schemeClr val="bg1"/>
              </a:solidFill>
              <a:latin typeface="Arial (Body)"/>
            </a:rPr>
            <a:t> </a:t>
          </a:r>
          <a:r>
            <a:rPr lang="en-US" sz="2400" b="0" kern="1200" err="1">
              <a:solidFill>
                <a:schemeClr val="bg1"/>
              </a:solidFill>
              <a:latin typeface="Arial (Body)"/>
            </a:rPr>
            <a:t>viết</a:t>
          </a:r>
          <a:r>
            <a:rPr lang="en-US" sz="2400" b="0" kern="1200">
              <a:solidFill>
                <a:schemeClr val="bg1"/>
              </a:solidFill>
              <a:latin typeface="Arial (Body)"/>
            </a:rPr>
            <a:t> </a:t>
          </a:r>
          <a:r>
            <a:rPr lang="en-US" sz="2400" b="0" kern="1200" err="1">
              <a:solidFill>
                <a:schemeClr val="bg1"/>
              </a:solidFill>
              <a:latin typeface="Arial (Body)"/>
            </a:rPr>
            <a:t>ứng</a:t>
          </a:r>
          <a:r>
            <a:rPr lang="en-US" sz="2400" b="0" kern="1200">
              <a:solidFill>
                <a:schemeClr val="bg1"/>
              </a:solidFill>
              <a:latin typeface="Arial (Body)"/>
            </a:rPr>
            <a:t> </a:t>
          </a:r>
          <a:r>
            <a:rPr lang="en-US" sz="2400" b="0" kern="1200" err="1">
              <a:solidFill>
                <a:schemeClr val="bg1"/>
              </a:solidFill>
              <a:latin typeface="Arial (Body)"/>
            </a:rPr>
            <a:t>dụng</a:t>
          </a:r>
          <a:r>
            <a:rPr lang="en-US" sz="2400" b="0" kern="1200">
              <a:solidFill>
                <a:schemeClr val="bg1"/>
              </a:solidFill>
              <a:latin typeface="Arial (Body)"/>
            </a:rPr>
            <a:t> </a:t>
          </a:r>
          <a:r>
            <a:rPr lang="en-US" sz="2400" b="0" kern="1200" err="1">
              <a:solidFill>
                <a:schemeClr val="bg1"/>
              </a:solidFill>
              <a:latin typeface="Arial (Body)"/>
            </a:rPr>
            <a:t>kết</a:t>
          </a:r>
          <a:r>
            <a:rPr lang="en-US" sz="2400" b="0" kern="1200">
              <a:solidFill>
                <a:schemeClr val="bg1"/>
              </a:solidFill>
              <a:latin typeface="Arial (Body)"/>
            </a:rPr>
            <a:t> </a:t>
          </a:r>
          <a:r>
            <a:rPr lang="en-US" sz="2400" b="0" kern="1200" err="1">
              <a:solidFill>
                <a:schemeClr val="bg1"/>
              </a:solidFill>
              <a:latin typeface="Arial (Body)"/>
            </a:rPr>
            <a:t>nối</a:t>
          </a:r>
          <a:r>
            <a:rPr lang="en-US" sz="2400" b="0" kern="1200">
              <a:solidFill>
                <a:schemeClr val="bg1"/>
              </a:solidFill>
              <a:latin typeface="Arial (Body)"/>
            </a:rPr>
            <a:t> 2 </a:t>
          </a:r>
          <a:r>
            <a:rPr lang="en-US" sz="2400" b="0" kern="1200" err="1">
              <a:solidFill>
                <a:schemeClr val="bg1"/>
              </a:solidFill>
              <a:latin typeface="Arial (Body)"/>
            </a:rPr>
            <a:t>thiết</a:t>
          </a:r>
          <a:r>
            <a:rPr lang="en-US" sz="2400" b="0" kern="1200">
              <a:solidFill>
                <a:schemeClr val="bg1"/>
              </a:solidFill>
              <a:latin typeface="Arial (Body)"/>
            </a:rPr>
            <a:t> </a:t>
          </a:r>
          <a:r>
            <a:rPr lang="en-US" sz="2400" b="0" kern="1200" err="1">
              <a:solidFill>
                <a:schemeClr val="bg1"/>
              </a:solidFill>
              <a:latin typeface="Arial (Body)"/>
            </a:rPr>
            <a:t>bị</a:t>
          </a:r>
          <a:r>
            <a:rPr lang="en-US" sz="2400" b="0" kern="1200">
              <a:solidFill>
                <a:schemeClr val="bg1"/>
              </a:solidFill>
              <a:latin typeface="Arial (Body)"/>
            </a:rPr>
            <a:t> </a:t>
          </a:r>
          <a:r>
            <a:rPr lang="en-US" sz="2400" b="0" kern="1200" err="1">
              <a:solidFill>
                <a:schemeClr val="bg1"/>
              </a:solidFill>
              <a:latin typeface="Arial (Body)"/>
            </a:rPr>
            <a:t>với</a:t>
          </a:r>
          <a:r>
            <a:rPr lang="en-US" sz="2400" b="0" kern="1200">
              <a:solidFill>
                <a:schemeClr val="bg1"/>
              </a:solidFill>
              <a:latin typeface="Arial (Body)"/>
            </a:rPr>
            <a:t> android.</a:t>
          </a:r>
        </a:p>
      </dsp:txBody>
      <dsp:txXfrm>
        <a:off x="383903" y="4693708"/>
        <a:ext cx="8256005" cy="562876"/>
      </dsp:txXfrm>
    </dsp:sp>
    <dsp:sp modelId="{C16492DE-CDBD-474D-946F-8FCE90DF9908}">
      <dsp:nvSpPr>
        <dsp:cNvPr id="0" name=""/>
        <dsp:cNvSpPr/>
      </dsp:nvSpPr>
      <dsp:spPr>
        <a:xfrm>
          <a:off x="73059" y="4664302"/>
          <a:ext cx="621688" cy="621688"/>
        </a:xfrm>
        <a:prstGeom prst="ellipse">
          <a:avLst/>
        </a:prstGeom>
        <a:solidFill>
          <a:schemeClr val="lt1">
            <a:hueOff val="0"/>
            <a:satOff val="0"/>
            <a:lumOff val="0"/>
            <a:alphaOff val="0"/>
          </a:schemeClr>
        </a:solidFill>
        <a:ln w="25400" cap="flat" cmpd="sng" algn="ctr">
          <a:solidFill>
            <a:schemeClr val="accent1">
              <a:shade val="50000"/>
              <a:hueOff val="107755"/>
              <a:satOff val="-8670"/>
              <a:lumOff val="1338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09B00C1-26B5-40B9-8E95-875F1C4900CB}" type="slidenum">
              <a:rPr lang="en-US"/>
              <a:pPr/>
              <a:t>‹#›</a:t>
            </a:fld>
            <a:endParaRPr lang="en-US"/>
          </a:p>
        </p:txBody>
      </p:sp>
    </p:spTree>
    <p:extLst>
      <p:ext uri="{BB962C8B-B14F-4D97-AF65-F5344CB8AC3E}">
        <p14:creationId xmlns:p14="http://schemas.microsoft.com/office/powerpoint/2010/main" val="3311763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5AD55E-B139-4AB6-9DB5-E7078625582D}" type="datetimeFigureOut">
              <a:rPr lang="en-US" smtClean="0"/>
              <a:t>8/18/21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CDCE89-687C-465E-96A2-BA38BC18604C}" type="slidenum">
              <a:rPr lang="en-US" smtClean="0"/>
              <a:t>‹#›</a:t>
            </a:fld>
            <a:endParaRPr lang="en-US"/>
          </a:p>
        </p:txBody>
      </p:sp>
    </p:spTree>
    <p:extLst>
      <p:ext uri="{BB962C8B-B14F-4D97-AF65-F5344CB8AC3E}">
        <p14:creationId xmlns:p14="http://schemas.microsoft.com/office/powerpoint/2010/main" val="274486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4</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a:t>
            </a:fld>
            <a:endParaRPr lang="en-US"/>
          </a:p>
        </p:txBody>
      </p:sp>
    </p:spTree>
    <p:extLst>
      <p:ext uri="{BB962C8B-B14F-4D97-AF65-F5344CB8AC3E}">
        <p14:creationId xmlns:p14="http://schemas.microsoft.com/office/powerpoint/2010/main" val="368192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43</a:t>
            </a:fld>
            <a:endParaRPr lang="en-US"/>
          </a:p>
        </p:txBody>
      </p:sp>
    </p:spTree>
    <p:extLst>
      <p:ext uri="{BB962C8B-B14F-4D97-AF65-F5344CB8AC3E}">
        <p14:creationId xmlns:p14="http://schemas.microsoft.com/office/powerpoint/2010/main" val="4146171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44</a:t>
            </a:fld>
            <a:endParaRPr lang="en-US"/>
          </a:p>
        </p:txBody>
      </p:sp>
    </p:spTree>
    <p:extLst>
      <p:ext uri="{BB962C8B-B14F-4D97-AF65-F5344CB8AC3E}">
        <p14:creationId xmlns:p14="http://schemas.microsoft.com/office/powerpoint/2010/main" val="4165832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45</a:t>
            </a:fld>
            <a:endParaRPr lang="en-US"/>
          </a:p>
        </p:txBody>
      </p:sp>
    </p:spTree>
    <p:extLst>
      <p:ext uri="{BB962C8B-B14F-4D97-AF65-F5344CB8AC3E}">
        <p14:creationId xmlns:p14="http://schemas.microsoft.com/office/powerpoint/2010/main" val="3783102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46</a:t>
            </a:fld>
            <a:endParaRPr lang="en-US"/>
          </a:p>
        </p:txBody>
      </p:sp>
    </p:spTree>
    <p:extLst>
      <p:ext uri="{BB962C8B-B14F-4D97-AF65-F5344CB8AC3E}">
        <p14:creationId xmlns:p14="http://schemas.microsoft.com/office/powerpoint/2010/main" val="683671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47</a:t>
            </a:fld>
            <a:endParaRPr lang="en-US"/>
          </a:p>
        </p:txBody>
      </p:sp>
    </p:spTree>
    <p:extLst>
      <p:ext uri="{BB962C8B-B14F-4D97-AF65-F5344CB8AC3E}">
        <p14:creationId xmlns:p14="http://schemas.microsoft.com/office/powerpoint/2010/main" val="64483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48</a:t>
            </a:fld>
            <a:endParaRPr lang="en-US"/>
          </a:p>
        </p:txBody>
      </p:sp>
    </p:spTree>
    <p:extLst>
      <p:ext uri="{BB962C8B-B14F-4D97-AF65-F5344CB8AC3E}">
        <p14:creationId xmlns:p14="http://schemas.microsoft.com/office/powerpoint/2010/main" val="968367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49</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50</a:t>
            </a:fld>
            <a:endParaRPr lang="en-US"/>
          </a:p>
        </p:txBody>
      </p:sp>
    </p:spTree>
    <p:extLst>
      <p:ext uri="{BB962C8B-B14F-4D97-AF65-F5344CB8AC3E}">
        <p14:creationId xmlns:p14="http://schemas.microsoft.com/office/powerpoint/2010/main" val="30159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51</a:t>
            </a:fld>
            <a:endParaRPr lang="en-US"/>
          </a:p>
        </p:txBody>
      </p:sp>
    </p:spTree>
    <p:extLst>
      <p:ext uri="{BB962C8B-B14F-4D97-AF65-F5344CB8AC3E}">
        <p14:creationId xmlns:p14="http://schemas.microsoft.com/office/powerpoint/2010/main" val="37970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6</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99</a:t>
            </a:fld>
            <a:endParaRPr lang="en-US"/>
          </a:p>
        </p:txBody>
      </p:sp>
    </p:spTree>
    <p:extLst>
      <p:ext uri="{BB962C8B-B14F-4D97-AF65-F5344CB8AC3E}">
        <p14:creationId xmlns:p14="http://schemas.microsoft.com/office/powerpoint/2010/main" val="3235435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103</a:t>
            </a:fld>
            <a:endParaRPr lang="en-US"/>
          </a:p>
        </p:txBody>
      </p:sp>
    </p:spTree>
    <p:extLst>
      <p:ext uri="{BB962C8B-B14F-4D97-AF65-F5344CB8AC3E}">
        <p14:creationId xmlns:p14="http://schemas.microsoft.com/office/powerpoint/2010/main" val="2001748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104</a:t>
            </a:fld>
            <a:endParaRPr lang="en-US"/>
          </a:p>
        </p:txBody>
      </p:sp>
    </p:spTree>
    <p:extLst>
      <p:ext uri="{BB962C8B-B14F-4D97-AF65-F5344CB8AC3E}">
        <p14:creationId xmlns:p14="http://schemas.microsoft.com/office/powerpoint/2010/main" val="2001748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105</a:t>
            </a:fld>
            <a:endParaRPr lang="en-US"/>
          </a:p>
        </p:txBody>
      </p:sp>
    </p:spTree>
    <p:extLst>
      <p:ext uri="{BB962C8B-B14F-4D97-AF65-F5344CB8AC3E}">
        <p14:creationId xmlns:p14="http://schemas.microsoft.com/office/powerpoint/2010/main" val="2001748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106</a:t>
            </a:fld>
            <a:endParaRPr lang="en-US"/>
          </a:p>
        </p:txBody>
      </p:sp>
    </p:spTree>
    <p:extLst>
      <p:ext uri="{BB962C8B-B14F-4D97-AF65-F5344CB8AC3E}">
        <p14:creationId xmlns:p14="http://schemas.microsoft.com/office/powerpoint/2010/main" val="3235435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140</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141</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142</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143</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144</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7</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145</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146</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147</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148</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149</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150</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151</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152</a:t>
            </a:fld>
            <a:endParaRPr lang="en-US"/>
          </a:p>
        </p:txBody>
      </p:sp>
    </p:spTree>
    <p:extLst>
      <p:ext uri="{BB962C8B-B14F-4D97-AF65-F5344CB8AC3E}">
        <p14:creationId xmlns:p14="http://schemas.microsoft.com/office/powerpoint/2010/main" val="3235435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173</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174</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8</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175</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176</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177</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178</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188</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189</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a:t>Gõ</a:t>
            </a:r>
            <a:r>
              <a:rPr lang="vi-VN" baseline="0"/>
              <a:t> note vào đây.</a:t>
            </a:r>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190</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a:t>Gõ</a:t>
            </a:r>
            <a:r>
              <a:rPr lang="vi-VN" baseline="0"/>
              <a:t> note vào đây.</a:t>
            </a:r>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191</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192</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193</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9</a:t>
            </a:fld>
            <a:endParaRPr lang="en-US"/>
          </a:p>
        </p:txBody>
      </p:sp>
    </p:spTree>
    <p:extLst>
      <p:ext uri="{BB962C8B-B14F-4D97-AF65-F5344CB8AC3E}">
        <p14:creationId xmlns:p14="http://schemas.microsoft.com/office/powerpoint/2010/main" val="3681921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194</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195</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196</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197</a:t>
            </a:fld>
            <a:endParaRPr lang="en-US"/>
          </a:p>
        </p:txBody>
      </p:sp>
    </p:spTree>
    <p:extLst>
      <p:ext uri="{BB962C8B-B14F-4D97-AF65-F5344CB8AC3E}">
        <p14:creationId xmlns:p14="http://schemas.microsoft.com/office/powerpoint/2010/main" val="82376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10</a:t>
            </a:fld>
            <a:endParaRPr lang="en-US"/>
          </a:p>
        </p:txBody>
      </p:sp>
    </p:spTree>
    <p:extLst>
      <p:ext uri="{BB962C8B-B14F-4D97-AF65-F5344CB8AC3E}">
        <p14:creationId xmlns:p14="http://schemas.microsoft.com/office/powerpoint/2010/main" val="368192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11</a:t>
            </a:fld>
            <a:endParaRPr lang="en-US"/>
          </a:p>
        </p:txBody>
      </p:sp>
    </p:spTree>
    <p:extLst>
      <p:ext uri="{BB962C8B-B14F-4D97-AF65-F5344CB8AC3E}">
        <p14:creationId xmlns:p14="http://schemas.microsoft.com/office/powerpoint/2010/main" val="2066070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12</a:t>
            </a:fld>
            <a:endParaRPr lang="en-US"/>
          </a:p>
        </p:txBody>
      </p:sp>
    </p:spTree>
    <p:extLst>
      <p:ext uri="{BB962C8B-B14F-4D97-AF65-F5344CB8AC3E}">
        <p14:creationId xmlns:p14="http://schemas.microsoft.com/office/powerpoint/2010/main" val="243546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t>13</a:t>
            </a:fld>
            <a:endParaRPr lang="en-US"/>
          </a:p>
        </p:txBody>
      </p:sp>
    </p:spTree>
    <p:extLst>
      <p:ext uri="{BB962C8B-B14F-4D97-AF65-F5344CB8AC3E}">
        <p14:creationId xmlns:p14="http://schemas.microsoft.com/office/powerpoint/2010/main" val="3235435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35" name="Rectangle 23"/>
          <p:cNvSpPr>
            <a:spLocks noGrp="1" noChangeArrowheads="1"/>
          </p:cNvSpPr>
          <p:nvPr>
            <p:ph type="dt" sz="quarter" idx="2"/>
          </p:nvPr>
        </p:nvSpPr>
        <p:spPr bwMode="auto">
          <a:xfrm>
            <a:off x="457200" y="6524625"/>
            <a:ext cx="2133600" cy="152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a:solidFill>
                  <a:schemeClr val="tx1"/>
                </a:solidFill>
                <a:effectLst>
                  <a:outerShdw blurRad="38100" dist="38100" dir="2700000" algn="tl">
                    <a:srgbClr val="C0C0C0"/>
                  </a:outerShdw>
                </a:effectLst>
              </a:defRPr>
            </a:lvl1pPr>
          </a:lstStyle>
          <a:p>
            <a:endParaRPr lang="en-US" altLang="zh-CN"/>
          </a:p>
        </p:txBody>
      </p:sp>
      <p:sp>
        <p:nvSpPr>
          <p:cNvPr id="13336" name="Rectangle 24"/>
          <p:cNvSpPr>
            <a:spLocks noGrp="1" noChangeArrowheads="1"/>
          </p:cNvSpPr>
          <p:nvPr>
            <p:ph type="ftr" sz="quarter" idx="3"/>
          </p:nvPr>
        </p:nvSpPr>
        <p:spPr>
          <a:xfrm>
            <a:off x="3452813" y="6494463"/>
            <a:ext cx="2895600" cy="152400"/>
          </a:xfrm>
        </p:spPr>
        <p:txBody>
          <a:bodyPr/>
          <a:lstStyle>
            <a:lvl1pPr algn="ctr">
              <a:defRPr sz="1400" b="0">
                <a:solidFill>
                  <a:schemeClr val="folHlink"/>
                </a:solidFill>
                <a:effectLst>
                  <a:outerShdw blurRad="38100" dist="38100" dir="2700000" algn="tl">
                    <a:srgbClr val="C0C0C0"/>
                  </a:outerShdw>
                </a:effectLst>
                <a:latin typeface="Times New Roman" pitchFamily="18" charset="0"/>
              </a:defRPr>
            </a:lvl1pPr>
          </a:lstStyle>
          <a:p>
            <a:endParaRPr lang="en-US" altLang="zh-CN"/>
          </a:p>
        </p:txBody>
      </p:sp>
      <p:sp>
        <p:nvSpPr>
          <p:cNvPr id="13489" name="Rectangle 177"/>
          <p:cNvSpPr>
            <a:spLocks noGrp="1" noChangeArrowheads="1"/>
          </p:cNvSpPr>
          <p:nvPr>
            <p:ph type="ctrTitle" sz="quarter"/>
          </p:nvPr>
        </p:nvSpPr>
        <p:spPr bwMode="auto">
          <a:xfrm>
            <a:off x="620713" y="1757363"/>
            <a:ext cx="6821487" cy="1470025"/>
          </a:xfrm>
        </p:spPr>
        <p:txBody>
          <a:bodyPr/>
          <a:lstStyle>
            <a:lvl1pPr algn="ctr">
              <a:defRPr sz="3600">
                <a:solidFill>
                  <a:srgbClr val="013B41"/>
                </a:solidFill>
              </a:defRPr>
            </a:lvl1pPr>
          </a:lstStyle>
          <a:p>
            <a:pPr lvl="0"/>
            <a:r>
              <a:rPr lang="en-US" altLang="zh-CN" noProof="0"/>
              <a:t>Click to edit Master title style</a:t>
            </a:r>
            <a:endParaRPr lang="zh-CN"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241322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40563" y="128588"/>
            <a:ext cx="1993900" cy="56356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8863" y="128588"/>
            <a:ext cx="5829300" cy="56356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122547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1632B3B2-E061-439D-AFC5-78E8CCD81C2F}" type="slidenum">
              <a:rPr lang="en-US" altLang="zh-CN"/>
              <a:pPr/>
              <a:t>‹#›</a:t>
            </a:fld>
            <a:endParaRPr lang="en-US" altLang="zh-CN"/>
          </a:p>
        </p:txBody>
      </p:sp>
    </p:spTree>
    <p:extLst>
      <p:ext uri="{BB962C8B-B14F-4D97-AF65-F5344CB8AC3E}">
        <p14:creationId xmlns:p14="http://schemas.microsoft.com/office/powerpoint/2010/main" val="2548535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lnSpc>
                <a:spcPct val="150000"/>
              </a:lnSpc>
              <a:buClr>
                <a:schemeClr val="accent2">
                  <a:lumMod val="10000"/>
                </a:schemeClr>
              </a:buClr>
              <a:buFont typeface="Wingdings" pitchFamily="2" charset="2"/>
              <a:buChar char="Ø"/>
              <a:defRPr sz="2400">
                <a:solidFill>
                  <a:schemeClr val="accent1">
                    <a:lumMod val="50000"/>
                  </a:schemeClr>
                </a:solidFill>
                <a:latin typeface="Calibri" pitchFamily="34" charset="0"/>
              </a:defRPr>
            </a:lvl1pPr>
            <a:lvl2pPr marL="742950" indent="-285750">
              <a:lnSpc>
                <a:spcPct val="150000"/>
              </a:lnSpc>
              <a:buClr>
                <a:schemeClr val="accent2">
                  <a:lumMod val="10000"/>
                </a:schemeClr>
              </a:buClr>
              <a:buFont typeface="Wingdings" pitchFamily="2" charset="2"/>
              <a:buChar char="§"/>
              <a:defRPr sz="2000">
                <a:solidFill>
                  <a:schemeClr val="accent1">
                    <a:lumMod val="50000"/>
                  </a:schemeClr>
                </a:solidFill>
                <a:latin typeface="Calibri" pitchFamily="34" charset="0"/>
              </a:defRPr>
            </a:lvl2pPr>
            <a:lvl3pPr marL="1143000" indent="-228600">
              <a:lnSpc>
                <a:spcPct val="150000"/>
              </a:lnSpc>
              <a:buClr>
                <a:schemeClr val="accent2">
                  <a:lumMod val="10000"/>
                </a:schemeClr>
              </a:buClr>
              <a:buFont typeface="Arial" pitchFamily="34" charset="0"/>
              <a:buChar char="•"/>
              <a:defRPr sz="1800">
                <a:solidFill>
                  <a:schemeClr val="accent1">
                    <a:lumMod val="50000"/>
                  </a:schemeClr>
                </a:solidFill>
                <a:latin typeface="Calibri" pitchFamily="34" charset="0"/>
              </a:defRPr>
            </a:lvl3pPr>
            <a:lvl4pPr marL="1600200" indent="-228600">
              <a:lnSpc>
                <a:spcPct val="150000"/>
              </a:lnSpc>
              <a:buClr>
                <a:schemeClr val="accent2">
                  <a:lumMod val="10000"/>
                </a:schemeClr>
              </a:buClr>
              <a:buFont typeface="Arial" pitchFamily="34" charset="0"/>
              <a:buChar char="•"/>
              <a:defRPr sz="1800">
                <a:solidFill>
                  <a:schemeClr val="accent1">
                    <a:lumMod val="50000"/>
                  </a:schemeClr>
                </a:solidFill>
                <a:latin typeface="Calibri" pitchFamily="34" charset="0"/>
              </a:defRPr>
            </a:lvl4pPr>
            <a:lvl5pPr marL="2057400" indent="-228600">
              <a:lnSpc>
                <a:spcPct val="150000"/>
              </a:lnSpc>
              <a:buClr>
                <a:schemeClr val="accent2">
                  <a:lumMod val="10000"/>
                </a:schemeClr>
              </a:buClr>
              <a:buFont typeface="Arial" pitchFamily="34" charset="0"/>
              <a:buChar char="•"/>
              <a:defRPr sz="1600">
                <a:solidFill>
                  <a:schemeClr val="accent1">
                    <a:lumMod val="50000"/>
                  </a:schemeClr>
                </a:solidFill>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081308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013B41"/>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013B4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410110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8863" y="1209675"/>
            <a:ext cx="3484562" cy="4554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5825" y="1209675"/>
            <a:ext cx="3484563" cy="4554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278254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847481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82793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412478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158236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zh-CN"/>
          </a:p>
        </p:txBody>
      </p:sp>
    </p:spTree>
    <p:extLst>
      <p:ext uri="{BB962C8B-B14F-4D97-AF65-F5344CB8AC3E}">
        <p14:creationId xmlns:p14="http://schemas.microsoft.com/office/powerpoint/2010/main" val="3321906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2309" name="Rectangle 21"/>
          <p:cNvSpPr>
            <a:spLocks noGrp="1" noChangeArrowheads="1"/>
          </p:cNvSpPr>
          <p:nvPr>
            <p:ph type="title"/>
          </p:nvPr>
        </p:nvSpPr>
        <p:spPr bwMode="black">
          <a:xfrm>
            <a:off x="1185863" y="1285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12310" name="Rectangle 22"/>
          <p:cNvSpPr>
            <a:spLocks noGrp="1" noChangeArrowheads="1"/>
          </p:cNvSpPr>
          <p:nvPr>
            <p:ph type="body" idx="1"/>
          </p:nvPr>
        </p:nvSpPr>
        <p:spPr bwMode="auto">
          <a:xfrm>
            <a:off x="1058863" y="1209675"/>
            <a:ext cx="7121525" cy="455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p:txBody>
      </p:sp>
      <p:sp>
        <p:nvSpPr>
          <p:cNvPr id="12312" name="Rectangle 24"/>
          <p:cNvSpPr>
            <a:spLocks noGrp="1" noChangeArrowheads="1"/>
          </p:cNvSpPr>
          <p:nvPr>
            <p:ph type="ftr" sz="quarter" idx="3"/>
          </p:nvPr>
        </p:nvSpPr>
        <p:spPr bwMode="auto">
          <a:xfrm>
            <a:off x="177800" y="6365875"/>
            <a:ext cx="194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600" b="1">
                <a:effectLst/>
                <a:latin typeface="+mn-lt"/>
              </a:defRPr>
            </a:lvl1pPr>
          </a:lstStyle>
          <a:p>
            <a:r>
              <a:rPr lang="en-US" altLang="ko-KR"/>
              <a:t>Company Logo</a:t>
            </a:r>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p:titleStyle>
    <p:bodyStyle>
      <a:lvl1pPr marL="342900" indent="-342900" algn="l" rtl="0" eaLnBrk="1" fontAlgn="base" hangingPunct="1">
        <a:lnSpc>
          <a:spcPct val="150000"/>
        </a:lnSpc>
        <a:spcBef>
          <a:spcPct val="20000"/>
        </a:spcBef>
        <a:spcAft>
          <a:spcPct val="0"/>
        </a:spcAft>
        <a:buClr>
          <a:schemeClr val="folHlink"/>
        </a:buClr>
        <a:buFont typeface="Wingdings" pitchFamily="2" charset="2"/>
        <a:buChar char="u"/>
        <a:defRPr sz="2800" b="1">
          <a:solidFill>
            <a:schemeClr val="folHlink"/>
          </a:solidFill>
          <a:latin typeface="Calibri" pitchFamily="34" charset="0"/>
          <a:ea typeface="+mn-ea"/>
          <a:cs typeface="+mn-cs"/>
        </a:defRPr>
      </a:lvl1pPr>
      <a:lvl2pPr marL="742950" indent="-285750" algn="l" rtl="0" eaLnBrk="1" fontAlgn="base" hangingPunct="1">
        <a:lnSpc>
          <a:spcPct val="150000"/>
        </a:lnSpc>
        <a:spcBef>
          <a:spcPct val="20000"/>
        </a:spcBef>
        <a:spcAft>
          <a:spcPct val="0"/>
        </a:spcAft>
        <a:buClr>
          <a:schemeClr val="accent1"/>
        </a:buClr>
        <a:buSzPct val="60000"/>
        <a:buFont typeface="Wingdings" pitchFamily="2" charset="2"/>
        <a:buChar char="n"/>
        <a:defRPr sz="2400">
          <a:solidFill>
            <a:schemeClr val="tx1"/>
          </a:solidFill>
          <a:latin typeface="Calibri" pitchFamily="34" charset="0"/>
        </a:defRPr>
      </a:lvl2pPr>
      <a:lvl3pPr marL="1143000" indent="-228600" algn="l" rtl="0" eaLnBrk="1" fontAlgn="base" hangingPunct="1">
        <a:lnSpc>
          <a:spcPct val="150000"/>
        </a:lnSpc>
        <a:spcBef>
          <a:spcPct val="20000"/>
        </a:spcBef>
        <a:spcAft>
          <a:spcPct val="0"/>
        </a:spcAft>
        <a:buClr>
          <a:schemeClr val="folHlink"/>
        </a:buClr>
        <a:buSzPct val="60000"/>
        <a:buFont typeface="Wingdings" pitchFamily="2" charset="2"/>
        <a:buChar char="n"/>
        <a:defRPr sz="2000">
          <a:solidFill>
            <a:schemeClr val="tx1"/>
          </a:solidFill>
          <a:latin typeface="Calibri" pitchFamily="34" charset="0"/>
        </a:defRPr>
      </a:lvl3pPr>
      <a:lvl4pPr marL="1600200" indent="-228600" algn="l" rtl="0" eaLnBrk="1" fontAlgn="base" hangingPunct="1">
        <a:lnSpc>
          <a:spcPct val="150000"/>
        </a:lnSpc>
        <a:spcBef>
          <a:spcPct val="20000"/>
        </a:spcBef>
        <a:spcAft>
          <a:spcPct val="0"/>
        </a:spcAft>
        <a:buClr>
          <a:schemeClr val="tx1"/>
        </a:buClr>
        <a:buSzPct val="60000"/>
        <a:buFont typeface="Wingdings" pitchFamily="2" charset="2"/>
        <a:buChar char="n"/>
        <a:defRPr sz="2000">
          <a:solidFill>
            <a:schemeClr val="tx1"/>
          </a:solidFill>
          <a:latin typeface="Calibri" pitchFamily="34" charset="0"/>
        </a:defRPr>
      </a:lvl4pPr>
      <a:lvl5pPr marL="20574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5pPr>
      <a:lvl6pPr marL="25146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simthanglong.vn/bai-viet/tag/mang-2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1800200"/>
            <a:ext cx="2178748" cy="1340768"/>
          </a:xfrm>
          <a:prstGeom prst="rect">
            <a:avLst/>
          </a:prstGeom>
          <a:noFill/>
          <a:ln>
            <a:noFill/>
          </a:ln>
        </p:spPr>
      </p:pic>
      <p:sp>
        <p:nvSpPr>
          <p:cNvPr id="8" name="Title 7"/>
          <p:cNvSpPr>
            <a:spLocks noGrp="1"/>
          </p:cNvSpPr>
          <p:nvPr>
            <p:ph type="ctrTitle" sz="quarter"/>
          </p:nvPr>
        </p:nvSpPr>
        <p:spPr/>
        <p:txBody>
          <a:bodyPr/>
          <a:lstStyle/>
          <a:p>
            <a:pPr algn="l"/>
            <a:r>
              <a:rPr lang="en-US" sz="4800">
                <a:cs typeface="Times New Roman" pitchFamily="18" charset="0"/>
              </a:rPr>
              <a:t>ĐIỆN TOÁN DI ĐỘNG</a:t>
            </a:r>
            <a:br>
              <a:rPr lang="en-US" sz="4800">
                <a:latin typeface="Cambria" pitchFamily="18" charset="0"/>
                <a:cs typeface="Times New Roman" pitchFamily="18" charset="0"/>
              </a:rPr>
            </a:br>
            <a:r>
              <a:rPr lang="en-US" sz="3200">
                <a:latin typeface="Cambria" pitchFamily="18" charset="0"/>
                <a:cs typeface="Times New Roman" pitchFamily="18" charset="0"/>
              </a:rPr>
              <a:t>KHOA CÔNG NGHỆ THÔNG TIN</a:t>
            </a:r>
            <a:endParaRPr lang="en-US" sz="4400" b="0">
              <a:latin typeface="Cambria" pitchFamily="18" charset="0"/>
              <a:cs typeface="Times New Roman" pitchFamily="18" charset="0"/>
            </a:endParaRPr>
          </a:p>
        </p:txBody>
      </p:sp>
      <p:sp>
        <p:nvSpPr>
          <p:cNvPr id="9" name="Rectangle 8"/>
          <p:cNvSpPr/>
          <p:nvPr/>
        </p:nvSpPr>
        <p:spPr>
          <a:xfrm>
            <a:off x="5220072" y="5962054"/>
            <a:ext cx="3960440" cy="923330"/>
          </a:xfrm>
          <a:prstGeom prst="rect">
            <a:avLst/>
          </a:prstGeom>
        </p:spPr>
        <p:txBody>
          <a:bodyPr wrap="square">
            <a:spAutoFit/>
          </a:bodyPr>
          <a:lstStyle/>
          <a:p>
            <a:r>
              <a:rPr lang="en-US" err="1">
                <a:solidFill>
                  <a:srgbClr val="013B41"/>
                </a:solidFill>
                <a:latin typeface="Cambria" pitchFamily="18" charset="0"/>
                <a:cs typeface="Times New Roman" pitchFamily="18" charset="0"/>
              </a:rPr>
              <a:t>Hà</a:t>
            </a:r>
            <a:r>
              <a:rPr lang="en-US">
                <a:solidFill>
                  <a:srgbClr val="013B41"/>
                </a:solidFill>
                <a:latin typeface="Cambria" pitchFamily="18" charset="0"/>
                <a:cs typeface="Times New Roman" pitchFamily="18" charset="0"/>
              </a:rPr>
              <a:t> </a:t>
            </a:r>
            <a:r>
              <a:rPr lang="en-US" err="1">
                <a:solidFill>
                  <a:srgbClr val="013B41"/>
                </a:solidFill>
                <a:latin typeface="Cambria" pitchFamily="18" charset="0"/>
                <a:cs typeface="Times New Roman" pitchFamily="18" charset="0"/>
              </a:rPr>
              <a:t>Nội</a:t>
            </a:r>
            <a:r>
              <a:rPr lang="en-US">
                <a:solidFill>
                  <a:srgbClr val="013B41"/>
                </a:solidFill>
                <a:latin typeface="Cambria" pitchFamily="18" charset="0"/>
                <a:cs typeface="Times New Roman" pitchFamily="18" charset="0"/>
              </a:rPr>
              <a:t> 2018</a:t>
            </a:r>
            <a:br>
              <a:rPr lang="en-US">
                <a:solidFill>
                  <a:srgbClr val="013B41"/>
                </a:solidFill>
                <a:latin typeface="Cambria" pitchFamily="18" charset="0"/>
                <a:cs typeface="Times New Roman" pitchFamily="18" charset="0"/>
              </a:rPr>
            </a:br>
            <a:r>
              <a:rPr lang="en-US" err="1">
                <a:solidFill>
                  <a:srgbClr val="013B41"/>
                </a:solidFill>
                <a:latin typeface="Cambria" pitchFamily="18" charset="0"/>
                <a:cs typeface="Times New Roman" pitchFamily="18" charset="0"/>
              </a:rPr>
              <a:t>Giảng</a:t>
            </a:r>
            <a:r>
              <a:rPr lang="en-US">
                <a:solidFill>
                  <a:srgbClr val="013B41"/>
                </a:solidFill>
                <a:latin typeface="Cambria" pitchFamily="18" charset="0"/>
                <a:cs typeface="Times New Roman" pitchFamily="18" charset="0"/>
              </a:rPr>
              <a:t> </a:t>
            </a:r>
            <a:r>
              <a:rPr lang="en-US" err="1">
                <a:solidFill>
                  <a:srgbClr val="013B41"/>
                </a:solidFill>
                <a:latin typeface="Cambria" pitchFamily="18" charset="0"/>
                <a:cs typeface="Times New Roman" pitchFamily="18" charset="0"/>
              </a:rPr>
              <a:t>viên</a:t>
            </a:r>
            <a:r>
              <a:rPr lang="en-US">
                <a:solidFill>
                  <a:srgbClr val="013B41"/>
                </a:solidFill>
                <a:latin typeface="Cambria" pitchFamily="18" charset="0"/>
                <a:cs typeface="Times New Roman" pitchFamily="18" charset="0"/>
              </a:rPr>
              <a:t>:</a:t>
            </a:r>
          </a:p>
          <a:p>
            <a:r>
              <a:rPr lang="en-US">
                <a:solidFill>
                  <a:srgbClr val="013B41"/>
                </a:solidFill>
                <a:latin typeface="Cambria" pitchFamily="18" charset="0"/>
                <a:cs typeface="Times New Roman" pitchFamily="18" charset="0"/>
              </a:rPr>
              <a:t>Email:</a:t>
            </a:r>
            <a:endParaRPr lang="en-US">
              <a:solidFill>
                <a:srgbClr val="013B4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511"/>
    </mc:Choice>
    <mc:Fallback xmlns="">
      <p:transition advTm="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1.4.1 LỊCH SỬ.</a:t>
            </a:r>
          </a:p>
        </p:txBody>
      </p:sp>
      <p:sp>
        <p:nvSpPr>
          <p:cNvPr id="3" name="Content Placeholder 2"/>
          <p:cNvSpPr>
            <a:spLocks noGrp="1"/>
          </p:cNvSpPr>
          <p:nvPr>
            <p:ph idx="1"/>
          </p:nvPr>
        </p:nvSpPr>
        <p:spPr>
          <a:xfrm>
            <a:off x="834606" y="1124744"/>
            <a:ext cx="8064895" cy="5859164"/>
          </a:xfrm>
        </p:spPr>
        <p:txBody>
          <a:bodyPr/>
          <a:lstStyle/>
          <a:p>
            <a:pPr fontAlgn="auto">
              <a:spcAft>
                <a:spcPts val="0"/>
              </a:spcAft>
              <a:defRPr/>
            </a:pPr>
            <a:r>
              <a:rPr lang="vi-VN" b="0">
                <a:latin typeface="Times New Roman" panose="02020603050405020304" pitchFamily="18" charset="0"/>
                <a:cs typeface="Times New Roman" panose="02020603050405020304" pitchFamily="18" charset="0"/>
              </a:rPr>
              <a:t>Ngày 10 tháng 3 năm 1876 được coi là mốc son đánh dấu sự </a:t>
            </a:r>
            <a:r>
              <a:rPr lang="en-US" b="0">
                <a:latin typeface="Times New Roman" panose="02020603050405020304" pitchFamily="18" charset="0"/>
                <a:cs typeface="Times New Roman" panose="02020603050405020304" pitchFamily="18" charset="0"/>
              </a:rPr>
              <a:t>r</a:t>
            </a:r>
            <a:r>
              <a:rPr lang="vi-VN" b="0">
                <a:latin typeface="Times New Roman" panose="02020603050405020304" pitchFamily="18" charset="0"/>
                <a:cs typeface="Times New Roman" panose="02020603050405020304" pitchFamily="18" charset="0"/>
              </a:rPr>
              <a:t>a đời của điện thoại</a:t>
            </a:r>
            <a:endParaRPr lang="en-US" b="0">
              <a:latin typeface="Times New Roman" panose="02020603050405020304" pitchFamily="18" charset="0"/>
              <a:cs typeface="Times New Roman" panose="02020603050405020304" pitchFamily="18" charset="0"/>
            </a:endParaRPr>
          </a:p>
          <a:p>
            <a:pPr fontAlgn="auto">
              <a:spcAft>
                <a:spcPts val="0"/>
              </a:spcAft>
              <a:defRPr/>
            </a:pPr>
            <a:r>
              <a:rPr lang="vi-VN" b="0">
                <a:latin typeface="Times New Roman" panose="02020603050405020304" pitchFamily="18" charset="0"/>
                <a:cs typeface="Times New Roman" panose="02020603050405020304" pitchFamily="18" charset="0"/>
              </a:rPr>
              <a:t>Cha đẻ của chiếc điện thoại đầu tiên là Alexander Graham Bell</a:t>
            </a:r>
            <a:endParaRPr lang="en-US" b="0">
              <a:latin typeface="Times New Roman" panose="02020603050405020304" pitchFamily="18" charset="0"/>
              <a:cs typeface="Times New Roman" panose="02020603050405020304" pitchFamily="18" charset="0"/>
            </a:endParaRPr>
          </a:p>
          <a:p>
            <a:pPr marL="0" indent="0">
              <a:lnSpc>
                <a:spcPct val="150000"/>
              </a:lnSpc>
              <a:buNone/>
            </a:pPr>
            <a:endParaRPr lang="en-US" sz="2800" b="0">
              <a:latin typeface="Times New Roman" panose="02020603050405020304" pitchFamily="18" charset="0"/>
              <a:cs typeface="Times New Roman" panose="02020603050405020304" pitchFamily="18" charset="0"/>
            </a:endParaRPr>
          </a:p>
        </p:txBody>
      </p:sp>
      <p:pic>
        <p:nvPicPr>
          <p:cNvPr id="4" name="Picture 3" descr="C:\Users\anhtuan\Desktop\index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863" y="3667770"/>
            <a:ext cx="3276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anhtuan\Desktop\inde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263" y="3728739"/>
            <a:ext cx="3363217" cy="2682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35616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556792"/>
            <a:ext cx="7920879" cy="4554538"/>
          </a:xfrm>
        </p:spPr>
        <p:txBody>
          <a:bodyPr/>
          <a:lstStyle/>
          <a:p>
            <a:pPr algn="just" fontAlgn="auto">
              <a:spcAft>
                <a:spcPts val="0"/>
              </a:spcAft>
              <a:defRPr/>
            </a:pPr>
            <a:r>
              <a:rPr lang="vi-VN" sz="2000" b="0">
                <a:latin typeface="Times New Roman" panose="02020603050405020304" pitchFamily="18" charset="0"/>
                <a:cs typeface="Times New Roman" panose="02020603050405020304" pitchFamily="18" charset="0"/>
              </a:rPr>
              <a:t>Việc thiết kế ARM được bắt đầu từ năm 1983 trong một dự án phát triển của công ty máy tính Acorn </a:t>
            </a: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 Nhóm thiết kế, dẫn đầu bởi Roger Wilson và Steve Furber</a:t>
            </a:r>
            <a:endParaRPr lang="en-US" sz="2000" b="0">
              <a:latin typeface="Times New Roman" panose="02020603050405020304" pitchFamily="18" charset="0"/>
              <a:cs typeface="Times New Roman" panose="02020603050405020304" pitchFamily="18" charset="0"/>
            </a:endParaRPr>
          </a:p>
          <a:p>
            <a:pPr algn="just" fontAlgn="auto">
              <a:spcAft>
                <a:spcPts val="0"/>
              </a:spcAft>
              <a:buFontTx/>
              <a:buChar char="-"/>
              <a:defRPr/>
            </a:pPr>
            <a:r>
              <a:rPr lang="vi-VN" sz="2000" b="0">
                <a:latin typeface="Times New Roman" panose="02020603050405020304" pitchFamily="18" charset="0"/>
                <a:cs typeface="Times New Roman" panose="02020603050405020304" pitchFamily="18" charset="0"/>
              </a:rPr>
              <a:t>Nhóm thiết kế hoàn thành việc phát triển mẫu gọi là ARM1 vào năm 1985, và vào năm sau, nhóm hoàn thành sản phẩm ‘’thực’’ gọi là</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ARM2</a:t>
            </a:r>
            <a:endParaRPr lang="en-US" sz="2000" b="0">
              <a:latin typeface="Times New Roman" panose="02020603050405020304" pitchFamily="18" charset="0"/>
              <a:cs typeface="Times New Roman" panose="02020603050405020304" pitchFamily="18" charset="0"/>
            </a:endParaRPr>
          </a:p>
          <a:p>
            <a:pPr algn="just" fontAlgn="auto">
              <a:spcAft>
                <a:spcPts val="0"/>
              </a:spcAft>
              <a:buFontTx/>
              <a:buChar char="-"/>
              <a:defRPr/>
            </a:pPr>
            <a:r>
              <a:rPr lang="vi-VN" sz="2000" b="0">
                <a:latin typeface="Times New Roman" panose="02020603050405020304" pitchFamily="18" charset="0"/>
                <a:cs typeface="Times New Roman" panose="02020603050405020304" pitchFamily="18" charset="0"/>
              </a:rPr>
              <a:t> ARM2 có tuyến dữ liệu 32-bit, không gian địa chỉ 26-bit tức cho phép quản lý đến 64 Mbyte địa chỉ và 16 thanh ghi 32-bit</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2"/>
          <p:cNvSpPr>
            <a:spLocks noGrp="1"/>
          </p:cNvSpPr>
          <p:nvPr>
            <p:ph type="title"/>
          </p:nvPr>
        </p:nvSpPr>
        <p:spPr/>
        <p:txBody>
          <a:bodyPr/>
          <a:lstStyle/>
          <a:p>
            <a:r>
              <a:rPr lang="en-US"/>
              <a:t>3.</a:t>
            </a:r>
            <a:r>
              <a:rPr lang="vi-VN"/>
              <a:t>1</a:t>
            </a:r>
            <a:r>
              <a:rPr lang="en-US"/>
              <a:t> KIẾN TRÚC ARM.</a:t>
            </a:r>
          </a:p>
        </p:txBody>
      </p:sp>
      <p:sp>
        <p:nvSpPr>
          <p:cNvPr id="5" name="Title 3"/>
          <p:cNvSpPr txBox="1">
            <a:spLocks/>
          </p:cNvSpPr>
          <p:nvPr/>
        </p:nvSpPr>
        <p:spPr bwMode="black">
          <a:xfrm>
            <a:off x="1185863" y="79073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3.1.1 LỊCH SỬ</a:t>
            </a:r>
          </a:p>
        </p:txBody>
      </p:sp>
    </p:spTree>
    <p:extLst>
      <p:ext uri="{BB962C8B-B14F-4D97-AF65-F5344CB8AC3E}">
        <p14:creationId xmlns:p14="http://schemas.microsoft.com/office/powerpoint/2010/main" val="1740654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628800"/>
            <a:ext cx="7992888" cy="4554538"/>
          </a:xfrm>
        </p:spPr>
        <p:txBody>
          <a:bodyPr/>
          <a:lstStyle/>
          <a:p>
            <a:pPr algn="just" fontAlgn="auto">
              <a:spcAft>
                <a:spcPts val="0"/>
              </a:spcAft>
              <a:defRPr/>
            </a:pPr>
            <a:r>
              <a:rPr lang="vi-VN" sz="2000" b="0">
                <a:latin typeface="Times New Roman" panose="02020603050405020304" pitchFamily="18" charset="0"/>
                <a:cs typeface="Times New Roman" panose="02020603050405020304" pitchFamily="18" charset="0"/>
              </a:rPr>
              <a:t>Vào những năm cuối thập niên 80, hãng máy tính Apple Computer bắt đầu hợp tác với Acorn để phát triển các thế hệ lõi ARM mới.  </a:t>
            </a:r>
            <a:endParaRPr lang="en-US" sz="2000" b="0">
              <a:latin typeface="Times New Roman" panose="02020603050405020304" pitchFamily="18" charset="0"/>
              <a:cs typeface="Times New Roman" panose="02020603050405020304" pitchFamily="18" charset="0"/>
            </a:endParaRPr>
          </a:p>
          <a:p>
            <a:pPr algn="just" fontAlgn="auto">
              <a:spcAft>
                <a:spcPts val="0"/>
              </a:spcAft>
              <a:defRPr/>
            </a:pPr>
            <a:r>
              <a:rPr lang="vi-VN" sz="2000" b="0">
                <a:latin typeface="Times New Roman" panose="02020603050405020304" pitchFamily="18" charset="0"/>
                <a:cs typeface="Times New Roman" panose="02020603050405020304" pitchFamily="18" charset="0"/>
              </a:rPr>
              <a:t>Kết quả sự hợp tác này là ARM6. Mẫu đầu tiên được công bố vào năm 1991 và Apple đã sử dụng bộ vi xử lý ARM 610 dựa trên ARM6 làm cơ sở cho PDA hiệu Apple Newton. Vào năm 1994, Acorn dùng ARM 610 làm CPU trong các máy vi tính RiscPC của họ.</a:t>
            </a:r>
            <a:endParaRPr lang="en-US" sz="2000" b="0">
              <a:latin typeface="Times New Roman" panose="02020603050405020304" pitchFamily="18" charset="0"/>
              <a:cs typeface="Times New Roman" panose="02020603050405020304" pitchFamily="18" charset="0"/>
            </a:endParaRPr>
          </a:p>
        </p:txBody>
      </p:sp>
      <p:sp>
        <p:nvSpPr>
          <p:cNvPr id="4" name="Title 2"/>
          <p:cNvSpPr>
            <a:spLocks noGrp="1"/>
          </p:cNvSpPr>
          <p:nvPr>
            <p:ph type="title"/>
          </p:nvPr>
        </p:nvSpPr>
        <p:spPr/>
        <p:txBody>
          <a:bodyPr/>
          <a:lstStyle/>
          <a:p>
            <a:r>
              <a:rPr lang="en-US"/>
              <a:t>3.</a:t>
            </a:r>
            <a:r>
              <a:rPr lang="vi-VN"/>
              <a:t>1</a:t>
            </a:r>
            <a:r>
              <a:rPr lang="en-US"/>
              <a:t> KIẾN TRÚC ARM.</a:t>
            </a:r>
          </a:p>
        </p:txBody>
      </p:sp>
      <p:sp>
        <p:nvSpPr>
          <p:cNvPr id="5" name="Title 3"/>
          <p:cNvSpPr txBox="1">
            <a:spLocks/>
          </p:cNvSpPr>
          <p:nvPr/>
        </p:nvSpPr>
        <p:spPr bwMode="black">
          <a:xfrm>
            <a:off x="1185863" y="79073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3.1.1 LỊCH SỬ</a:t>
            </a:r>
          </a:p>
        </p:txBody>
      </p:sp>
    </p:spTree>
    <p:extLst>
      <p:ext uri="{BB962C8B-B14F-4D97-AF65-F5344CB8AC3E}">
        <p14:creationId xmlns:p14="http://schemas.microsoft.com/office/powerpoint/2010/main" val="35420563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412776"/>
            <a:ext cx="8064895" cy="5315669"/>
          </a:xfrm>
        </p:spPr>
        <p:txBody>
          <a:bodyPr/>
          <a:lstStyle/>
          <a:p>
            <a:pPr marL="0" indent="0">
              <a:buNone/>
              <a:defRPr/>
            </a:pPr>
            <a:r>
              <a:rPr lang="vi-VN" sz="2000" b="0">
                <a:latin typeface="Times New Roman" panose="02020603050405020304" pitchFamily="18" charset="0"/>
                <a:cs typeface="Times New Roman" panose="02020603050405020304" pitchFamily="18" charset="0"/>
              </a:rPr>
              <a:t>Cấu trúc ARM bao gồm các đặc tính của RISC như sau:</a:t>
            </a:r>
          </a:p>
          <a:p>
            <a:pPr>
              <a:defRPr/>
            </a:pPr>
            <a:r>
              <a:rPr lang="vi-VN" sz="2000" b="0">
                <a:latin typeface="Times New Roman" panose="02020603050405020304" pitchFamily="18" charset="0"/>
                <a:cs typeface="Times New Roman" panose="02020603050405020304" pitchFamily="18" charset="0"/>
              </a:rPr>
              <a:t>Cấu trúc nạp/lưu trữ.</a:t>
            </a:r>
          </a:p>
          <a:p>
            <a:pPr>
              <a:defRPr/>
            </a:pPr>
            <a:r>
              <a:rPr lang="vi-VN" sz="2000" b="0">
                <a:latin typeface="Times New Roman" panose="02020603050405020304" pitchFamily="18" charset="0"/>
                <a:cs typeface="Times New Roman" panose="02020603050405020304" pitchFamily="18" charset="0"/>
              </a:rPr>
              <a:t>Không cho phép truy xuất bộ nhớ không thẳng hàng (bây giờ đã cho phép trong lõi Arm v6)</a:t>
            </a:r>
          </a:p>
          <a:p>
            <a:pPr marL="0" indent="0">
              <a:buNone/>
              <a:defRPr/>
            </a:pPr>
            <a:r>
              <a:rPr lang="vi-VN" sz="2000" b="0">
                <a:latin typeface="Times New Roman" panose="02020603050405020304" pitchFamily="18" charset="0"/>
                <a:cs typeface="Times New Roman" panose="02020603050405020304" pitchFamily="18" charset="0"/>
              </a:rPr>
              <a:t>Tập lệnh trực giao</a:t>
            </a:r>
            <a:r>
              <a:rPr lang="en-US" sz="2000" b="0">
                <a:latin typeface="Times New Roman" panose="02020603050405020304" pitchFamily="18" charset="0"/>
                <a:cs typeface="Times New Roman" panose="02020603050405020304" pitchFamily="18" charset="0"/>
              </a:rPr>
              <a:t>:</a:t>
            </a:r>
            <a:endParaRPr lang="vi-VN" sz="2000" b="0">
              <a:latin typeface="Times New Roman" panose="02020603050405020304" pitchFamily="18" charset="0"/>
              <a:cs typeface="Times New Roman" panose="02020603050405020304" pitchFamily="18" charset="0"/>
            </a:endParaRPr>
          </a:p>
          <a:p>
            <a:pPr>
              <a:defRPr/>
            </a:pPr>
            <a:r>
              <a:rPr lang="vi-VN" sz="2000" b="0">
                <a:latin typeface="Times New Roman" panose="02020603050405020304" pitchFamily="18" charset="0"/>
                <a:cs typeface="Times New Roman" panose="02020603050405020304" pitchFamily="18" charset="0"/>
              </a:rPr>
              <a:t>File thanh ghi lớn gồm 16 x 32-bit</a:t>
            </a:r>
          </a:p>
          <a:p>
            <a:pPr>
              <a:defRPr/>
            </a:pPr>
            <a:r>
              <a:rPr lang="vi-VN" sz="2000" b="0">
                <a:latin typeface="Times New Roman" panose="02020603050405020304" pitchFamily="18" charset="0"/>
                <a:cs typeface="Times New Roman" panose="02020603050405020304" pitchFamily="18" charset="0"/>
              </a:rPr>
              <a:t>Chiều dài mã máy cố định là 32 bit để dễ giải mã và thực hiện pipeline, để đạt được điều này phải chấp nhận giảm mật độ mã máy.</a:t>
            </a:r>
          </a:p>
          <a:p>
            <a:pPr>
              <a:defRPr/>
            </a:pPr>
            <a:r>
              <a:rPr lang="vi-VN" sz="2000" b="0">
                <a:latin typeface="Times New Roman" panose="02020603050405020304" pitchFamily="18" charset="0"/>
                <a:cs typeface="Times New Roman" panose="02020603050405020304" pitchFamily="18" charset="0"/>
              </a:rPr>
              <a:t>Hầu hết các lệnh đều thực hiện trong vòng một chu kỳ </a:t>
            </a:r>
            <a:r>
              <a:rPr lang="vi-VN" sz="2000" b="0">
                <a:solidFill>
                  <a:srgbClr val="5F703C"/>
                </a:solidFill>
                <a:latin typeface="Times New Roman" panose="02020603050405020304" pitchFamily="18" charset="0"/>
                <a:cs typeface="Times New Roman" panose="02020603050405020304" pitchFamily="18" charset="0"/>
              </a:rPr>
              <a:t>đơn.</a:t>
            </a:r>
          </a:p>
          <a:p>
            <a:endParaRPr lang="en-US">
              <a:solidFill>
                <a:srgbClr val="5F703C"/>
              </a:solidFill>
              <a:latin typeface="Times New Roman" panose="02020603050405020304" pitchFamily="18" charset="0"/>
              <a:cs typeface="Times New Roman" panose="02020603050405020304" pitchFamily="18" charset="0"/>
            </a:endParaRPr>
          </a:p>
        </p:txBody>
      </p:sp>
      <p:sp>
        <p:nvSpPr>
          <p:cNvPr id="4" name="Title 2"/>
          <p:cNvSpPr>
            <a:spLocks noGrp="1"/>
          </p:cNvSpPr>
          <p:nvPr>
            <p:ph type="title"/>
          </p:nvPr>
        </p:nvSpPr>
        <p:spPr/>
        <p:txBody>
          <a:bodyPr/>
          <a:lstStyle/>
          <a:p>
            <a:r>
              <a:rPr lang="en-US"/>
              <a:t>3.</a:t>
            </a:r>
            <a:r>
              <a:rPr lang="vi-VN"/>
              <a:t>1</a:t>
            </a:r>
            <a:r>
              <a:rPr lang="en-US"/>
              <a:t> KIẾN TRÚC ARM.</a:t>
            </a:r>
          </a:p>
        </p:txBody>
      </p:sp>
      <p:sp>
        <p:nvSpPr>
          <p:cNvPr id="5" name="Title 3"/>
          <p:cNvSpPr txBox="1">
            <a:spLocks/>
          </p:cNvSpPr>
          <p:nvPr/>
        </p:nvSpPr>
        <p:spPr bwMode="black">
          <a:xfrm>
            <a:off x="1185863" y="79073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3.1.2 KIẾN TRÚC ARM</a:t>
            </a:r>
          </a:p>
        </p:txBody>
      </p:sp>
    </p:spTree>
    <p:extLst>
      <p:ext uri="{BB962C8B-B14F-4D97-AF65-F5344CB8AC3E}">
        <p14:creationId xmlns:p14="http://schemas.microsoft.com/office/powerpoint/2010/main" val="17523059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115616" y="1452886"/>
            <a:ext cx="7632848" cy="5144466"/>
          </a:xfrm>
        </p:spPr>
        <p:txBody>
          <a:bodyPr>
            <a:noAutofit/>
          </a:bodyPr>
          <a:lstStyle/>
          <a:p>
            <a:pPr marL="0" indent="465138" algn="just">
              <a:spcBef>
                <a:spcPts val="0"/>
              </a:spcBef>
              <a:buNone/>
            </a:pPr>
            <a:r>
              <a:rPr lang="en-US" b="0" err="1">
                <a:latin typeface="Times New Roman" pitchFamily="18" charset="0"/>
                <a:cs typeface="Times New Roman" pitchFamily="18" charset="0"/>
              </a:rPr>
              <a:t>SoC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là</a:t>
            </a:r>
            <a:r>
              <a:rPr lang="en-US" b="0">
                <a:latin typeface="Times New Roman" pitchFamily="18" charset="0"/>
                <a:cs typeface="Times New Roman" pitchFamily="18" charset="0"/>
              </a:rPr>
              <a:t> System on Chip</a:t>
            </a:r>
          </a:p>
          <a:p>
            <a:pPr marL="0" indent="465138" algn="just">
              <a:spcBef>
                <a:spcPts val="0"/>
              </a:spcBef>
              <a:buNone/>
            </a:pPr>
            <a:r>
              <a:rPr lang="en-US" b="0">
                <a:latin typeface="Times New Roman" pitchFamily="18" charset="0"/>
                <a:cs typeface="Times New Roman" pitchFamily="18" charset="0"/>
              </a:rPr>
              <a:t>ARM  </a:t>
            </a:r>
            <a:r>
              <a:rPr lang="en-US" b="0" err="1">
                <a:latin typeface="Times New Roman" pitchFamily="18" charset="0"/>
                <a:cs typeface="Times New Roman" pitchFamily="18" charset="0"/>
              </a:rPr>
              <a:t>là</a:t>
            </a:r>
            <a:r>
              <a:rPr lang="en-US" b="0">
                <a:latin typeface="Times New Roman" pitchFamily="18" charset="0"/>
                <a:cs typeface="Times New Roman" pitchFamily="18" charset="0"/>
              </a:rPr>
              <a:t>  </a:t>
            </a:r>
            <a:r>
              <a:rPr lang="en-US" b="0" i="1">
                <a:latin typeface="Times New Roman" pitchFamily="18" charset="0"/>
                <a:cs typeface="Times New Roman" pitchFamily="18" charset="0"/>
              </a:rPr>
              <a:t>Acorn RISC Machine</a:t>
            </a:r>
          </a:p>
          <a:p>
            <a:pPr marL="0" indent="465138" algn="just">
              <a:spcBef>
                <a:spcPts val="0"/>
              </a:spcBef>
              <a:buNone/>
            </a:pPr>
            <a:r>
              <a:rPr lang="en-US" b="0">
                <a:latin typeface="Times New Roman" pitchFamily="18" charset="0"/>
                <a:cs typeface="Times New Roman" pitchFamily="18" charset="0"/>
              </a:rPr>
              <a:t>RISC (</a:t>
            </a:r>
            <a:r>
              <a:rPr lang="vi-VN" b="0" i="1">
                <a:latin typeface="Times New Roman" pitchFamily="18" charset="0"/>
                <a:cs typeface="Times New Roman" pitchFamily="18" charset="0"/>
              </a:rPr>
              <a:t>Reduced Instructions Set Computer - Máy tính</a:t>
            </a:r>
            <a:r>
              <a:rPr lang="en-US" b="0" i="1">
                <a:latin typeface="Times New Roman" pitchFamily="18" charset="0"/>
                <a:cs typeface="Times New Roman" pitchFamily="18" charset="0"/>
              </a:rPr>
              <a:t> </a:t>
            </a:r>
            <a:r>
              <a:rPr lang="vi-VN" b="0" i="1">
                <a:latin typeface="Times New Roman" pitchFamily="18" charset="0"/>
                <a:cs typeface="Times New Roman" pitchFamily="18" charset="0"/>
              </a:rPr>
              <a:t>với tập lệnh đơn giản hóa</a:t>
            </a:r>
            <a:r>
              <a:rPr lang="en-US" b="0" i="1">
                <a:latin typeface="Times New Roman" pitchFamily="18" charset="0"/>
                <a:cs typeface="Times New Roman" pitchFamily="18" charset="0"/>
              </a:rPr>
              <a:t>)</a:t>
            </a:r>
          </a:p>
          <a:p>
            <a:pPr marL="0" indent="465138" algn="just">
              <a:spcBef>
                <a:spcPts val="0"/>
              </a:spcBef>
              <a:buNone/>
            </a:pPr>
            <a:r>
              <a:rPr lang="fr-FR" b="0">
                <a:latin typeface="Times New Roman" pitchFamily="18" charset="0"/>
                <a:cs typeface="Times New Roman" pitchFamily="18" charset="0"/>
              </a:rPr>
              <a:t>GPU là </a:t>
            </a:r>
            <a:r>
              <a:rPr lang="fr-FR" b="0" err="1">
                <a:latin typeface="Times New Roman" pitchFamily="18" charset="0"/>
                <a:cs typeface="Times New Roman" pitchFamily="18" charset="0"/>
              </a:rPr>
              <a:t>Graphics</a:t>
            </a:r>
            <a:r>
              <a:rPr lang="fr-FR" b="0">
                <a:latin typeface="Times New Roman" pitchFamily="18" charset="0"/>
                <a:cs typeface="Times New Roman" pitchFamily="18" charset="0"/>
              </a:rPr>
              <a:t> </a:t>
            </a:r>
            <a:r>
              <a:rPr lang="fr-FR" b="0" err="1">
                <a:latin typeface="Times New Roman" pitchFamily="18" charset="0"/>
                <a:cs typeface="Times New Roman" pitchFamily="18" charset="0"/>
              </a:rPr>
              <a:t>Processing</a:t>
            </a:r>
            <a:r>
              <a:rPr lang="fr-FR" b="0">
                <a:latin typeface="Times New Roman" pitchFamily="18" charset="0"/>
                <a:cs typeface="Times New Roman" pitchFamily="18" charset="0"/>
              </a:rPr>
              <a:t> Unit</a:t>
            </a:r>
            <a:endParaRPr lang="vi-VN" b="0">
              <a:latin typeface="Times New Roman" pitchFamily="18" charset="0"/>
              <a:cs typeface="Times New Roman" pitchFamily="18" charset="0"/>
            </a:endParaRPr>
          </a:p>
          <a:p>
            <a:pPr marL="114300" indent="0">
              <a:lnSpc>
                <a:spcPct val="150000"/>
              </a:lnSpc>
              <a:buClr>
                <a:schemeClr val="tx1">
                  <a:lumMod val="85000"/>
                  <a:lumOff val="15000"/>
                </a:schemeClr>
              </a:buClr>
              <a:buNone/>
            </a:pPr>
            <a:endParaRPr lang="en-US" b="0"/>
          </a:p>
          <a:p>
            <a:pPr marL="457200" indent="-342900">
              <a:lnSpc>
                <a:spcPct val="150000"/>
              </a:lnSpc>
              <a:buClr>
                <a:schemeClr val="tx1">
                  <a:lumMod val="85000"/>
                  <a:lumOff val="15000"/>
                </a:schemeClr>
              </a:buClr>
              <a:buFontTx/>
              <a:buChar char="-"/>
            </a:pPr>
            <a:endParaRPr lang="en-US" b="0"/>
          </a:p>
        </p:txBody>
      </p:sp>
      <p:sp>
        <p:nvSpPr>
          <p:cNvPr id="5" name="Title 3"/>
          <p:cNvSpPr txBox="1">
            <a:spLocks/>
          </p:cNvSpPr>
          <p:nvPr/>
        </p:nvSpPr>
        <p:spPr bwMode="black">
          <a:xfrm>
            <a:off x="1185863" y="79073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3.1.2 KIẾN TRÚC ARM</a:t>
            </a:r>
          </a:p>
        </p:txBody>
      </p:sp>
      <p:pic>
        <p:nvPicPr>
          <p:cNvPr id="6" name="Picture 3"/>
          <p:cNvPicPr>
            <a:picLocks noChangeAspect="1" noChangeArrowheads="1"/>
          </p:cNvPicPr>
          <p:nvPr/>
        </p:nvPicPr>
        <p:blipFill>
          <a:blip r:embed="rId3"/>
          <a:srcRect/>
          <a:stretch>
            <a:fillRect/>
          </a:stretch>
        </p:blipFill>
        <p:spPr bwMode="auto">
          <a:xfrm>
            <a:off x="5468196" y="4182341"/>
            <a:ext cx="3657600" cy="2497874"/>
          </a:xfrm>
          <a:prstGeom prst="rect">
            <a:avLst/>
          </a:prstGeom>
          <a:noFill/>
          <a:ln w="9525">
            <a:noFill/>
            <a:miter lim="800000"/>
            <a:headEnd/>
            <a:tailEnd/>
          </a:ln>
          <a:effectLst/>
        </p:spPr>
      </p:pic>
      <p:sp>
        <p:nvSpPr>
          <p:cNvPr id="9" name="Title 2"/>
          <p:cNvSpPr>
            <a:spLocks noGrp="1"/>
          </p:cNvSpPr>
          <p:nvPr>
            <p:ph type="title"/>
          </p:nvPr>
        </p:nvSpPr>
        <p:spPr/>
        <p:txBody>
          <a:bodyPr/>
          <a:lstStyle/>
          <a:p>
            <a:r>
              <a:rPr lang="en-US"/>
              <a:t>3.</a:t>
            </a:r>
            <a:r>
              <a:rPr lang="vi-VN"/>
              <a:t>1</a:t>
            </a:r>
            <a:r>
              <a:rPr lang="en-US"/>
              <a:t> KIẾN TRÚC ARM.</a:t>
            </a:r>
          </a:p>
        </p:txBody>
      </p:sp>
    </p:spTree>
    <p:extLst>
      <p:ext uri="{BB962C8B-B14F-4D97-AF65-F5344CB8AC3E}">
        <p14:creationId xmlns:p14="http://schemas.microsoft.com/office/powerpoint/2010/main" val="29049738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43608" y="1452886"/>
            <a:ext cx="7848872" cy="5072458"/>
          </a:xfrm>
        </p:spPr>
        <p:txBody>
          <a:bodyPr>
            <a:noAutofit/>
          </a:bodyPr>
          <a:lstStyle/>
          <a:p>
            <a:pPr marL="0" indent="465138" algn="just">
              <a:lnSpc>
                <a:spcPct val="170000"/>
              </a:lnSpc>
              <a:spcBef>
                <a:spcPts val="0"/>
              </a:spcBef>
              <a:buNone/>
            </a:pPr>
            <a:r>
              <a:rPr lang="en-US" sz="2000" b="0">
                <a:latin typeface="Times New Roman" pitchFamily="18" charset="0"/>
                <a:cs typeface="Times New Roman" pitchFamily="18" charset="0"/>
              </a:rPr>
              <a:t>ARM Holdings,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sở</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chuyên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trúc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triển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tập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lệnh</a:t>
            </a:r>
            <a:r>
              <a:rPr lang="en-US" sz="2000" b="0">
                <a:latin typeface="Times New Roman" pitchFamily="18" charset="0"/>
                <a:cs typeface="Times New Roman" pitchFamily="18" charset="0"/>
              </a:rPr>
              <a:t> vi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ARM 32-bit </a:t>
            </a:r>
            <a:r>
              <a:rPr lang="en-US" sz="2000" b="0" err="1">
                <a:latin typeface="Times New Roman" pitchFamily="18" charset="0"/>
                <a:cs typeface="Times New Roman" pitchFamily="18" charset="0"/>
              </a:rPr>
              <a:t>kiểu</a:t>
            </a:r>
            <a:r>
              <a:rPr lang="en-US" sz="2000" b="0">
                <a:latin typeface="Times New Roman" pitchFamily="18" charset="0"/>
                <a:cs typeface="Times New Roman" pitchFamily="18" charset="0"/>
              </a:rPr>
              <a:t> RISC (</a:t>
            </a:r>
            <a:r>
              <a:rPr lang="en-US" sz="2000" b="0" err="1">
                <a:latin typeface="Times New Roman" pitchFamily="18" charset="0"/>
                <a:cs typeface="Times New Roman" pitchFamily="18" charset="0"/>
              </a:rPr>
              <a:t>kiến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trúc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ARMv8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64-bit), </a:t>
            </a:r>
            <a:r>
              <a:rPr lang="en-US" sz="2000" b="0" err="1">
                <a:latin typeface="Times New Roman" pitchFamily="18" charset="0"/>
                <a:cs typeface="Times New Roman" pitchFamily="18" charset="0"/>
              </a:rPr>
              <a:t>cùng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Cortex </a:t>
            </a:r>
            <a:r>
              <a:rPr lang="en-US" sz="2000" b="0" err="1">
                <a:latin typeface="Times New Roman" pitchFamily="18" charset="0"/>
                <a:cs typeface="Times New Roman" pitchFamily="18" charset="0"/>
              </a:rPr>
              <a:t>sau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phép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quyền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tùy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tạo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riêng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họ</a:t>
            </a:r>
            <a:r>
              <a:rPr lang="en-US" sz="2000" b="0">
                <a:latin typeface="Times New Roman" pitchFamily="18" charset="0"/>
                <a:cs typeface="Times New Roman" pitchFamily="18" charset="0"/>
              </a:rPr>
              <a:t>. </a:t>
            </a:r>
          </a:p>
          <a:p>
            <a:pPr marL="0" indent="465138" algn="just">
              <a:lnSpc>
                <a:spcPct val="170000"/>
              </a:lnSpc>
              <a:spcBef>
                <a:spcPts val="0"/>
              </a:spcBef>
              <a:buNone/>
            </a:pPr>
            <a:r>
              <a:rPr lang="en-US" sz="2000" b="0">
                <a:latin typeface="Times New Roman" pitchFamily="18" charset="0"/>
                <a:cs typeface="Times New Roman" pitchFamily="18" charset="0"/>
              </a:rPr>
              <a:t>Ý </a:t>
            </a:r>
            <a:r>
              <a:rPr lang="en-US" sz="2000" b="0" err="1">
                <a:latin typeface="Times New Roman" pitchFamily="18" charset="0"/>
                <a:cs typeface="Times New Roman" pitchFamily="18" charset="0"/>
              </a:rPr>
              <a:t>tưởng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a:t>
            </a:r>
            <a:r>
              <a:rPr lang="en-US" sz="2000" b="0">
                <a:latin typeface="Times New Roman" pitchFamily="18" charset="0"/>
                <a:cs typeface="Times New Roman" pitchFamily="18" charset="0"/>
              </a:rPr>
              <a:t> ARM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phép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ghép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dựa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trúc</a:t>
            </a:r>
            <a:r>
              <a:rPr lang="en-US" sz="2000" b="0">
                <a:latin typeface="Times New Roman" pitchFamily="18" charset="0"/>
                <a:cs typeface="Times New Roman" pitchFamily="18" charset="0"/>
              </a:rPr>
              <a:t> ARM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quan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nhớ</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tạo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thống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chip (System on Chip –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nhỏ</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gọn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giá</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thấp</a:t>
            </a:r>
            <a:r>
              <a:rPr lang="en-US" sz="2000" b="0">
                <a:latin typeface="Times New Roman" pitchFamily="18" charset="0"/>
                <a:cs typeface="Times New Roman" pitchFamily="18" charset="0"/>
              </a:rPr>
              <a:t>.</a:t>
            </a:r>
          </a:p>
          <a:p>
            <a:pPr marL="114300" indent="0">
              <a:lnSpc>
                <a:spcPct val="150000"/>
              </a:lnSpc>
              <a:buClr>
                <a:schemeClr val="tx1">
                  <a:lumMod val="85000"/>
                  <a:lumOff val="15000"/>
                </a:schemeClr>
              </a:buClr>
              <a:buNone/>
            </a:pPr>
            <a:endParaRPr lang="en-US" sz="2800"/>
          </a:p>
          <a:p>
            <a:pPr marL="457200" indent="-342900">
              <a:lnSpc>
                <a:spcPct val="150000"/>
              </a:lnSpc>
              <a:buClr>
                <a:schemeClr val="tx1">
                  <a:lumMod val="85000"/>
                  <a:lumOff val="15000"/>
                </a:schemeClr>
              </a:buClr>
              <a:buFontTx/>
              <a:buChar char="-"/>
            </a:pPr>
            <a:endParaRPr lang="en-US" sz="2800"/>
          </a:p>
        </p:txBody>
      </p:sp>
      <p:sp>
        <p:nvSpPr>
          <p:cNvPr id="5" name="Title 3"/>
          <p:cNvSpPr txBox="1">
            <a:spLocks/>
          </p:cNvSpPr>
          <p:nvPr/>
        </p:nvSpPr>
        <p:spPr bwMode="black">
          <a:xfrm>
            <a:off x="1185863" y="79073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3.1.2 KIẾN TRÚC ARM</a:t>
            </a:r>
          </a:p>
        </p:txBody>
      </p:sp>
      <p:sp>
        <p:nvSpPr>
          <p:cNvPr id="8" name="Title 2"/>
          <p:cNvSpPr>
            <a:spLocks noGrp="1"/>
          </p:cNvSpPr>
          <p:nvPr>
            <p:ph type="title"/>
          </p:nvPr>
        </p:nvSpPr>
        <p:spPr/>
        <p:txBody>
          <a:bodyPr/>
          <a:lstStyle/>
          <a:p>
            <a:r>
              <a:rPr lang="en-US"/>
              <a:t>3.</a:t>
            </a:r>
            <a:r>
              <a:rPr lang="vi-VN"/>
              <a:t>1</a:t>
            </a:r>
            <a:r>
              <a:rPr lang="en-US"/>
              <a:t> KIẾN TRÚC ARM.</a:t>
            </a:r>
          </a:p>
        </p:txBody>
      </p:sp>
    </p:spTree>
    <p:extLst>
      <p:ext uri="{BB962C8B-B14F-4D97-AF65-F5344CB8AC3E}">
        <p14:creationId xmlns:p14="http://schemas.microsoft.com/office/powerpoint/2010/main" val="12024581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827584" y="1452886"/>
            <a:ext cx="7920880" cy="5072458"/>
          </a:xfrm>
        </p:spPr>
        <p:txBody>
          <a:bodyPr>
            <a:noAutofit/>
          </a:bodyPr>
          <a:lstStyle/>
          <a:p>
            <a:pPr marL="0" indent="465138" algn="just">
              <a:spcBef>
                <a:spcPts val="0"/>
              </a:spcBef>
              <a:buNone/>
            </a:pP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thêm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nhằm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kiệm</a:t>
            </a:r>
            <a:r>
              <a:rPr lang="en-US" sz="2000" b="0">
                <a:latin typeface="Times New Roman" pitchFamily="18" charset="0"/>
                <a:cs typeface="Times New Roman" pitchFamily="18" charset="0"/>
              </a:rPr>
              <a:t> chi </a:t>
            </a:r>
            <a:r>
              <a:rPr lang="en-US" sz="2000" b="0" err="1">
                <a:latin typeface="Times New Roman" pitchFamily="18" charset="0"/>
                <a:cs typeface="Times New Roman" pitchFamily="18" charset="0"/>
              </a:rPr>
              <a:t>phí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gian</a:t>
            </a:r>
            <a:r>
              <a:rPr lang="en-US" sz="2000" b="0">
                <a:latin typeface="Times New Roman" pitchFamily="18" charset="0"/>
                <a:cs typeface="Times New Roman" pitchFamily="18" charset="0"/>
              </a:rPr>
              <a:t>. </a:t>
            </a:r>
          </a:p>
          <a:p>
            <a:pPr marL="0" indent="465138" algn="just">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tục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dựa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quyền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a:t>
            </a:r>
            <a:r>
              <a:rPr lang="en-US" sz="2000" b="0">
                <a:latin typeface="Times New Roman" pitchFamily="18" charset="0"/>
                <a:cs typeface="Times New Roman" pitchFamily="18" charset="0"/>
              </a:rPr>
              <a:t> ARM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thêm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kiệm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Krait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Qualcomm hay chip A6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Apple.</a:t>
            </a:r>
          </a:p>
          <a:p>
            <a:pPr marL="0" indent="465138" algn="just">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PC, chip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nhiệm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toàn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cài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do </a:t>
            </a:r>
            <a:r>
              <a:rPr lang="en-US" sz="2000" b="0" err="1">
                <a:latin typeface="Times New Roman" pitchFamily="18" charset="0"/>
                <a:cs typeface="Times New Roman" pitchFamily="18" charset="0"/>
              </a:rPr>
              <a:t>đó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quyết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định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a:t>
            </a:r>
            <a:endParaRPr lang="en-US" sz="2000" b="0"/>
          </a:p>
          <a:p>
            <a:pPr marL="457200" indent="-342900" algn="just">
              <a:lnSpc>
                <a:spcPct val="150000"/>
              </a:lnSpc>
              <a:buClr>
                <a:schemeClr val="tx1">
                  <a:lumMod val="85000"/>
                  <a:lumOff val="15000"/>
                </a:schemeClr>
              </a:buClr>
              <a:buFontTx/>
              <a:buChar char="-"/>
            </a:pPr>
            <a:endParaRPr lang="en-US"/>
          </a:p>
        </p:txBody>
      </p:sp>
      <p:sp>
        <p:nvSpPr>
          <p:cNvPr id="5" name="Title 3"/>
          <p:cNvSpPr txBox="1">
            <a:spLocks/>
          </p:cNvSpPr>
          <p:nvPr/>
        </p:nvSpPr>
        <p:spPr bwMode="black">
          <a:xfrm>
            <a:off x="1185863" y="79073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3.1.2 KIẾN TRÚC ARM</a:t>
            </a:r>
          </a:p>
        </p:txBody>
      </p:sp>
      <p:sp>
        <p:nvSpPr>
          <p:cNvPr id="8" name="Title 2"/>
          <p:cNvSpPr>
            <a:spLocks noGrp="1"/>
          </p:cNvSpPr>
          <p:nvPr>
            <p:ph type="title"/>
          </p:nvPr>
        </p:nvSpPr>
        <p:spPr/>
        <p:txBody>
          <a:bodyPr/>
          <a:lstStyle/>
          <a:p>
            <a:r>
              <a:rPr lang="en-US"/>
              <a:t>3.</a:t>
            </a:r>
            <a:r>
              <a:rPr lang="vi-VN"/>
              <a:t>1</a:t>
            </a:r>
            <a:r>
              <a:rPr lang="en-US"/>
              <a:t> KIẾN TRÚC ARM.</a:t>
            </a:r>
          </a:p>
        </p:txBody>
      </p:sp>
    </p:spTree>
    <p:extLst>
      <p:ext uri="{BB962C8B-B14F-4D97-AF65-F5344CB8AC3E}">
        <p14:creationId xmlns:p14="http://schemas.microsoft.com/office/powerpoint/2010/main" val="37145399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115616" y="1556792"/>
            <a:ext cx="7488832" cy="4824536"/>
          </a:xfrm>
        </p:spPr>
        <p:txBody>
          <a:bodyPr>
            <a:normAutofit fontScale="85000" lnSpcReduction="20000"/>
          </a:bodyPr>
          <a:lstStyle/>
          <a:p>
            <a:pPr marL="0" indent="465138" algn="just">
              <a:spcBef>
                <a:spcPts val="0"/>
              </a:spcBef>
              <a:buNone/>
            </a:pPr>
            <a:r>
              <a:rPr lang="en-US" sz="2800" b="0" err="1">
                <a:latin typeface="Times New Roman" pitchFamily="18" charset="0"/>
                <a:cs typeface="Times New Roman" pitchFamily="18" charset="0"/>
              </a:rPr>
              <a:t>Khác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với</a:t>
            </a:r>
            <a:r>
              <a:rPr lang="en-US" sz="2800" b="0">
                <a:latin typeface="Times New Roman" pitchFamily="18" charset="0"/>
                <a:cs typeface="Times New Roman" pitchFamily="18" charset="0"/>
              </a:rPr>
              <a:t> PC </a:t>
            </a:r>
            <a:r>
              <a:rPr lang="en-US" sz="2800" b="0" err="1">
                <a:latin typeface="Times New Roman" pitchFamily="18" charset="0"/>
                <a:cs typeface="Times New Roman" pitchFamily="18" charset="0"/>
              </a:rPr>
              <a:t>đặt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hiệu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năng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yếu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tố</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quan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trọng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hàng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đầu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thì</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tiêu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thụ</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điện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năng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thấp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ưu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tiên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hàng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đầu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trong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thiết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kế</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thiết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bị</a:t>
            </a:r>
            <a:r>
              <a:rPr lang="en-US" sz="2800" b="0">
                <a:latin typeface="Times New Roman" pitchFamily="18" charset="0"/>
                <a:cs typeface="Times New Roman" pitchFamily="18" charset="0"/>
              </a:rPr>
              <a:t> di </a:t>
            </a:r>
            <a:r>
              <a:rPr lang="en-US" sz="2800" b="0" err="1">
                <a:latin typeface="Times New Roman" pitchFamily="18" charset="0"/>
                <a:cs typeface="Times New Roman" pitchFamily="18" charset="0"/>
              </a:rPr>
              <a:t>động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Đây</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cũng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chính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vấn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đề</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khiến</a:t>
            </a:r>
            <a:r>
              <a:rPr lang="en-US" sz="2800" b="0">
                <a:latin typeface="Times New Roman" pitchFamily="18" charset="0"/>
                <a:cs typeface="Times New Roman" pitchFamily="18" charset="0"/>
              </a:rPr>
              <a:t> Intel </a:t>
            </a:r>
            <a:r>
              <a:rPr lang="en-US" sz="2800" b="0" err="1">
                <a:latin typeface="Times New Roman" pitchFamily="18" charset="0"/>
                <a:cs typeface="Times New Roman" pitchFamily="18" charset="0"/>
              </a:rPr>
              <a:t>đau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đầu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dù</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đã</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phát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triển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tung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ra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bộ</a:t>
            </a:r>
            <a:r>
              <a:rPr lang="en-US" sz="2800" b="0">
                <a:latin typeface="Times New Roman" pitchFamily="18" charset="0"/>
                <a:cs typeface="Times New Roman" pitchFamily="18" charset="0"/>
              </a:rPr>
              <a:t> vi </a:t>
            </a:r>
            <a:r>
              <a:rPr lang="en-US" sz="2800" b="0" err="1">
                <a:latin typeface="Times New Roman" pitchFamily="18" charset="0"/>
                <a:cs typeface="Times New Roman" pitchFamily="18" charset="0"/>
              </a:rPr>
              <a:t>xử</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lý</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năng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lượng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thấp</a:t>
            </a:r>
            <a:r>
              <a:rPr lang="en-US" sz="2800" b="0">
                <a:latin typeface="Times New Roman" pitchFamily="18" charset="0"/>
                <a:cs typeface="Times New Roman" pitchFamily="18" charset="0"/>
              </a:rPr>
              <a:t> Atom </a:t>
            </a:r>
            <a:r>
              <a:rPr lang="en-US" sz="2800" b="0" err="1">
                <a:latin typeface="Times New Roman" pitchFamily="18" charset="0"/>
                <a:cs typeface="Times New Roman" pitchFamily="18" charset="0"/>
              </a:rPr>
              <a:t>hơn</a:t>
            </a:r>
            <a:r>
              <a:rPr lang="en-US" sz="2800" b="0">
                <a:latin typeface="Times New Roman" pitchFamily="18" charset="0"/>
                <a:cs typeface="Times New Roman" pitchFamily="18" charset="0"/>
              </a:rPr>
              <a:t> 4 </a:t>
            </a:r>
            <a:r>
              <a:rPr lang="en-US" sz="2800" b="0" err="1">
                <a:latin typeface="Times New Roman" pitchFamily="18" charset="0"/>
                <a:cs typeface="Times New Roman" pitchFamily="18" charset="0"/>
              </a:rPr>
              <a:t>năm</a:t>
            </a:r>
            <a:r>
              <a:rPr lang="en-US" sz="2800" b="0">
                <a:latin typeface="Times New Roman" pitchFamily="18" charset="0"/>
                <a:cs typeface="Times New Roman" pitchFamily="18" charset="0"/>
              </a:rPr>
              <a:t>  nay. </a:t>
            </a:r>
          </a:p>
          <a:p>
            <a:pPr marL="0" indent="465138" algn="just">
              <a:spcBef>
                <a:spcPts val="0"/>
              </a:spcBef>
              <a:buNone/>
            </a:pPr>
            <a:endParaRPr lang="en-US" sz="2800" b="0">
              <a:latin typeface="Times New Roman" pitchFamily="18" charset="0"/>
              <a:cs typeface="Times New Roman" pitchFamily="18" charset="0"/>
            </a:endParaRPr>
          </a:p>
          <a:p>
            <a:pPr marL="0" indent="465138" algn="just">
              <a:spcBef>
                <a:spcPts val="0"/>
              </a:spcBef>
              <a:buNone/>
            </a:pPr>
            <a:r>
              <a:rPr lang="en-US" sz="2800" b="0" err="1">
                <a:latin typeface="Times New Roman" pitchFamily="18" charset="0"/>
                <a:cs typeface="Times New Roman" pitchFamily="18" charset="0"/>
              </a:rPr>
              <a:t>Một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bộ</a:t>
            </a:r>
            <a:r>
              <a:rPr lang="en-US" sz="2800" b="0">
                <a:latin typeface="Times New Roman" pitchFamily="18" charset="0"/>
                <a:cs typeface="Times New Roman" pitchFamily="18" charset="0"/>
              </a:rPr>
              <a:t> vi </a:t>
            </a:r>
            <a:r>
              <a:rPr lang="en-US" sz="2800" b="0" err="1">
                <a:latin typeface="Times New Roman" pitchFamily="18" charset="0"/>
                <a:cs typeface="Times New Roman" pitchFamily="18" charset="0"/>
              </a:rPr>
              <a:t>xử</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lý</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đơn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nhân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có</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tốc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độ</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xung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nhịp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cao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sẽ</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tốn</a:t>
            </a:r>
            <a:r>
              <a:rPr lang="en-US" sz="2800" b="0">
                <a:latin typeface="Times New Roman" pitchFamily="18" charset="0"/>
                <a:cs typeface="Times New Roman" pitchFamily="18" charset="0"/>
              </a:rPr>
              <a:t> pin, </a:t>
            </a:r>
            <a:r>
              <a:rPr lang="en-US" sz="2800" b="0" err="1">
                <a:latin typeface="Times New Roman" pitchFamily="18" charset="0"/>
                <a:cs typeface="Times New Roman" pitchFamily="18" charset="0"/>
              </a:rPr>
              <a:t>vì</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thế</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sản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xuất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đang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tập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trung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những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hệ</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thống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nhân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có</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khả</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năng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xử</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lý</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đồng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thời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nhiều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vụ</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tăng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hiệu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suất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hoạt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động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giảm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tiêu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hao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năng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lượng</a:t>
            </a:r>
            <a:r>
              <a:rPr lang="en-US" sz="2800" b="0">
                <a:latin typeface="Times New Roman" pitchFamily="18" charset="0"/>
                <a:cs typeface="Times New Roman" pitchFamily="18" charset="0"/>
              </a:rPr>
              <a:t> pin.</a:t>
            </a:r>
          </a:p>
        </p:txBody>
      </p:sp>
      <p:sp>
        <p:nvSpPr>
          <p:cNvPr id="5"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3.1.2 KIẾN TRÚC ARM</a:t>
            </a:r>
          </a:p>
        </p:txBody>
      </p:sp>
      <p:sp>
        <p:nvSpPr>
          <p:cNvPr id="8" name="Title 2"/>
          <p:cNvSpPr>
            <a:spLocks noGrp="1"/>
          </p:cNvSpPr>
          <p:nvPr>
            <p:ph type="title"/>
          </p:nvPr>
        </p:nvSpPr>
        <p:spPr/>
        <p:txBody>
          <a:bodyPr/>
          <a:lstStyle/>
          <a:p>
            <a:r>
              <a:rPr lang="en-US"/>
              <a:t>3.</a:t>
            </a:r>
            <a:r>
              <a:rPr lang="vi-VN"/>
              <a:t>1</a:t>
            </a:r>
            <a:r>
              <a:rPr lang="en-US"/>
              <a:t> KIẾN TRÚC ARM.</a:t>
            </a:r>
          </a:p>
        </p:txBody>
      </p:sp>
    </p:spTree>
    <p:extLst>
      <p:ext uri="{BB962C8B-B14F-4D97-AF65-F5344CB8AC3E}">
        <p14:creationId xmlns:p14="http://schemas.microsoft.com/office/powerpoint/2010/main" val="139582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lnSpc>
                <a:spcPct val="170000"/>
              </a:lnSpc>
              <a:spcBef>
                <a:spcPts val="0"/>
              </a:spcBef>
              <a:buNone/>
            </a:pPr>
            <a:r>
              <a:rPr lang="en-US" b="0" err="1">
                <a:latin typeface="Times New Roman" pitchFamily="18" charset="0"/>
                <a:cs typeface="Times New Roman" pitchFamily="18" charset="0"/>
              </a:rPr>
              <a:t>Những</a:t>
            </a:r>
            <a:r>
              <a:rPr lang="en-US" b="0">
                <a:latin typeface="Times New Roman" pitchFamily="18" charset="0"/>
                <a:cs typeface="Times New Roman" pitchFamily="18" charset="0"/>
              </a:rPr>
              <a:t> smartphone </a:t>
            </a:r>
            <a:r>
              <a:rPr lang="en-US" b="0" err="1">
                <a:latin typeface="Times New Roman" pitchFamily="18" charset="0"/>
                <a:cs typeface="Times New Roman" pitchFamily="18" charset="0"/>
              </a:rPr>
              <a:t>và</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máy</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tính</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bảng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cao</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cấp</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trên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thị</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trường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hiện</a:t>
            </a:r>
            <a:r>
              <a:rPr lang="en-US" b="0">
                <a:latin typeface="Times New Roman" pitchFamily="18" charset="0"/>
                <a:cs typeface="Times New Roman" pitchFamily="18" charset="0"/>
              </a:rPr>
              <a:t> nay </a:t>
            </a:r>
            <a:r>
              <a:rPr lang="en-US" b="0" err="1">
                <a:latin typeface="Times New Roman" pitchFamily="18" charset="0"/>
                <a:cs typeface="Times New Roman" pitchFamily="18" charset="0"/>
              </a:rPr>
              <a:t>đều</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được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trang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bị</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SoC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hai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hoặc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bốn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nhân</a:t>
            </a:r>
            <a:r>
              <a:rPr lang="en-US" b="0">
                <a:latin typeface="Times New Roman" pitchFamily="18" charset="0"/>
                <a:cs typeface="Times New Roman" pitchFamily="18" charset="0"/>
              </a:rPr>
              <a:t>. </a:t>
            </a:r>
          </a:p>
          <a:p>
            <a:pPr marL="0" indent="465138" algn="just">
              <a:lnSpc>
                <a:spcPct val="170000"/>
              </a:lnSpc>
              <a:spcBef>
                <a:spcPts val="0"/>
              </a:spcBef>
              <a:buNone/>
            </a:pPr>
            <a:r>
              <a:rPr lang="en-US" b="0" err="1">
                <a:latin typeface="Times New Roman" pitchFamily="18" charset="0"/>
                <a:cs typeface="Times New Roman" pitchFamily="18" charset="0"/>
              </a:rPr>
              <a:t>Thiết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bị</a:t>
            </a:r>
            <a:r>
              <a:rPr lang="en-US" b="0">
                <a:latin typeface="Times New Roman" pitchFamily="18" charset="0"/>
                <a:cs typeface="Times New Roman" pitchFamily="18" charset="0"/>
              </a:rPr>
              <a:t> di </a:t>
            </a:r>
            <a:r>
              <a:rPr lang="en-US" b="0" err="1">
                <a:latin typeface="Times New Roman" pitchFamily="18" charset="0"/>
                <a:cs typeface="Times New Roman" pitchFamily="18" charset="0"/>
              </a:rPr>
              <a:t>động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sẽ</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xử</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lý</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đồ</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họa</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tốt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hơn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nếu</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tích</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hợp</a:t>
            </a:r>
            <a:r>
              <a:rPr lang="en-US" b="0">
                <a:latin typeface="Times New Roman" pitchFamily="18" charset="0"/>
                <a:cs typeface="Times New Roman" pitchFamily="18" charset="0"/>
              </a:rPr>
              <a:t> chip </a:t>
            </a:r>
            <a:r>
              <a:rPr lang="en-US" b="0" err="1">
                <a:latin typeface="Times New Roman" pitchFamily="18" charset="0"/>
                <a:cs typeface="Times New Roman" pitchFamily="18" charset="0"/>
              </a:rPr>
              <a:t>xử</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lý</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đồ</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họa</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mạnh</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trên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cùng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hệ</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thống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SoC.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Tất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nhiên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hiệu</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năng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thực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sự</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của</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thiết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bị</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còn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phụ</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thuộc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vào</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thiết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kế</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của</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nhà</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sản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xuất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SoC.</a:t>
            </a:r>
            <a:endParaRPr lang="en-US" b="0">
              <a:latin typeface="Times New Roman" pitchFamily="18" charset="0"/>
              <a:cs typeface="Times New Roman" pitchFamily="18" charset="0"/>
            </a:endParaRPr>
          </a:p>
          <a:p>
            <a:endParaRPr lang="en-US"/>
          </a:p>
        </p:txBody>
      </p:sp>
      <p:sp>
        <p:nvSpPr>
          <p:cNvPr id="4" name="Title 2"/>
          <p:cNvSpPr>
            <a:spLocks noGrp="1"/>
          </p:cNvSpPr>
          <p:nvPr>
            <p:ph type="title"/>
          </p:nvPr>
        </p:nvSpPr>
        <p:spPr/>
        <p:txBody>
          <a:bodyPr/>
          <a:lstStyle/>
          <a:p>
            <a:r>
              <a:rPr lang="en-US"/>
              <a:t>3.</a:t>
            </a:r>
            <a:r>
              <a:rPr lang="vi-VN"/>
              <a:t>1</a:t>
            </a:r>
            <a:r>
              <a:rPr lang="en-US"/>
              <a:t> KIẾN TRÚC ARM.</a:t>
            </a:r>
          </a:p>
        </p:txBody>
      </p:sp>
      <p:sp>
        <p:nvSpPr>
          <p:cNvPr id="5"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3.1.2 KIẾN TRÚC ARM</a:t>
            </a:r>
          </a:p>
        </p:txBody>
      </p:sp>
    </p:spTree>
    <p:extLst>
      <p:ext uri="{BB962C8B-B14F-4D97-AF65-F5344CB8AC3E}">
        <p14:creationId xmlns:p14="http://schemas.microsoft.com/office/powerpoint/2010/main" val="672187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209674"/>
            <a:ext cx="8064895" cy="5387677"/>
          </a:xfrm>
        </p:spPr>
        <p:txBody>
          <a:bodyPr/>
          <a:lstStyle/>
          <a:p>
            <a:pPr marL="0" indent="465138" algn="just">
              <a:lnSpc>
                <a:spcPct val="170000"/>
              </a:lnSpc>
              <a:spcBef>
                <a:spcPts val="0"/>
              </a:spcBef>
              <a:buNone/>
            </a:pPr>
            <a:r>
              <a:rPr lang="en-US" sz="2000" b="0" err="1">
                <a:latin typeface="Times New Roman" pitchFamily="18" charset="0"/>
                <a:cs typeface="Times New Roman" pitchFamily="18" charset="0"/>
              </a:rPr>
              <a:t>Tại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triển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lãm</a:t>
            </a:r>
            <a:r>
              <a:rPr lang="en-US" sz="2000" b="0">
                <a:latin typeface="Times New Roman" pitchFamily="18" charset="0"/>
                <a:cs typeface="Times New Roman" pitchFamily="18" charset="0"/>
              </a:rPr>
              <a:t> CES 2013 </a:t>
            </a:r>
            <a:r>
              <a:rPr lang="en-US" sz="2000" b="0" err="1">
                <a:latin typeface="Times New Roman" pitchFamily="18" charset="0"/>
                <a:cs typeface="Times New Roman" pitchFamily="18" charset="0"/>
              </a:rPr>
              <a:t>vừa</a:t>
            </a:r>
            <a:r>
              <a:rPr lang="en-US" sz="2000" b="0">
                <a:latin typeface="Times New Roman" pitchFamily="18" charset="0"/>
                <a:cs typeface="Times New Roman" pitchFamily="18" charset="0"/>
              </a:rPr>
              <a:t> qua: </a:t>
            </a:r>
          </a:p>
          <a:p>
            <a:pPr marL="0" indent="465138" algn="just">
              <a:lnSpc>
                <a:spcPct val="170000"/>
              </a:lnSpc>
              <a:spcBef>
                <a:spcPts val="0"/>
              </a:spcBef>
              <a:buNone/>
            </a:pPr>
            <a:r>
              <a:rPr lang="en-US" sz="2000" b="0">
                <a:latin typeface="Times New Roman" pitchFamily="18" charset="0"/>
                <a:cs typeface="Times New Roman" pitchFamily="18" charset="0"/>
              </a:rPr>
              <a:t>- Qualcomm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mẫu</a:t>
            </a:r>
            <a:r>
              <a:rPr lang="en-US" sz="2000" b="0">
                <a:latin typeface="Times New Roman" pitchFamily="18" charset="0"/>
                <a:cs typeface="Times New Roman" pitchFamily="18" charset="0"/>
              </a:rPr>
              <a:t> Snapdragon 800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600,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mẫu</a:t>
            </a:r>
            <a:r>
              <a:rPr lang="en-US" sz="2000" b="0">
                <a:latin typeface="Times New Roman" pitchFamily="18" charset="0"/>
                <a:cs typeface="Times New Roman" pitchFamily="18" charset="0"/>
              </a:rPr>
              <a:t> 800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 2,3GHz,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75%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Snapdragon S4 Pro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cũ</a:t>
            </a:r>
            <a:r>
              <a:rPr lang="en-US" sz="2000" b="0">
                <a:latin typeface="Times New Roman" pitchFamily="18" charset="0"/>
                <a:cs typeface="Times New Roman" pitchFamily="18" charset="0"/>
              </a:rPr>
              <a:t>. </a:t>
            </a:r>
          </a:p>
          <a:p>
            <a:pPr marL="0" indent="465138" algn="just">
              <a:lnSpc>
                <a:spcPct val="170000"/>
              </a:lnSpc>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Nvidia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nhất</a:t>
            </a:r>
            <a:r>
              <a:rPr lang="en-US" sz="2000" b="0">
                <a:latin typeface="Times New Roman" pitchFamily="18" charset="0"/>
                <a:cs typeface="Times New Roman" pitchFamily="18" charset="0"/>
              </a:rPr>
              <a:t> ARM Cortex-A15, </a:t>
            </a:r>
            <a:r>
              <a:rPr lang="en-US" sz="2000" b="0" err="1">
                <a:latin typeface="Times New Roman" pitchFamily="18" charset="0"/>
                <a:cs typeface="Times New Roman" pitchFamily="18" charset="0"/>
              </a:rPr>
              <a:t>cùng</a:t>
            </a:r>
            <a:r>
              <a:rPr lang="en-US" sz="2000" b="0">
                <a:latin typeface="Times New Roman" pitchFamily="18" charset="0"/>
                <a:cs typeface="Times New Roman" pitchFamily="18" charset="0"/>
              </a:rPr>
              <a:t> 72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họa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Nvidia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tuyên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nay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p>
          <a:p>
            <a:pPr marL="0" indent="465138" algn="just">
              <a:lnSpc>
                <a:spcPct val="170000"/>
              </a:lnSpc>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Cuộc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càng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nóng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Samsung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tám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5 </a:t>
            </a:r>
            <a:r>
              <a:rPr lang="en-US" sz="2000" b="0" err="1">
                <a:latin typeface="Times New Roman" pitchFamily="18" charset="0"/>
                <a:cs typeface="Times New Roman" pitchFamily="18" charset="0"/>
              </a:rPr>
              <a:t>Octa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siêu</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bốn</a:t>
            </a:r>
            <a:r>
              <a:rPr lang="en-US" sz="2000" b="0">
                <a:latin typeface="Times New Roman" pitchFamily="18" charset="0"/>
                <a:cs typeface="Times New Roman" pitchFamily="18" charset="0"/>
              </a:rPr>
              <a:t>/</a:t>
            </a:r>
            <a:r>
              <a:rPr lang="en-US" sz="2000" b="0" err="1">
                <a:latin typeface="Times New Roman" pitchFamily="18" charset="0"/>
                <a:cs typeface="Times New Roman" pitchFamily="18" charset="0"/>
              </a:rPr>
              <a:t>tám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hứa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hẹn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lượt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xuống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tới</a:t>
            </a:r>
            <a:r>
              <a:rPr lang="en-US" sz="2000" b="0">
                <a:latin typeface="Times New Roman" pitchFamily="18" charset="0"/>
                <a:cs typeface="Times New Roman" pitchFamily="18" charset="0"/>
              </a:rPr>
              <a:t>.</a:t>
            </a:r>
            <a:endParaRPr lang="vi-VN" sz="2000" b="0"/>
          </a:p>
          <a:p>
            <a:endParaRPr lang="en-US"/>
          </a:p>
        </p:txBody>
      </p:sp>
      <p:sp>
        <p:nvSpPr>
          <p:cNvPr id="4" name="Title 2"/>
          <p:cNvSpPr>
            <a:spLocks noGrp="1"/>
          </p:cNvSpPr>
          <p:nvPr>
            <p:ph type="title"/>
          </p:nvPr>
        </p:nvSpPr>
        <p:spPr/>
        <p:txBody>
          <a:bodyPr/>
          <a:lstStyle/>
          <a:p>
            <a:r>
              <a:rPr lang="en-US"/>
              <a:t>3.</a:t>
            </a:r>
            <a:r>
              <a:rPr lang="vi-VN"/>
              <a:t>1</a:t>
            </a:r>
            <a:r>
              <a:rPr lang="en-US"/>
              <a:t> KIẾN TRÚC ARM.</a:t>
            </a:r>
          </a:p>
        </p:txBody>
      </p:sp>
      <p:sp>
        <p:nvSpPr>
          <p:cNvPr id="5"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3.1.2 KIẾN TRÚC ARM</a:t>
            </a:r>
          </a:p>
        </p:txBody>
      </p:sp>
    </p:spTree>
    <p:extLst>
      <p:ext uri="{BB962C8B-B14F-4D97-AF65-F5344CB8AC3E}">
        <p14:creationId xmlns:p14="http://schemas.microsoft.com/office/powerpoint/2010/main" val="30950051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84594"/>
            <a:ext cx="7776864" cy="5212758"/>
          </a:xfrm>
        </p:spPr>
        <p:txBody>
          <a:bodyPr/>
          <a:lstStyle/>
          <a:p>
            <a:r>
              <a:rPr lang="en-US" sz="2000" b="0" err="1">
                <a:latin typeface="Times New Roman" pitchFamily="18" charset="0"/>
                <a:cs typeface="Times New Roman" pitchFamily="18" charset="0"/>
              </a:rPr>
              <a:t>Dưới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phổ</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nay </a:t>
            </a:r>
            <a:r>
              <a:rPr lang="en-US" sz="2000" b="0" err="1">
                <a:latin typeface="Times New Roman" pitchFamily="18" charset="0"/>
                <a:cs typeface="Times New Roman" pitchFamily="18" charset="0"/>
              </a:rPr>
              <a:t>dựa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nền</a:t>
            </a:r>
            <a:r>
              <a:rPr lang="en-US" sz="2000" b="0">
                <a:latin typeface="Times New Roman" pitchFamily="18" charset="0"/>
                <a:cs typeface="Times New Roman" pitchFamily="18" charset="0"/>
              </a:rPr>
              <a:t> ARM:</a:t>
            </a:r>
            <a:endParaRPr lang="vi-VN" sz="2000" b="0"/>
          </a:p>
          <a:p>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3.2.1 HỆ THỐNG TRÊN CHIP - </a:t>
            </a:r>
            <a:r>
              <a:rPr lang="en-US" sz="2400" kern="0" err="1">
                <a:solidFill>
                  <a:schemeClr val="accent4"/>
                </a:solidFill>
              </a:rPr>
              <a:t>SoC</a:t>
            </a:r>
            <a:endParaRPr lang="en-US" sz="2400" kern="0">
              <a:solidFill>
                <a:schemeClr val="accent4"/>
              </a:solidFill>
            </a:endParaRPr>
          </a:p>
        </p:txBody>
      </p:sp>
    </p:spTree>
    <p:extLst>
      <p:ext uri="{BB962C8B-B14F-4D97-AF65-F5344CB8AC3E}">
        <p14:creationId xmlns:p14="http://schemas.microsoft.com/office/powerpoint/2010/main" val="93685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803845"/>
            <a:ext cx="4680520" cy="5649491"/>
          </a:xfrm>
        </p:spPr>
        <p:txBody>
          <a:bodyPr/>
          <a:lstStyle/>
          <a:p>
            <a:pPr algn="just" fontAlgn="auto">
              <a:spcAft>
                <a:spcPts val="0"/>
              </a:spcAft>
              <a:buFontTx/>
              <a:buChar char="-"/>
              <a:defRPr/>
            </a:pPr>
            <a:r>
              <a:rPr lang="vi-VN" b="0">
                <a:latin typeface="Times New Roman" panose="02020603050405020304" pitchFamily="18" charset="0"/>
                <a:cs typeface="Times New Roman" panose="02020603050405020304" pitchFamily="18" charset="0"/>
              </a:rPr>
              <a:t>Chiếc máy thô sơ có thể truyền được giọng nói này đã mở ra một kỷ nguyên phát triển mới trong lịch sử thông tin liên lạc, thay thế cho điện tín</a:t>
            </a:r>
            <a:endParaRPr lang="en-US" b="0">
              <a:latin typeface="Times New Roman" panose="02020603050405020304" pitchFamily="18" charset="0"/>
              <a:cs typeface="Times New Roman" panose="02020603050405020304" pitchFamily="18" charset="0"/>
            </a:endParaRPr>
          </a:p>
          <a:p>
            <a:pPr algn="just" fontAlgn="auto">
              <a:spcAft>
                <a:spcPts val="0"/>
              </a:spcAft>
              <a:buFontTx/>
              <a:buChar char="-"/>
              <a:defRPr/>
            </a:pPr>
            <a:r>
              <a:rPr lang="vi-VN" b="0">
                <a:latin typeface="Times New Roman" panose="02020603050405020304" pitchFamily="18" charset="0"/>
                <a:cs typeface="Times New Roman" panose="02020603050405020304" pitchFamily="18" charset="0"/>
              </a:rPr>
              <a:t>Năm 1967, chiếc điện thoại được coi là "di động" đầu tiên trình làng với tên gọi Carry Phone, rất cồng kềnh cho việc di chuyển vì nó nặng đến 4,5 kg.</a:t>
            </a:r>
            <a:endParaRPr lang="en-US" sz="1400" b="0">
              <a:latin typeface="Times New Roman" panose="02020603050405020304" pitchFamily="18" charset="0"/>
              <a:cs typeface="Times New Roman" panose="02020603050405020304" pitchFamily="18" charset="0"/>
            </a:endParaRPr>
          </a:p>
        </p:txBody>
      </p:sp>
      <p:pic>
        <p:nvPicPr>
          <p:cNvPr id="5" name="Picture 3" descr="C:\Users\anhtuan\Desktop\images1212017_dien_thoai_phunutoday.vn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085850"/>
            <a:ext cx="3563888" cy="443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p:txBody>
          <a:bodyPr/>
          <a:lstStyle/>
          <a:p>
            <a:r>
              <a:rPr lang="en-US" sz="3200"/>
              <a:t>1.4.1 LỊCH SỬ.</a:t>
            </a:r>
          </a:p>
        </p:txBody>
      </p:sp>
    </p:spTree>
    <p:extLst>
      <p:ext uri="{BB962C8B-B14F-4D97-AF65-F5344CB8AC3E}">
        <p14:creationId xmlns:p14="http://schemas.microsoft.com/office/powerpoint/2010/main" val="164194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1331641" y="1628800"/>
            <a:ext cx="7200800" cy="4680520"/>
          </a:xfrm>
          <a:prstGeom prst="rect">
            <a:avLst/>
          </a:prstGeom>
          <a:noFill/>
          <a:ln w="9525">
            <a:noFill/>
            <a:miter lim="800000"/>
            <a:headEnd/>
            <a:tailEnd/>
          </a:ln>
          <a:effectLst/>
        </p:spPr>
      </p:pic>
      <p:sp>
        <p:nvSpPr>
          <p:cNvPr id="5" name="Title 2"/>
          <p:cNvSpPr>
            <a:spLocks noGrp="1"/>
          </p:cNvSpPr>
          <p:nvPr>
            <p:ph type="title"/>
          </p:nvPr>
        </p:nvSpPr>
        <p:spPr/>
        <p:txBody>
          <a:bodyPr/>
          <a:lstStyle/>
          <a:p>
            <a:r>
              <a:rPr lang="en-US"/>
              <a:t>3.2. CÁC CHIP SỬ DỤNG NỀN ARM</a:t>
            </a:r>
          </a:p>
        </p:txBody>
      </p:sp>
      <p:sp>
        <p:nvSpPr>
          <p:cNvPr id="6"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3.2.1 </a:t>
            </a:r>
            <a:r>
              <a:rPr lang="en-US" sz="2400" kern="0" err="1">
                <a:solidFill>
                  <a:schemeClr val="accent4"/>
                </a:solidFill>
              </a:rPr>
              <a:t>SoC</a:t>
            </a:r>
            <a:r>
              <a:rPr lang="en-US" sz="2400" kern="0">
                <a:solidFill>
                  <a:schemeClr val="accent4"/>
                </a:solidFill>
              </a:rPr>
              <a:t> Snapdragon</a:t>
            </a:r>
          </a:p>
        </p:txBody>
      </p:sp>
    </p:spTree>
    <p:extLst>
      <p:ext uri="{BB962C8B-B14F-4D97-AF65-F5344CB8AC3E}">
        <p14:creationId xmlns:p14="http://schemas.microsoft.com/office/powerpoint/2010/main" val="22249132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384593"/>
            <a:ext cx="7761609" cy="4379619"/>
          </a:xfrm>
        </p:spPr>
        <p:txBody>
          <a:bodyPr/>
          <a:lstStyle/>
          <a:p>
            <a:pPr marL="0" indent="465138" algn="just">
              <a:spcBef>
                <a:spcPts val="0"/>
              </a:spcBef>
              <a:buNone/>
            </a:pP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Qualcomm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hoàn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toàn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ARM </a:t>
            </a:r>
            <a:r>
              <a:rPr lang="en-US" sz="2000" b="0" err="1">
                <a:latin typeface="Times New Roman" pitchFamily="18" charset="0"/>
                <a:cs typeface="Times New Roman" pitchFamily="18" charset="0"/>
              </a:rPr>
              <a:t>mà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tạo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riêng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vi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Scorpion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Krait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Snapdragon </a:t>
            </a:r>
            <a:r>
              <a:rPr lang="en-US" sz="2000" b="0" err="1">
                <a:latin typeface="Times New Roman" pitchFamily="18" charset="0"/>
                <a:cs typeface="Times New Roman" pitchFamily="18" charset="0"/>
              </a:rPr>
              <a:t>đem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 </a:t>
            </a:r>
            <a:r>
              <a:rPr lang="en-US" sz="2000" b="0" err="1">
                <a:latin typeface="Times New Roman" pitchFamily="18" charset="0"/>
                <a:cs typeface="Times New Roman" pitchFamily="18" charset="0"/>
              </a:rPr>
              <a:t>chuẩn</a:t>
            </a:r>
            <a:r>
              <a:rPr lang="en-US" sz="2000" b="0">
                <a:latin typeface="Times New Roman" pitchFamily="18" charset="0"/>
                <a:cs typeface="Times New Roman" pitchFamily="18" charset="0"/>
              </a:rPr>
              <a:t>. </a:t>
            </a:r>
          </a:p>
          <a:p>
            <a:pPr marL="0" indent="465138" algn="just">
              <a:spcBef>
                <a:spcPts val="0"/>
              </a:spcBef>
              <a:buNone/>
            </a:pPr>
            <a:r>
              <a:rPr lang="en-US" sz="2000" b="0" err="1">
                <a:latin typeface="Times New Roman" pitchFamily="18" charset="0"/>
                <a:cs typeface="Times New Roman" pitchFamily="18" charset="0"/>
              </a:rPr>
              <a:t>Vì</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Snapdragon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Qualcomm </a:t>
            </a: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nền</a:t>
            </a:r>
            <a:r>
              <a:rPr lang="en-US" sz="2000" b="0">
                <a:latin typeface="Times New Roman" pitchFamily="18" charset="0"/>
                <a:cs typeface="Times New Roman" pitchFamily="18" charset="0"/>
              </a:rPr>
              <a:t> ARM </a:t>
            </a:r>
            <a:r>
              <a:rPr lang="en-US" sz="2000" b="0" err="1">
                <a:latin typeface="Times New Roman" pitchFamily="18" charset="0"/>
                <a:cs typeface="Times New Roman" pitchFamily="18" charset="0"/>
              </a:rPr>
              <a:t>lớn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giới</a:t>
            </a:r>
            <a:r>
              <a:rPr lang="en-US" sz="2000" b="0">
                <a:latin typeface="Times New Roman" pitchFamily="18" charset="0"/>
                <a:cs typeface="Times New Roman" pitchFamily="18" charset="0"/>
              </a:rPr>
              <a:t>.</a:t>
            </a:r>
          </a:p>
          <a:p>
            <a:endParaRPr lang="en-US"/>
          </a:p>
        </p:txBody>
      </p:sp>
      <p:sp>
        <p:nvSpPr>
          <p:cNvPr id="5"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3.2.1 </a:t>
            </a:r>
            <a:r>
              <a:rPr lang="en-US" sz="2400" kern="0" err="1">
                <a:solidFill>
                  <a:schemeClr val="accent4"/>
                </a:solidFill>
              </a:rPr>
              <a:t>SoC</a:t>
            </a:r>
            <a:r>
              <a:rPr lang="en-US" sz="2400" kern="0">
                <a:solidFill>
                  <a:schemeClr val="accent4"/>
                </a:solidFill>
              </a:rPr>
              <a:t> Snapdragon</a:t>
            </a:r>
          </a:p>
        </p:txBody>
      </p:sp>
      <p:sp>
        <p:nvSpPr>
          <p:cNvPr id="7"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3293613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268760"/>
            <a:ext cx="8352927" cy="5243661"/>
          </a:xfrm>
        </p:spPr>
        <p:txBody>
          <a:bodyPr/>
          <a:lstStyle/>
          <a:p>
            <a:pPr marL="0" indent="465138" algn="just">
              <a:lnSpc>
                <a:spcPct val="160000"/>
              </a:lnSpc>
              <a:spcBef>
                <a:spcPts val="0"/>
              </a:spcBef>
              <a:buNone/>
            </a:pPr>
            <a:r>
              <a:rPr lang="en-US" sz="2000" b="0" err="1">
                <a:latin typeface="Times New Roman" pitchFamily="18" charset="0"/>
                <a:cs typeface="Times New Roman" pitchFamily="18" charset="0"/>
              </a:rPr>
              <a:t>Kể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từ</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năm</a:t>
            </a:r>
            <a:r>
              <a:rPr lang="en-US" sz="2000" b="0">
                <a:latin typeface="Times New Roman" pitchFamily="18" charset="0"/>
                <a:cs typeface="Times New Roman" pitchFamily="18" charset="0"/>
              </a:rPr>
              <a:t> 2008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 nay, Snapdragon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trải</a:t>
            </a:r>
            <a:r>
              <a:rPr lang="en-US" sz="2000" b="0">
                <a:latin typeface="Times New Roman" pitchFamily="18" charset="0"/>
                <a:cs typeface="Times New Roman" pitchFamily="18" charset="0"/>
              </a:rPr>
              <a:t> qua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S1, S2, S3, S4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Snapdragon 800/600/400/200. </a:t>
            </a:r>
          </a:p>
          <a:p>
            <a:pPr marL="0" indent="465138" algn="just">
              <a:lnSpc>
                <a:spcPct val="160000"/>
              </a:lnSpc>
              <a:spcBef>
                <a:spcPts val="0"/>
              </a:spcBef>
              <a:buNone/>
            </a:pPr>
            <a:r>
              <a:rPr lang="en-US" sz="2000" b="0">
                <a:latin typeface="Times New Roman" pitchFamily="18" charset="0"/>
                <a:cs typeface="Times New Roman" pitchFamily="18" charset="0"/>
              </a:rPr>
              <a:t>Snapdragon S1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S2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đơn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đó</a:t>
            </a:r>
            <a:r>
              <a:rPr lang="en-US" sz="2000" b="0">
                <a:latin typeface="Times New Roman" pitchFamily="18" charset="0"/>
                <a:cs typeface="Times New Roman" pitchFamily="18" charset="0"/>
              </a:rPr>
              <a:t> S1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đưa</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1GHz,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S2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1,4GHz. </a:t>
            </a:r>
          </a:p>
          <a:p>
            <a:pPr marL="0" indent="465138" algn="just">
              <a:lnSpc>
                <a:spcPct val="160000"/>
              </a:lnSpc>
              <a:spcBef>
                <a:spcPts val="0"/>
              </a:spcBef>
              <a:buNone/>
            </a:pPr>
            <a:r>
              <a:rPr lang="en-US" sz="2000" b="0">
                <a:latin typeface="Times New Roman" pitchFamily="18" charset="0"/>
                <a:cs typeface="Times New Roman" pitchFamily="18" charset="0"/>
              </a:rPr>
              <a:t>S1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giải</a:t>
            </a:r>
            <a:r>
              <a:rPr lang="en-US" sz="2000" b="0">
                <a:latin typeface="Times New Roman" pitchFamily="18" charset="0"/>
                <a:cs typeface="Times New Roman" pitchFamily="18" charset="0"/>
              </a:rPr>
              <a:t> HD 720p, camera 12MP, </a:t>
            </a:r>
            <a:r>
              <a:rPr lang="en-US" sz="2000" b="0" err="1">
                <a:latin typeface="Times New Roman" pitchFamily="18" charset="0"/>
                <a:cs typeface="Times New Roman" pitchFamily="18" charset="0"/>
              </a:rPr>
              <a:t>kết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nối</a:t>
            </a:r>
            <a:r>
              <a:rPr lang="en-US" sz="2000" b="0">
                <a:latin typeface="Times New Roman" pitchFamily="18" charset="0"/>
                <a:cs typeface="Times New Roman" pitchFamily="18" charset="0"/>
              </a:rPr>
              <a:t> HSPA. </a:t>
            </a:r>
          </a:p>
          <a:p>
            <a:pPr marL="0" indent="465138" algn="just">
              <a:lnSpc>
                <a:spcPct val="160000"/>
              </a:lnSpc>
              <a:spcBef>
                <a:spcPts val="0"/>
              </a:spcBef>
              <a:buNone/>
            </a:pPr>
            <a:r>
              <a:rPr lang="en-US" sz="2000" b="0">
                <a:latin typeface="Times New Roman" pitchFamily="18" charset="0"/>
                <a:cs typeface="Times New Roman" pitchFamily="18" charset="0"/>
              </a:rPr>
              <a:t>S2 </a:t>
            </a:r>
            <a:r>
              <a:rPr lang="en-US" sz="2000" b="0" err="1">
                <a:latin typeface="Times New Roman" pitchFamily="18" charset="0"/>
                <a:cs typeface="Times New Roman" pitchFamily="18" charset="0"/>
              </a:rPr>
              <a:t>nâng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HSPA+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họa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a:t>
            </a:r>
          </a:p>
          <a:p>
            <a:pPr marL="0" indent="465138" algn="just">
              <a:lnSpc>
                <a:spcPct val="160000"/>
              </a:lnSpc>
              <a:spcBef>
                <a:spcPts val="0"/>
              </a:spcBef>
              <a:buNone/>
            </a:pPr>
            <a:r>
              <a:rPr lang="en-US" sz="2000" b="0" err="1">
                <a:latin typeface="Times New Roman" pitchFamily="18" charset="0"/>
                <a:cs typeface="Times New Roman" pitchFamily="18" charset="0"/>
              </a:rPr>
              <a:t>Bắt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từ</a:t>
            </a:r>
            <a:r>
              <a:rPr lang="en-US" sz="2000" b="0">
                <a:latin typeface="Times New Roman" pitchFamily="18" charset="0"/>
                <a:cs typeface="Times New Roman" pitchFamily="18" charset="0"/>
              </a:rPr>
              <a:t> S3, Snapdragon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2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a:t>
            </a:r>
            <a:r>
              <a:rPr lang="en-US" sz="2000" b="0">
                <a:latin typeface="Times New Roman" pitchFamily="18" charset="0"/>
                <a:cs typeface="Times New Roman" pitchFamily="18" charset="0"/>
              </a:rPr>
              <a:t> 1,7GHz,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họa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Full HD 1080p,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3D, camera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tới</a:t>
            </a:r>
            <a:r>
              <a:rPr lang="en-US" sz="2000" b="0">
                <a:latin typeface="Times New Roman" pitchFamily="18" charset="0"/>
                <a:cs typeface="Times New Roman" pitchFamily="18" charset="0"/>
              </a:rPr>
              <a:t> 16MP.</a:t>
            </a:r>
            <a:endParaRPr lang="vi-VN" sz="2000" b="0"/>
          </a:p>
          <a:p>
            <a:endParaRPr lang="en-US"/>
          </a:p>
        </p:txBody>
      </p:sp>
      <p:sp>
        <p:nvSpPr>
          <p:cNvPr id="6" name="Title 2"/>
          <p:cNvSpPr>
            <a:spLocks noGrp="1"/>
          </p:cNvSpPr>
          <p:nvPr>
            <p:ph type="title"/>
          </p:nvPr>
        </p:nvSpPr>
        <p:spPr/>
        <p:txBody>
          <a:bodyPr/>
          <a:lstStyle/>
          <a:p>
            <a:r>
              <a:rPr lang="en-US"/>
              <a:t>3.2. CÁC CHIP SỬ DỤNG NỀN ARM</a:t>
            </a:r>
          </a:p>
        </p:txBody>
      </p:sp>
      <p:sp>
        <p:nvSpPr>
          <p:cNvPr id="7"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3.2.1 </a:t>
            </a:r>
            <a:r>
              <a:rPr lang="en-US" sz="2400" kern="0" err="1">
                <a:solidFill>
                  <a:schemeClr val="accent4"/>
                </a:solidFill>
              </a:rPr>
              <a:t>SoC</a:t>
            </a:r>
            <a:r>
              <a:rPr lang="en-US" sz="2400" kern="0">
                <a:solidFill>
                  <a:schemeClr val="accent4"/>
                </a:solidFill>
              </a:rPr>
              <a:t> Snapdragon</a:t>
            </a:r>
          </a:p>
        </p:txBody>
      </p:sp>
    </p:spTree>
    <p:extLst>
      <p:ext uri="{BB962C8B-B14F-4D97-AF65-F5344CB8AC3E}">
        <p14:creationId xmlns:p14="http://schemas.microsoft.com/office/powerpoint/2010/main" val="76485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394742"/>
            <a:ext cx="7761609" cy="4554538"/>
          </a:xfrm>
        </p:spPr>
        <p:txBody>
          <a:bodyPr/>
          <a:lstStyle/>
          <a:p>
            <a:pPr marL="0" indent="465138" algn="just">
              <a:spcBef>
                <a:spcPts val="0"/>
              </a:spcBef>
              <a:buNone/>
            </a:pPr>
            <a:r>
              <a:rPr lang="en-US" sz="2000" b="0">
                <a:latin typeface="Times New Roman" pitchFamily="18" charset="0"/>
                <a:cs typeface="Times New Roman" pitchFamily="18" charset="0"/>
              </a:rPr>
              <a:t>Snapdragon S4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phiên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Play, Plus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Pro (S4 Prime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riêng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Smart TV). </a:t>
            </a:r>
          </a:p>
          <a:p>
            <a:pPr marL="0" indent="465138" algn="just">
              <a:spcBef>
                <a:spcPts val="0"/>
              </a:spcBef>
              <a:buNone/>
            </a:pPr>
            <a:r>
              <a:rPr lang="en-US" sz="2000" b="0">
                <a:latin typeface="Times New Roman" pitchFamily="18" charset="0"/>
                <a:cs typeface="Times New Roman" pitchFamily="18" charset="0"/>
              </a:rPr>
              <a:t>S4 Play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hoặc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Cortex-A5, </a:t>
            </a:r>
            <a:r>
              <a:rPr lang="en-US" sz="2000" b="0" err="1">
                <a:latin typeface="Times New Roman" pitchFamily="18" charset="0"/>
                <a:cs typeface="Times New Roman" pitchFamily="18" charset="0"/>
              </a:rPr>
              <a:t>cùng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họa</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Adreno</a:t>
            </a:r>
            <a:r>
              <a:rPr lang="en-US" sz="2000" b="0">
                <a:latin typeface="Times New Roman" pitchFamily="18" charset="0"/>
                <a:cs typeface="Times New Roman" pitchFamily="18" charset="0"/>
              </a:rPr>
              <a:t> 230 </a:t>
            </a:r>
            <a:r>
              <a:rPr lang="en-US" sz="2000" b="0" err="1">
                <a:latin typeface="Times New Roman" pitchFamily="18" charset="0"/>
                <a:cs typeface="Times New Roman" pitchFamily="18" charset="0"/>
              </a:rPr>
              <a:t>nhắm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khúc</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tầm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trung</a:t>
            </a:r>
            <a:r>
              <a:rPr lang="en-US" sz="2000" b="0">
                <a:latin typeface="Times New Roman" pitchFamily="18" charset="0"/>
                <a:cs typeface="Times New Roman" pitchFamily="18" charset="0"/>
              </a:rPr>
              <a:t>.</a:t>
            </a:r>
          </a:p>
          <a:p>
            <a:pPr marL="0" indent="465138" algn="just">
              <a:spcBef>
                <a:spcPts val="0"/>
              </a:spcBef>
              <a:buNone/>
            </a:pPr>
            <a:r>
              <a:rPr lang="en-US" sz="2000" b="0">
                <a:latin typeface="Times New Roman" pitchFamily="18" charset="0"/>
                <a:cs typeface="Times New Roman" pitchFamily="18" charset="0"/>
              </a:rPr>
              <a:t>S4 Plus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dựa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trúc</a:t>
            </a:r>
            <a:r>
              <a:rPr lang="en-US" sz="2000" b="0">
                <a:latin typeface="Times New Roman" pitchFamily="18" charset="0"/>
                <a:cs typeface="Times New Roman" pitchFamily="18" charset="0"/>
              </a:rPr>
              <a:t> Krait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Adreno</a:t>
            </a:r>
            <a:r>
              <a:rPr lang="en-US" sz="2000" b="0">
                <a:latin typeface="Times New Roman" pitchFamily="18" charset="0"/>
                <a:cs typeface="Times New Roman" pitchFamily="18" charset="0"/>
              </a:rPr>
              <a:t> 305 </a:t>
            </a:r>
            <a:r>
              <a:rPr lang="en-US" sz="2000" b="0" err="1">
                <a:latin typeface="Times New Roman" pitchFamily="18" charset="0"/>
                <a:cs typeface="Times New Roman" pitchFamily="18" charset="0"/>
              </a:rPr>
              <a:t>dành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cấp</a:t>
            </a:r>
            <a:r>
              <a:rPr lang="en-US" sz="2000" b="0">
                <a:latin typeface="Times New Roman" pitchFamily="18" charset="0"/>
                <a:cs typeface="Times New Roman" pitchFamily="18" charset="0"/>
              </a:rPr>
              <a:t>. </a:t>
            </a:r>
          </a:p>
          <a:p>
            <a:pPr marL="0" indent="465138" algn="just">
              <a:spcBef>
                <a:spcPts val="0"/>
              </a:spcBef>
              <a:buNone/>
            </a:pPr>
            <a:r>
              <a:rPr lang="en-US" sz="2000" b="0">
                <a:latin typeface="Times New Roman" pitchFamily="18" charset="0"/>
                <a:cs typeface="Times New Roman" pitchFamily="18" charset="0"/>
              </a:rPr>
              <a:t>S4 Pro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hoặc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dựa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trúc</a:t>
            </a:r>
            <a:r>
              <a:rPr lang="en-US" sz="2000" b="0">
                <a:latin typeface="Times New Roman" pitchFamily="18" charset="0"/>
                <a:cs typeface="Times New Roman" pitchFamily="18" charset="0"/>
              </a:rPr>
              <a:t> Krait,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Adreno</a:t>
            </a:r>
            <a:r>
              <a:rPr lang="en-US" sz="2000" b="0">
                <a:latin typeface="Times New Roman" pitchFamily="18" charset="0"/>
                <a:cs typeface="Times New Roman" pitchFamily="18" charset="0"/>
              </a:rPr>
              <a:t> 320, </a:t>
            </a:r>
            <a:r>
              <a:rPr lang="en-US" sz="2000" b="0" err="1">
                <a:latin typeface="Times New Roman" pitchFamily="18" charset="0"/>
                <a:cs typeface="Times New Roman" pitchFamily="18" charset="0"/>
              </a:rPr>
              <a:t>nhắm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trường</a:t>
            </a:r>
            <a:r>
              <a:rPr lang="en-US" sz="2000" b="0">
                <a:latin typeface="Times New Roman" pitchFamily="18" charset="0"/>
                <a:cs typeface="Times New Roman" pitchFamily="18" charset="0"/>
              </a:rPr>
              <a:t> laptop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bảng</a:t>
            </a:r>
            <a:r>
              <a:rPr lang="en-US" sz="2000" b="0">
                <a:latin typeface="Times New Roman" pitchFamily="18" charset="0"/>
                <a:cs typeface="Times New Roman" pitchFamily="18" charset="0"/>
              </a:rPr>
              <a:t> Windows RT.</a:t>
            </a:r>
            <a:endParaRPr lang="en-US" sz="2000" b="0"/>
          </a:p>
        </p:txBody>
      </p:sp>
      <p:sp>
        <p:nvSpPr>
          <p:cNvPr id="6" name="Title 2"/>
          <p:cNvSpPr>
            <a:spLocks noGrp="1"/>
          </p:cNvSpPr>
          <p:nvPr>
            <p:ph type="title"/>
          </p:nvPr>
        </p:nvSpPr>
        <p:spPr/>
        <p:txBody>
          <a:bodyPr/>
          <a:lstStyle/>
          <a:p>
            <a:r>
              <a:rPr lang="en-US"/>
              <a:t>3.2. CÁC CHIP SỬ DỤNG NỀN ARM</a:t>
            </a:r>
          </a:p>
        </p:txBody>
      </p:sp>
      <p:sp>
        <p:nvSpPr>
          <p:cNvPr id="7"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3.2.1 </a:t>
            </a:r>
            <a:r>
              <a:rPr lang="en-US" sz="2400" kern="0" err="1">
                <a:solidFill>
                  <a:schemeClr val="accent4"/>
                </a:solidFill>
              </a:rPr>
              <a:t>SoC</a:t>
            </a:r>
            <a:r>
              <a:rPr lang="en-US" sz="2400" kern="0">
                <a:solidFill>
                  <a:schemeClr val="accent4"/>
                </a:solidFill>
              </a:rPr>
              <a:t> Snapdragon</a:t>
            </a:r>
          </a:p>
        </p:txBody>
      </p:sp>
    </p:spTree>
    <p:extLst>
      <p:ext uri="{BB962C8B-B14F-4D97-AF65-F5344CB8AC3E}">
        <p14:creationId xmlns:p14="http://schemas.microsoft.com/office/powerpoint/2010/main" val="27007983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402958"/>
            <a:ext cx="7545585" cy="4554538"/>
          </a:xfrm>
        </p:spPr>
        <p:txBody>
          <a:bodyPr/>
          <a:lstStyle/>
          <a:p>
            <a:pPr marL="0" indent="465138" algn="just">
              <a:spcBef>
                <a:spcPts val="0"/>
              </a:spcBef>
              <a:buNone/>
            </a:pPr>
            <a:r>
              <a:rPr lang="en-US" sz="2000" b="0" err="1">
                <a:latin typeface="Times New Roman" pitchFamily="18" charset="0"/>
                <a:cs typeface="Times New Roman" pitchFamily="18" charset="0"/>
              </a:rPr>
              <a:t>Ngoại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trừ</a:t>
            </a:r>
            <a:r>
              <a:rPr lang="en-US" sz="2000" b="0">
                <a:latin typeface="Times New Roman" pitchFamily="18" charset="0"/>
                <a:cs typeface="Times New Roman" pitchFamily="18" charset="0"/>
              </a:rPr>
              <a:t> S4 Play </a:t>
            </a:r>
            <a:r>
              <a:rPr lang="en-US" sz="2000" b="0" err="1">
                <a:latin typeface="Times New Roman" pitchFamily="18" charset="0"/>
                <a:cs typeface="Times New Roman" pitchFamily="18" charset="0"/>
              </a:rPr>
              <a:t>chạy</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hạn</a:t>
            </a:r>
            <a:r>
              <a:rPr lang="en-US" sz="2000" b="0">
                <a:latin typeface="Times New Roman" pitchFamily="18" charset="0"/>
                <a:cs typeface="Times New Roman" pitchFamily="18" charset="0"/>
              </a:rPr>
              <a:t> 1,2GHz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qui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45nm,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S4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tới</a:t>
            </a:r>
            <a:r>
              <a:rPr lang="en-US" sz="2000" b="0">
                <a:latin typeface="Times New Roman" pitchFamily="18" charset="0"/>
                <a:cs typeface="Times New Roman" pitchFamily="18" charset="0"/>
              </a:rPr>
              <a:t> 1,7GHz,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qui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28nm, </a:t>
            </a:r>
            <a:r>
              <a:rPr lang="en-US" sz="2000" b="0" err="1">
                <a:latin typeface="Times New Roman" pitchFamily="18" charset="0"/>
                <a:cs typeface="Times New Roman" pitchFamily="18" charset="0"/>
              </a:rPr>
              <a:t>cải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về</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a:t>
            </a:r>
          </a:p>
          <a:p>
            <a:pPr marL="0" indent="465138" algn="just">
              <a:spcBef>
                <a:spcPts val="0"/>
              </a:spcBef>
              <a:buNone/>
            </a:pP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Snapdragon 800/600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Krait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tới</a:t>
            </a:r>
            <a:r>
              <a:rPr lang="en-US" sz="2000" b="0">
                <a:latin typeface="Times New Roman" pitchFamily="18" charset="0"/>
                <a:cs typeface="Times New Roman" pitchFamily="18" charset="0"/>
              </a:rPr>
              <a:t> 2,3GHz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800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1,9GHz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600),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sóng</a:t>
            </a:r>
            <a:r>
              <a:rPr lang="en-US" sz="2000" b="0">
                <a:latin typeface="Times New Roman" pitchFamily="18" charset="0"/>
                <a:cs typeface="Times New Roman" pitchFamily="18" charset="0"/>
              </a:rPr>
              <a:t> Wi-Fi 802.11ac, LTE. Snapdragon 600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HTC One, LG Optimus G Pro.</a:t>
            </a:r>
            <a:endParaRPr lang="vi-VN" sz="2000" b="0"/>
          </a:p>
          <a:p>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3.2.1 </a:t>
            </a:r>
            <a:r>
              <a:rPr lang="en-US" sz="2400" kern="0" err="1">
                <a:solidFill>
                  <a:schemeClr val="accent4"/>
                </a:solidFill>
              </a:rPr>
              <a:t>SoC</a:t>
            </a:r>
            <a:r>
              <a:rPr lang="en-US" sz="2400" kern="0">
                <a:solidFill>
                  <a:schemeClr val="accent4"/>
                </a:solidFill>
              </a:rPr>
              <a:t> Snapdragon</a:t>
            </a:r>
          </a:p>
        </p:txBody>
      </p:sp>
    </p:spTree>
    <p:extLst>
      <p:ext uri="{BB962C8B-B14F-4D97-AF65-F5344CB8AC3E}">
        <p14:creationId xmlns:p14="http://schemas.microsoft.com/office/powerpoint/2010/main" val="11823126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3.2.2 </a:t>
            </a:r>
            <a:r>
              <a:rPr lang="en-US" sz="2400" kern="0" err="1">
                <a:solidFill>
                  <a:schemeClr val="accent4"/>
                </a:solidFill>
              </a:rPr>
              <a:t>Nvidia</a:t>
            </a:r>
            <a:r>
              <a:rPr lang="en-US" sz="2400" kern="0">
                <a:solidFill>
                  <a:schemeClr val="accent4"/>
                </a:solidFill>
              </a:rPr>
              <a:t> </a:t>
            </a:r>
            <a:r>
              <a:rPr lang="en-US" sz="2400" kern="0" err="1">
                <a:solidFill>
                  <a:schemeClr val="accent4"/>
                </a:solidFill>
              </a:rPr>
              <a:t>Tegra</a:t>
            </a:r>
            <a:endParaRPr lang="en-US" sz="2400" kern="0">
              <a:solidFill>
                <a:schemeClr val="accent4"/>
              </a:solidFill>
            </a:endParaRPr>
          </a:p>
        </p:txBody>
      </p:sp>
      <p:pic>
        <p:nvPicPr>
          <p:cNvPr id="6" name="Picture 2"/>
          <p:cNvPicPr>
            <a:picLocks noGrp="1" noChangeAspect="1" noChangeArrowheads="1"/>
          </p:cNvPicPr>
          <p:nvPr>
            <p:ph idx="1"/>
          </p:nvPr>
        </p:nvPicPr>
        <p:blipFill>
          <a:blip r:embed="rId2"/>
          <a:srcRect/>
          <a:stretch>
            <a:fillRect/>
          </a:stretch>
        </p:blipFill>
        <p:spPr bwMode="auto">
          <a:xfrm>
            <a:off x="1185863" y="1484784"/>
            <a:ext cx="7058545" cy="4824536"/>
          </a:xfrm>
          <a:prstGeom prst="rect">
            <a:avLst/>
          </a:prstGeom>
          <a:noFill/>
          <a:ln w="9525">
            <a:noFill/>
            <a:miter lim="800000"/>
            <a:headEnd/>
            <a:tailEnd/>
          </a:ln>
          <a:effectLst/>
        </p:spPr>
      </p:pic>
    </p:spTree>
    <p:extLst>
      <p:ext uri="{BB962C8B-B14F-4D97-AF65-F5344CB8AC3E}">
        <p14:creationId xmlns:p14="http://schemas.microsoft.com/office/powerpoint/2010/main" val="39118120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340768"/>
            <a:ext cx="8136904" cy="5256584"/>
          </a:xfrm>
        </p:spPr>
        <p:txBody>
          <a:bodyPr/>
          <a:lstStyle/>
          <a:p>
            <a:pPr marL="0" indent="465138" algn="just">
              <a:spcBef>
                <a:spcPts val="0"/>
              </a:spcBef>
              <a:buNone/>
            </a:pPr>
            <a:r>
              <a:rPr lang="en-US" sz="2000" b="0" err="1">
                <a:latin typeface="Times New Roman" pitchFamily="18" charset="0"/>
                <a:cs typeface="Times New Roman" pitchFamily="18" charset="0"/>
              </a:rPr>
              <a:t>Nvidia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từ</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tháng</a:t>
            </a:r>
            <a:r>
              <a:rPr lang="en-US" sz="2000" b="0">
                <a:latin typeface="Times New Roman" pitchFamily="18" charset="0"/>
                <a:cs typeface="Times New Roman" pitchFamily="18" charset="0"/>
              </a:rPr>
              <a:t> 2/2008, ban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nghe</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nhạc</a:t>
            </a:r>
            <a:r>
              <a:rPr lang="en-US" sz="2000" b="0">
                <a:latin typeface="Times New Roman" pitchFamily="18" charset="0"/>
                <a:cs typeface="Times New Roman" pitchFamily="18" charset="0"/>
              </a:rPr>
              <a:t> Zune HD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KIN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Microsoft. </a:t>
            </a:r>
          </a:p>
          <a:p>
            <a:pPr marL="0" indent="465138" algn="just">
              <a:spcBef>
                <a:spcPts val="0"/>
              </a:spcBef>
              <a:buNone/>
            </a:pPr>
            <a:r>
              <a:rPr lang="en-US" sz="2000" b="0" err="1">
                <a:latin typeface="Times New Roman" pitchFamily="18" charset="0"/>
                <a:cs typeface="Times New Roman" pitchFamily="18" charset="0"/>
              </a:rPr>
              <a:t>Sự</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Microsoft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lĩnh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vực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Nvidia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sau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Nvidia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Android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gặt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a:t>
            </a:r>
          </a:p>
          <a:p>
            <a:pPr marL="0" indent="465138" algn="just">
              <a:spcBef>
                <a:spcPts val="0"/>
              </a:spcBef>
              <a:buNone/>
            </a:pP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Nvidia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phổ</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nay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2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Cả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qui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40nm,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Cortex-A9, GPU GeForce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kiệm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giải</a:t>
            </a:r>
            <a:r>
              <a:rPr lang="en-US" sz="2000" b="0">
                <a:latin typeface="Times New Roman" pitchFamily="18" charset="0"/>
                <a:cs typeface="Times New Roman" pitchFamily="18" charset="0"/>
              </a:rPr>
              <a:t> 1080p. </a:t>
            </a:r>
          </a:p>
          <a:p>
            <a:pPr marL="0" indent="465138" algn="just">
              <a:spcBef>
                <a:spcPts val="0"/>
              </a:spcBef>
              <a:buNone/>
            </a:pP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2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vi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chiếc</a:t>
            </a:r>
            <a:r>
              <a:rPr lang="en-US" sz="2000" b="0">
                <a:latin typeface="Times New Roman" pitchFamily="18" charset="0"/>
                <a:cs typeface="Times New Roman" pitchFamily="18" charset="0"/>
              </a:rPr>
              <a:t> Motorola </a:t>
            </a:r>
            <a:r>
              <a:rPr lang="en-US" sz="2000" b="0" err="1">
                <a:latin typeface="Times New Roman" pitchFamily="18" charset="0"/>
                <a:cs typeface="Times New Roman" pitchFamily="18" charset="0"/>
              </a:rPr>
              <a:t>Atrix</a:t>
            </a:r>
            <a:r>
              <a:rPr lang="en-US" sz="2000" b="0">
                <a:latin typeface="Times New Roman" pitchFamily="18" charset="0"/>
                <a:cs typeface="Times New Roman" pitchFamily="18" charset="0"/>
              </a:rPr>
              <a:t> 4G.</a:t>
            </a:r>
            <a:endParaRPr lang="en-US" sz="2000" b="0"/>
          </a:p>
        </p:txBody>
      </p:sp>
      <p:sp>
        <p:nvSpPr>
          <p:cNvPr id="4"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3.2.2 </a:t>
            </a:r>
            <a:r>
              <a:rPr lang="en-US" sz="2400" kern="0" err="1">
                <a:solidFill>
                  <a:schemeClr val="accent4"/>
                </a:solidFill>
              </a:rPr>
              <a:t>Nvidia</a:t>
            </a:r>
            <a:r>
              <a:rPr lang="en-US" sz="2400" kern="0">
                <a:solidFill>
                  <a:schemeClr val="accent4"/>
                </a:solidFill>
              </a:rPr>
              <a:t> </a:t>
            </a:r>
            <a:r>
              <a:rPr lang="en-US" sz="2400" kern="0" err="1">
                <a:solidFill>
                  <a:schemeClr val="accent4"/>
                </a:solidFill>
              </a:rPr>
              <a:t>Tegra</a:t>
            </a:r>
            <a:endParaRPr lang="en-US" sz="2400" kern="0">
              <a:solidFill>
                <a:schemeClr val="accent4"/>
              </a:solidFill>
            </a:endParaRPr>
          </a:p>
        </p:txBody>
      </p:sp>
      <p:sp>
        <p:nvSpPr>
          <p:cNvPr id="5"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12124257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366191"/>
            <a:ext cx="8136903" cy="4554538"/>
          </a:xfrm>
        </p:spPr>
        <p:txBody>
          <a:bodyPr/>
          <a:lstStyle/>
          <a:p>
            <a:pPr marL="0" indent="465138" algn="just">
              <a:spcBef>
                <a:spcPts val="0"/>
              </a:spcBef>
              <a:buNone/>
            </a:pP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tháng</a:t>
            </a:r>
            <a:r>
              <a:rPr lang="en-US" sz="2000" b="0">
                <a:latin typeface="Times New Roman" pitchFamily="18" charset="0"/>
                <a:cs typeface="Times New Roman" pitchFamily="18" charset="0"/>
              </a:rPr>
              <a:t> 11/2011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vi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bảng</a:t>
            </a:r>
            <a:r>
              <a:rPr lang="en-US" sz="2000" b="0">
                <a:latin typeface="Times New Roman" pitchFamily="18" charset="0"/>
                <a:cs typeface="Times New Roman" pitchFamily="18" charset="0"/>
              </a:rPr>
              <a:t> Asus Transformer Prime. </a:t>
            </a:r>
            <a:r>
              <a:rPr lang="en-US" sz="2000" b="0" err="1">
                <a:latin typeface="Times New Roman" pitchFamily="18" charset="0"/>
                <a:cs typeface="Times New Roman" pitchFamily="18" charset="0"/>
              </a:rPr>
              <a:t>Thực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thứ</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năm</a:t>
            </a:r>
            <a:r>
              <a:rPr lang="en-US" sz="2000" b="0">
                <a:latin typeface="Times New Roman" pitchFamily="18" charset="0"/>
                <a:cs typeface="Times New Roman" pitchFamily="18" charset="0"/>
              </a:rPr>
              <a:t>, Cortex-A9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500MHz, </a:t>
            </a:r>
            <a:r>
              <a:rPr lang="en-US" sz="2000" b="0" err="1">
                <a:latin typeface="Times New Roman" pitchFamily="18" charset="0"/>
                <a:cs typeface="Times New Roman" pitchFamily="18" charset="0"/>
              </a:rPr>
              <a:t>dành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kiệm</a:t>
            </a:r>
            <a:r>
              <a:rPr lang="en-US" sz="2000" b="0">
                <a:latin typeface="Times New Roman" pitchFamily="18" charset="0"/>
                <a:cs typeface="Times New Roman" pitchFamily="18" charset="0"/>
              </a:rPr>
              <a:t> pin.</a:t>
            </a:r>
          </a:p>
          <a:p>
            <a:pPr marL="0" indent="465138" algn="just">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tới</a:t>
            </a:r>
            <a:r>
              <a:rPr lang="en-US" sz="2000" b="0">
                <a:latin typeface="Times New Roman" pitchFamily="18" charset="0"/>
                <a:cs typeface="Times New Roman" pitchFamily="18" charset="0"/>
              </a:rPr>
              <a:t> 2048x1536 pixel. </a:t>
            </a:r>
            <a:r>
              <a:rPr lang="en-US" sz="2000" b="0" err="1">
                <a:latin typeface="Times New Roman" pitchFamily="18" charset="0"/>
                <a:cs typeface="Times New Roman" pitchFamily="18" charset="0"/>
              </a:rPr>
              <a:t>Nhưng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tại</a:t>
            </a:r>
            <a:r>
              <a:rPr lang="en-US" sz="2000" b="0">
                <a:latin typeface="Times New Roman" pitchFamily="18" charset="0"/>
                <a:cs typeface="Times New Roman" pitchFamily="18" charset="0"/>
              </a:rPr>
              <a:t> CES 2013, </a:t>
            </a:r>
            <a:r>
              <a:rPr lang="en-US" sz="2000" b="0" err="1">
                <a:latin typeface="Times New Roman" pitchFamily="18" charset="0"/>
                <a:cs typeface="Times New Roman" pitchFamily="18" charset="0"/>
              </a:rPr>
              <a:t>mẫu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bảng</a:t>
            </a:r>
            <a:r>
              <a:rPr lang="en-US" sz="2000" b="0">
                <a:latin typeface="Times New Roman" pitchFamily="18" charset="0"/>
                <a:cs typeface="Times New Roman" pitchFamily="18" charset="0"/>
              </a:rPr>
              <a:t> 10 inch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Vizio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Mỹ</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khủng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 2560x1600. </a:t>
            </a:r>
            <a:r>
              <a:rPr lang="en-US" sz="2000" b="0" err="1">
                <a:latin typeface="Times New Roman" pitchFamily="18" charset="0"/>
                <a:cs typeface="Times New Roman" pitchFamily="18" charset="0"/>
              </a:rPr>
              <a:t>Nvidia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bốn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đóng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gói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cùng</a:t>
            </a:r>
            <a:r>
              <a:rPr lang="en-US" sz="2000" b="0">
                <a:latin typeface="Times New Roman" pitchFamily="18" charset="0"/>
                <a:cs typeface="Times New Roman" pitchFamily="18" charset="0"/>
              </a:rPr>
              <a:t> 72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giữa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năm</a:t>
            </a:r>
            <a:r>
              <a:rPr lang="en-US" sz="2000" b="0">
                <a:latin typeface="Times New Roman" pitchFamily="18" charset="0"/>
                <a:cs typeface="Times New Roman" pitchFamily="18" charset="0"/>
              </a:rPr>
              <a:t> nay,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ZTE (</a:t>
            </a:r>
            <a:r>
              <a:rPr lang="en-US" sz="2000" b="0" err="1">
                <a:latin typeface="Times New Roman" pitchFamily="18" charset="0"/>
                <a:cs typeface="Times New Roman" pitchFamily="18" charset="0"/>
              </a:rPr>
              <a:t>Trung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Quốc</a:t>
            </a:r>
            <a:r>
              <a:rPr lang="en-US" sz="2000" b="0">
                <a:latin typeface="Times New Roman" pitchFamily="18" charset="0"/>
                <a:cs typeface="Times New Roman" pitchFamily="18" charset="0"/>
              </a:rPr>
              <a:t>).</a:t>
            </a:r>
            <a:endParaRPr lang="vi-VN" sz="2000" b="0"/>
          </a:p>
          <a:p>
            <a:endParaRPr lang="en-US"/>
          </a:p>
        </p:txBody>
      </p:sp>
      <p:sp>
        <p:nvSpPr>
          <p:cNvPr id="4" name="Title 3"/>
          <p:cNvSpPr txBox="1">
            <a:spLocks/>
          </p:cNvSpPr>
          <p:nvPr/>
        </p:nvSpPr>
        <p:spPr bwMode="black">
          <a:xfrm>
            <a:off x="1185863" y="75659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3.2.2 </a:t>
            </a:r>
            <a:r>
              <a:rPr lang="en-US" sz="2400" kern="0" err="1">
                <a:solidFill>
                  <a:schemeClr val="accent4"/>
                </a:solidFill>
              </a:rPr>
              <a:t>Nvidia</a:t>
            </a:r>
            <a:r>
              <a:rPr lang="en-US" sz="2400" kern="0">
                <a:solidFill>
                  <a:schemeClr val="accent4"/>
                </a:solidFill>
              </a:rPr>
              <a:t> </a:t>
            </a:r>
            <a:r>
              <a:rPr lang="en-US" sz="2400" kern="0" err="1">
                <a:solidFill>
                  <a:schemeClr val="accent4"/>
                </a:solidFill>
              </a:rPr>
              <a:t>Tegra</a:t>
            </a:r>
            <a:endParaRPr lang="en-US" sz="2400" kern="0">
              <a:solidFill>
                <a:schemeClr val="accent4"/>
              </a:solidFill>
            </a:endParaRPr>
          </a:p>
        </p:txBody>
      </p:sp>
      <p:sp>
        <p:nvSpPr>
          <p:cNvPr id="5"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7308755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484783"/>
            <a:ext cx="7121525" cy="4279429"/>
          </a:xfrm>
        </p:spPr>
        <p:txBody>
          <a:bodyPr/>
          <a:lstStyle/>
          <a:p>
            <a:endParaRPr lang="en-US"/>
          </a:p>
          <a:p>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3.2.3 Samsung </a:t>
            </a:r>
            <a:r>
              <a:rPr lang="en-US" sz="2400" kern="0" err="1">
                <a:solidFill>
                  <a:schemeClr val="accent4"/>
                </a:solidFill>
              </a:rPr>
              <a:t>Exynos</a:t>
            </a:r>
            <a:endParaRPr lang="en-US" sz="2400" kern="0">
              <a:solidFill>
                <a:schemeClr val="accent4"/>
              </a:solidFill>
            </a:endParaRPr>
          </a:p>
        </p:txBody>
      </p:sp>
      <p:pic>
        <p:nvPicPr>
          <p:cNvPr id="6" name="Picture 2"/>
          <p:cNvPicPr>
            <a:picLocks noChangeAspect="1" noChangeArrowheads="1"/>
          </p:cNvPicPr>
          <p:nvPr/>
        </p:nvPicPr>
        <p:blipFill>
          <a:blip r:embed="rId2"/>
          <a:srcRect/>
          <a:stretch>
            <a:fillRect/>
          </a:stretch>
        </p:blipFill>
        <p:spPr bwMode="auto">
          <a:xfrm>
            <a:off x="395379" y="1385391"/>
            <a:ext cx="8636619" cy="5085928"/>
          </a:xfrm>
          <a:prstGeom prst="rect">
            <a:avLst/>
          </a:prstGeom>
          <a:noFill/>
          <a:ln w="9525">
            <a:noFill/>
            <a:miter lim="800000"/>
            <a:headEnd/>
            <a:tailEnd/>
          </a:ln>
          <a:effectLst/>
        </p:spPr>
      </p:pic>
    </p:spTree>
    <p:extLst>
      <p:ext uri="{BB962C8B-B14F-4D97-AF65-F5344CB8AC3E}">
        <p14:creationId xmlns:p14="http://schemas.microsoft.com/office/powerpoint/2010/main" val="2660890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484784"/>
            <a:ext cx="7848872" cy="4554538"/>
          </a:xfrm>
        </p:spPr>
        <p:txBody>
          <a:bodyPr/>
          <a:lstStyle/>
          <a:p>
            <a:pPr marL="0" indent="465138" algn="just">
              <a:spcBef>
                <a:spcPts val="0"/>
              </a:spcBef>
              <a:buNone/>
            </a:pP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Snapdragon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Qualcomm, Samsung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chủ</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yếu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hãng</a:t>
            </a:r>
            <a:r>
              <a:rPr lang="en-US" sz="2000" b="0">
                <a:latin typeface="Times New Roman" pitchFamily="18" charset="0"/>
                <a:cs typeface="Times New Roman" pitchFamily="18" charset="0"/>
              </a:rPr>
              <a:t>. </a:t>
            </a:r>
          </a:p>
          <a:p>
            <a:pPr marL="0" indent="465138" algn="just">
              <a:spcBef>
                <a:spcPts val="0"/>
              </a:spcBef>
              <a:buNone/>
            </a:pP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Quốc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khởi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chuỗi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Galaxy </a:t>
            </a:r>
            <a:r>
              <a:rPr lang="en-US" sz="2000" b="0" err="1">
                <a:latin typeface="Times New Roman" pitchFamily="18" charset="0"/>
                <a:cs typeface="Times New Roman" pitchFamily="18" charset="0"/>
              </a:rPr>
              <a:t>từ</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mẫu</a:t>
            </a:r>
            <a:r>
              <a:rPr lang="en-US" sz="2000" b="0">
                <a:latin typeface="Times New Roman" pitchFamily="18" charset="0"/>
                <a:cs typeface="Times New Roman" pitchFamily="18" charset="0"/>
              </a:rPr>
              <a:t> smartphone Galaxy S </a:t>
            </a:r>
            <a:r>
              <a:rPr lang="en-US" sz="2000" b="0" err="1">
                <a:latin typeface="Times New Roman" pitchFamily="18" charset="0"/>
                <a:cs typeface="Times New Roman" pitchFamily="18" charset="0"/>
              </a:rPr>
              <a:t>đời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3310, </a:t>
            </a:r>
            <a:r>
              <a:rPr lang="en-US" sz="2000" b="0" err="1">
                <a:latin typeface="Times New Roman" pitchFamily="18" charset="0"/>
                <a:cs typeface="Times New Roman" pitchFamily="18" charset="0"/>
              </a:rPr>
              <a:t>đáp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xuống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tháng</a:t>
            </a:r>
            <a:r>
              <a:rPr lang="en-US" sz="2000" b="0">
                <a:latin typeface="Times New Roman" pitchFamily="18" charset="0"/>
                <a:cs typeface="Times New Roman" pitchFamily="18" charset="0"/>
              </a:rPr>
              <a:t> 6/2010. </a:t>
            </a:r>
          </a:p>
          <a:p>
            <a:pPr marL="0" indent="465138" algn="just">
              <a:spcBef>
                <a:spcPts val="0"/>
              </a:spcBef>
              <a:buNone/>
            </a:pPr>
            <a:r>
              <a:rPr lang="en-US" sz="2000" b="0" err="1">
                <a:latin typeface="Times New Roman" pitchFamily="18" charset="0"/>
                <a:cs typeface="Times New Roman" pitchFamily="18" charset="0"/>
              </a:rPr>
              <a:t>Dù</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đơn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Cortex-A8 1GHz, </a:t>
            </a:r>
            <a:r>
              <a:rPr lang="en-US" sz="2000" b="0" err="1">
                <a:latin typeface="Times New Roman" pitchFamily="18" charset="0"/>
                <a:cs typeface="Times New Roman" pitchFamily="18" charset="0"/>
              </a:rPr>
              <a:t>nhưng</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thời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điểm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3310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họa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PowerVR</a:t>
            </a:r>
            <a:r>
              <a:rPr lang="en-US" sz="2000" b="0">
                <a:latin typeface="Times New Roman" pitchFamily="18" charset="0"/>
                <a:cs typeface="Times New Roman" pitchFamily="18" charset="0"/>
              </a:rPr>
              <a:t> SGX540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giải</a:t>
            </a:r>
            <a:r>
              <a:rPr lang="en-US" sz="2000" b="0">
                <a:latin typeface="Times New Roman" pitchFamily="18" charset="0"/>
                <a:cs typeface="Times New Roman" pitchFamily="18" charset="0"/>
              </a:rPr>
              <a:t> Full HD 1080p,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lúc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mức</a:t>
            </a:r>
            <a:r>
              <a:rPr lang="en-US" sz="2000" b="0">
                <a:latin typeface="Times New Roman" pitchFamily="18" charset="0"/>
                <a:cs typeface="Times New Roman" pitchFamily="18" charset="0"/>
              </a:rPr>
              <a:t> HD 720p.</a:t>
            </a:r>
          </a:p>
          <a:p>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3.2.3 Samsung </a:t>
            </a:r>
            <a:r>
              <a:rPr lang="en-US" sz="2400" kern="0" err="1">
                <a:solidFill>
                  <a:schemeClr val="accent4"/>
                </a:solidFill>
              </a:rPr>
              <a:t>Exynos</a:t>
            </a:r>
            <a:endParaRPr lang="en-US" sz="2400" kern="0">
              <a:solidFill>
                <a:schemeClr val="accent4"/>
              </a:solidFill>
            </a:endParaRPr>
          </a:p>
        </p:txBody>
      </p:sp>
    </p:spTree>
    <p:extLst>
      <p:ext uri="{BB962C8B-B14F-4D97-AF65-F5344CB8AC3E}">
        <p14:creationId xmlns:p14="http://schemas.microsoft.com/office/powerpoint/2010/main" val="50199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7" y="908720"/>
            <a:ext cx="8710935" cy="5544616"/>
          </a:xfrm>
        </p:spPr>
        <p:txBody>
          <a:bodyPr/>
          <a:lstStyle/>
          <a:p>
            <a:pPr algn="just" fontAlgn="auto">
              <a:spcAft>
                <a:spcPts val="0"/>
              </a:spcAft>
              <a:defRPr/>
            </a:pPr>
            <a:r>
              <a:rPr lang="vi-VN" b="0">
                <a:latin typeface="Times New Roman" panose="02020603050405020304" pitchFamily="18" charset="0"/>
                <a:cs typeface="Times New Roman" panose="02020603050405020304" pitchFamily="18" charset="0"/>
              </a:rPr>
              <a:t>Điện thoại di động chính thức ra đời vào ngày 3 tháng 4 năm 1973, mang tên Motorola Dyna Tac</a:t>
            </a:r>
            <a:endParaRPr lang="en-US" b="0">
              <a:latin typeface="Times New Roman" panose="02020603050405020304" pitchFamily="18" charset="0"/>
              <a:cs typeface="Times New Roman" panose="02020603050405020304" pitchFamily="18" charset="0"/>
            </a:endParaRPr>
          </a:p>
          <a:p>
            <a:pPr algn="just" fontAlgn="auto">
              <a:spcAft>
                <a:spcPts val="0"/>
              </a:spcAft>
              <a:defRPr/>
            </a:pPr>
            <a:r>
              <a:rPr lang="en-US" b="0">
                <a:latin typeface="Times New Roman" panose="02020603050405020304" pitchFamily="18" charset="0"/>
                <a:cs typeface="Times New Roman" panose="02020603050405020304" pitchFamily="18" charset="0"/>
              </a:rPr>
              <a:t>P</a:t>
            </a:r>
            <a:r>
              <a:rPr lang="vi-VN" b="0">
                <a:latin typeface="Times New Roman" panose="02020603050405020304" pitchFamily="18" charset="0"/>
                <a:cs typeface="Times New Roman" panose="02020603050405020304" pitchFamily="18" charset="0"/>
              </a:rPr>
              <a:t>hát minh bởi nhà sáng chế Martin Cooper. Motorola Dyna Tac mang hình dáng gần giống điện thoại di động ngày nay mặc dù vẫn còn khá cồng kềnh (nặng khoảng 1 kg) và không phổ biến</a:t>
            </a:r>
            <a:r>
              <a:rPr lang="en-US" b="0">
                <a:latin typeface="Times New Roman" panose="02020603050405020304" pitchFamily="18" charset="0"/>
                <a:cs typeface="Times New Roman" panose="02020603050405020304" pitchFamily="18" charset="0"/>
              </a:rPr>
              <a:t>.</a:t>
            </a:r>
          </a:p>
          <a:p>
            <a:pPr marL="114300" indent="0">
              <a:lnSpc>
                <a:spcPct val="150000"/>
              </a:lnSpc>
              <a:buClr>
                <a:schemeClr val="tx1">
                  <a:lumMod val="85000"/>
                  <a:lumOff val="15000"/>
                </a:schemeClr>
              </a:buClr>
              <a:buNone/>
            </a:pPr>
            <a:endParaRPr lang="en-US" sz="2800">
              <a:latin typeface="Times New Roman" panose="02020603050405020304" pitchFamily="18" charset="0"/>
              <a:cs typeface="Times New Roman" panose="02020603050405020304" pitchFamily="18" charset="0"/>
            </a:endParaRPr>
          </a:p>
        </p:txBody>
      </p:sp>
      <p:sp>
        <p:nvSpPr>
          <p:cNvPr id="5" name="Title 1"/>
          <p:cNvSpPr>
            <a:spLocks noGrp="1"/>
          </p:cNvSpPr>
          <p:nvPr>
            <p:ph type="title"/>
          </p:nvPr>
        </p:nvSpPr>
        <p:spPr/>
        <p:txBody>
          <a:bodyPr/>
          <a:lstStyle/>
          <a:p>
            <a:r>
              <a:rPr lang="en-US" sz="3200"/>
              <a:t>1.4.1 LỊCH SỬ.</a:t>
            </a:r>
          </a:p>
        </p:txBody>
      </p:sp>
      <p:pic>
        <p:nvPicPr>
          <p:cNvPr id="6" name="Picture 2" descr="C:\Users\anhtuan\Desktop\220px-2007Computex_e21Forum-MartinCoo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3789040"/>
            <a:ext cx="2555776"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959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268760"/>
            <a:ext cx="8064895" cy="4554538"/>
          </a:xfrm>
        </p:spPr>
        <p:txBody>
          <a:bodyPr/>
          <a:lstStyle/>
          <a:p>
            <a:pPr marL="0" indent="465138" algn="just">
              <a:spcBef>
                <a:spcPts val="0"/>
              </a:spcBef>
              <a:buNone/>
            </a:pP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Dual 45nm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4210)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về</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Cortex-A9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GPU ARM Mali-400 MP4,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GPS, HDMI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USB Host.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4210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Galaxy S2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1,2GHz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1,4GHz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chiếc</a:t>
            </a:r>
            <a:r>
              <a:rPr lang="en-US" sz="2000" b="0">
                <a:latin typeface="Times New Roman" pitchFamily="18" charset="0"/>
                <a:cs typeface="Times New Roman" pitchFamily="18" charset="0"/>
              </a:rPr>
              <a:t> Galaxy Note. </a:t>
            </a:r>
            <a:r>
              <a:rPr lang="en-US" sz="2000" b="0" err="1">
                <a:latin typeface="Times New Roman" pitchFamily="18" charset="0"/>
                <a:cs typeface="Times New Roman" pitchFamily="18" charset="0"/>
              </a:rPr>
              <a:t>Dù</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vậy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4210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1280x800, </a:t>
            </a:r>
            <a:r>
              <a:rPr lang="en-US" sz="2000" b="0" err="1">
                <a:latin typeface="Times New Roman" pitchFamily="18" charset="0"/>
                <a:cs typeface="Times New Roman" pitchFamily="18" charset="0"/>
              </a:rPr>
              <a:t>thấp</a:t>
            </a:r>
            <a:r>
              <a:rPr lang="en-US" sz="2000" b="0">
                <a:latin typeface="Times New Roman" pitchFamily="18" charset="0"/>
                <a:cs typeface="Times New Roman" pitchFamily="18" charset="0"/>
              </a:rPr>
              <a:t>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thủ</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hạng</a:t>
            </a:r>
            <a:r>
              <a:rPr lang="en-US" sz="2000" b="0">
                <a:latin typeface="Times New Roman" pitchFamily="18" charset="0"/>
                <a:cs typeface="Times New Roman" pitchFamily="18" charset="0"/>
              </a:rPr>
              <a:t> Snapdragon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OMAP.</a:t>
            </a:r>
          </a:p>
          <a:p>
            <a:pPr marL="0" indent="465138" algn="just">
              <a:spcBef>
                <a:spcPts val="0"/>
              </a:spcBef>
              <a:buNone/>
            </a:pP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qui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32nm High-K Metal Gate (HKMG):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Dual 32nm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4212)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Cortex-A9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1,5GHz,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1080p;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5 Dual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Cortex-A15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1,7GHz,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3D.</a:t>
            </a:r>
            <a:endParaRPr lang="vi-VN" sz="2000" b="0"/>
          </a:p>
          <a:p>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3.2.3 Samsung </a:t>
            </a:r>
            <a:r>
              <a:rPr lang="en-US" sz="2400" kern="0" err="1">
                <a:solidFill>
                  <a:schemeClr val="accent4"/>
                </a:solidFill>
              </a:rPr>
              <a:t>Exynos</a:t>
            </a:r>
            <a:endParaRPr lang="en-US" sz="2400" kern="0">
              <a:solidFill>
                <a:schemeClr val="accent4"/>
              </a:solidFill>
            </a:endParaRPr>
          </a:p>
        </p:txBody>
      </p:sp>
    </p:spTree>
    <p:extLst>
      <p:ext uri="{BB962C8B-B14F-4D97-AF65-F5344CB8AC3E}">
        <p14:creationId xmlns:p14="http://schemas.microsoft.com/office/powerpoint/2010/main" val="1436505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412776"/>
            <a:ext cx="7920880" cy="4554538"/>
          </a:xfrm>
        </p:spPr>
        <p:txBody>
          <a:bodyPr/>
          <a:lstStyle/>
          <a:p>
            <a:pPr marL="0" indent="465138" algn="just">
              <a:spcBef>
                <a:spcPts val="0"/>
              </a:spcBef>
              <a:buNone/>
            </a:pPr>
            <a:r>
              <a:rPr lang="en-US" b="0">
                <a:latin typeface="Times New Roman" pitchFamily="18" charset="0"/>
                <a:cs typeface="Times New Roman" pitchFamily="18" charset="0"/>
              </a:rPr>
              <a:t>Samsung </a:t>
            </a:r>
            <a:r>
              <a:rPr lang="en-US" b="0" err="1">
                <a:latin typeface="Times New Roman" pitchFamily="18" charset="0"/>
                <a:cs typeface="Times New Roman" pitchFamily="18" charset="0"/>
              </a:rPr>
              <a:t>cũng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tung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ra</a:t>
            </a:r>
            <a:r>
              <a:rPr lang="en-US" b="0">
                <a:latin typeface="Times New Roman" pitchFamily="18" charset="0"/>
                <a:cs typeface="Times New Roman" pitchFamily="18" charset="0"/>
              </a:rPr>
              <a:t> chip </a:t>
            </a:r>
            <a:r>
              <a:rPr lang="en-US" b="0" err="1">
                <a:latin typeface="Times New Roman" pitchFamily="18" charset="0"/>
                <a:cs typeface="Times New Roman" pitchFamily="18" charset="0"/>
              </a:rPr>
              <a:t>bốn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nhân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Exynos</a:t>
            </a:r>
            <a:r>
              <a:rPr lang="en-US" b="0">
                <a:latin typeface="Times New Roman" pitchFamily="18" charset="0"/>
                <a:cs typeface="Times New Roman" pitchFamily="18" charset="0"/>
              </a:rPr>
              <a:t> 4 Quad (</a:t>
            </a:r>
            <a:r>
              <a:rPr lang="en-US" b="0" err="1">
                <a:latin typeface="Times New Roman" pitchFamily="18" charset="0"/>
                <a:cs typeface="Times New Roman" pitchFamily="18" charset="0"/>
              </a:rPr>
              <a:t>Exynos</a:t>
            </a:r>
            <a:r>
              <a:rPr lang="en-US" b="0">
                <a:latin typeface="Times New Roman" pitchFamily="18" charset="0"/>
                <a:cs typeface="Times New Roman" pitchFamily="18" charset="0"/>
              </a:rPr>
              <a:t> 4412) </a:t>
            </a:r>
            <a:r>
              <a:rPr lang="en-US" b="0" err="1">
                <a:latin typeface="Times New Roman" pitchFamily="18" charset="0"/>
                <a:cs typeface="Times New Roman" pitchFamily="18" charset="0"/>
              </a:rPr>
              <a:t>với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một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số</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nâng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cấp</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nhỏ</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dùng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trong</a:t>
            </a:r>
            <a:r>
              <a:rPr lang="en-US" b="0">
                <a:latin typeface="Times New Roman" pitchFamily="18" charset="0"/>
                <a:cs typeface="Times New Roman" pitchFamily="18" charset="0"/>
              </a:rPr>
              <a:t> Galaxy S3 </a:t>
            </a:r>
            <a:r>
              <a:rPr lang="en-US" b="0" err="1">
                <a:latin typeface="Times New Roman" pitchFamily="18" charset="0"/>
                <a:cs typeface="Times New Roman" pitchFamily="18" charset="0"/>
              </a:rPr>
              <a:t>và</a:t>
            </a:r>
            <a:r>
              <a:rPr lang="en-US" b="0">
                <a:latin typeface="Times New Roman" pitchFamily="18" charset="0"/>
                <a:cs typeface="Times New Roman" pitchFamily="18" charset="0"/>
              </a:rPr>
              <a:t> Note 2 “</a:t>
            </a:r>
            <a:r>
              <a:rPr lang="en-US" b="0" err="1">
                <a:latin typeface="Times New Roman" pitchFamily="18" charset="0"/>
                <a:cs typeface="Times New Roman" pitchFamily="18" charset="0"/>
              </a:rPr>
              <a:t>đình</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đám</a:t>
            </a:r>
            <a:r>
              <a:rPr lang="en-US" b="0">
                <a:latin typeface="Times New Roman" pitchFamily="18" charset="0"/>
                <a:cs typeface="Times New Roman" pitchFamily="18" charset="0"/>
              </a:rPr>
              <a:t>”. </a:t>
            </a:r>
          </a:p>
          <a:p>
            <a:pPr marL="0" indent="465138" algn="just">
              <a:spcBef>
                <a:spcPts val="0"/>
              </a:spcBef>
              <a:buNone/>
            </a:pPr>
            <a:endParaRPr lang="en-US" b="0">
              <a:latin typeface="Times New Roman" pitchFamily="18" charset="0"/>
              <a:cs typeface="Times New Roman" pitchFamily="18" charset="0"/>
            </a:endParaRPr>
          </a:p>
          <a:p>
            <a:pPr marL="0" indent="465138" algn="just">
              <a:spcBef>
                <a:spcPts val="0"/>
              </a:spcBef>
              <a:buNone/>
            </a:pPr>
            <a:r>
              <a:rPr lang="en-US" b="0">
                <a:latin typeface="Times New Roman" pitchFamily="18" charset="0"/>
                <a:cs typeface="Times New Roman" pitchFamily="18" charset="0"/>
              </a:rPr>
              <a:t>Theo Samsung, </a:t>
            </a:r>
            <a:r>
              <a:rPr lang="en-US" b="0" err="1">
                <a:latin typeface="Times New Roman" pitchFamily="18" charset="0"/>
                <a:cs typeface="Times New Roman" pitchFamily="18" charset="0"/>
              </a:rPr>
              <a:t>SoC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thế</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hệ</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mới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này</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của</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họ</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được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sản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xuất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theo</a:t>
            </a:r>
            <a:r>
              <a:rPr lang="en-US" b="0">
                <a:latin typeface="Times New Roman" pitchFamily="18" charset="0"/>
                <a:cs typeface="Times New Roman" pitchFamily="18" charset="0"/>
              </a:rPr>
              <a:t> qui </a:t>
            </a:r>
            <a:r>
              <a:rPr lang="en-US" b="0" err="1">
                <a:latin typeface="Times New Roman" pitchFamily="18" charset="0"/>
                <a:cs typeface="Times New Roman" pitchFamily="18" charset="0"/>
              </a:rPr>
              <a:t>trình</a:t>
            </a:r>
            <a:r>
              <a:rPr lang="en-US" b="0">
                <a:latin typeface="Times New Roman" pitchFamily="18" charset="0"/>
                <a:cs typeface="Times New Roman" pitchFamily="18" charset="0"/>
              </a:rPr>
              <a:t> 32nm HKMG </a:t>
            </a:r>
            <a:r>
              <a:rPr lang="en-US" b="0" err="1">
                <a:latin typeface="Times New Roman" pitchFamily="18" charset="0"/>
                <a:cs typeface="Times New Roman" pitchFamily="18" charset="0"/>
              </a:rPr>
              <a:t>tiết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kiệm</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điện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năng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khoảng</a:t>
            </a:r>
            <a:r>
              <a:rPr lang="en-US" b="0">
                <a:latin typeface="Times New Roman" pitchFamily="18" charset="0"/>
                <a:cs typeface="Times New Roman" pitchFamily="18" charset="0"/>
              </a:rPr>
              <a:t> 30%, </a:t>
            </a:r>
            <a:r>
              <a:rPr lang="en-US" b="0" err="1">
                <a:latin typeface="Times New Roman" pitchFamily="18" charset="0"/>
                <a:cs typeface="Times New Roman" pitchFamily="18" charset="0"/>
              </a:rPr>
              <a:t>tăng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khả</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năng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xử</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lý</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đồ</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họa</a:t>
            </a:r>
            <a:r>
              <a:rPr lang="en-US" b="0">
                <a:latin typeface="Times New Roman" pitchFamily="18" charset="0"/>
                <a:cs typeface="Times New Roman" pitchFamily="18" charset="0"/>
              </a:rPr>
              <a:t> 3D </a:t>
            </a:r>
            <a:r>
              <a:rPr lang="en-US" b="0" err="1">
                <a:latin typeface="Times New Roman" pitchFamily="18" charset="0"/>
                <a:cs typeface="Times New Roman" pitchFamily="18" charset="0"/>
              </a:rPr>
              <a:t>cao</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hơn</a:t>
            </a:r>
            <a:r>
              <a:rPr lang="en-US" b="0">
                <a:latin typeface="Times New Roman" pitchFamily="18" charset="0"/>
                <a:cs typeface="Times New Roman" pitchFamily="18" charset="0"/>
              </a:rPr>
              <a:t> 50% so </a:t>
            </a:r>
            <a:r>
              <a:rPr lang="en-US" b="0" err="1">
                <a:latin typeface="Times New Roman" pitchFamily="18" charset="0"/>
                <a:cs typeface="Times New Roman" pitchFamily="18" charset="0"/>
              </a:rPr>
              <a:t>với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thế</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hệ</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trước</a:t>
            </a:r>
            <a:r>
              <a:rPr lang="en-US" b="0">
                <a:latin typeface="Times New Roman" pitchFamily="18" charset="0"/>
                <a:cs typeface="Times New Roman" pitchFamily="18" charset="0"/>
              </a:rPr>
              <a:t>.</a:t>
            </a:r>
          </a:p>
          <a:p>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3.2.3 Samsung </a:t>
            </a:r>
            <a:r>
              <a:rPr lang="en-US" sz="2400" kern="0" err="1">
                <a:solidFill>
                  <a:schemeClr val="accent4"/>
                </a:solidFill>
              </a:rPr>
              <a:t>Exynos</a:t>
            </a:r>
            <a:endParaRPr lang="en-US" sz="2400" kern="0">
              <a:solidFill>
                <a:schemeClr val="accent4"/>
              </a:solidFill>
            </a:endParaRPr>
          </a:p>
        </p:txBody>
      </p:sp>
    </p:spTree>
    <p:extLst>
      <p:ext uri="{BB962C8B-B14F-4D97-AF65-F5344CB8AC3E}">
        <p14:creationId xmlns:p14="http://schemas.microsoft.com/office/powerpoint/2010/main" val="1554009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484784"/>
            <a:ext cx="7488831" cy="4554538"/>
          </a:xfrm>
        </p:spPr>
        <p:txBody>
          <a:bodyPr/>
          <a:lstStyle/>
          <a:p>
            <a:pPr marL="0" indent="0" algn="just">
              <a:buNone/>
            </a:pPr>
            <a:r>
              <a:rPr lang="en-US" b="0">
                <a:latin typeface="Times New Roman" pitchFamily="18" charset="0"/>
                <a:cs typeface="Times New Roman" pitchFamily="18" charset="0"/>
              </a:rPr>
              <a:t>	</a:t>
            </a:r>
            <a:r>
              <a:rPr lang="en-US" b="0" err="1">
                <a:latin typeface="Times New Roman" pitchFamily="18" charset="0"/>
                <a:cs typeface="Times New Roman" pitchFamily="18" charset="0"/>
              </a:rPr>
              <a:t>Tại</a:t>
            </a:r>
            <a:r>
              <a:rPr lang="en-US" b="0">
                <a:latin typeface="Times New Roman" pitchFamily="18" charset="0"/>
                <a:cs typeface="Times New Roman" pitchFamily="18" charset="0"/>
              </a:rPr>
              <a:t> CES 2013, Samsung </a:t>
            </a:r>
            <a:r>
              <a:rPr lang="en-US" b="0" err="1">
                <a:latin typeface="Times New Roman" pitchFamily="18" charset="0"/>
                <a:cs typeface="Times New Roman" pitchFamily="18" charset="0"/>
              </a:rPr>
              <a:t>đã</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giới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thiệu</a:t>
            </a:r>
            <a:r>
              <a:rPr lang="en-US" b="0">
                <a:latin typeface="Times New Roman" pitchFamily="18" charset="0"/>
                <a:cs typeface="Times New Roman" pitchFamily="18" charset="0"/>
              </a:rPr>
              <a:t> chip </a:t>
            </a:r>
            <a:r>
              <a:rPr lang="en-US" b="0" err="1">
                <a:latin typeface="Times New Roman" pitchFamily="18" charset="0"/>
                <a:cs typeface="Times New Roman" pitchFamily="18" charset="0"/>
              </a:rPr>
              <a:t>tám</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nhân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Exynos</a:t>
            </a:r>
            <a:r>
              <a:rPr lang="en-US" b="0">
                <a:latin typeface="Times New Roman" pitchFamily="18" charset="0"/>
                <a:cs typeface="Times New Roman" pitchFamily="18" charset="0"/>
              </a:rPr>
              <a:t> 5 </a:t>
            </a:r>
            <a:r>
              <a:rPr lang="en-US" b="0" err="1">
                <a:latin typeface="Times New Roman" pitchFamily="18" charset="0"/>
                <a:cs typeface="Times New Roman" pitchFamily="18" charset="0"/>
              </a:rPr>
              <a:t>Octa</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dùng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công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nghệ</a:t>
            </a:r>
            <a:r>
              <a:rPr lang="en-US" b="0">
                <a:latin typeface="Times New Roman" pitchFamily="18" charset="0"/>
                <a:cs typeface="Times New Roman" pitchFamily="18" charset="0"/>
              </a:rPr>
              <a:t> ARM </a:t>
            </a:r>
            <a:r>
              <a:rPr lang="en-US" b="0" err="1">
                <a:latin typeface="Times New Roman" pitchFamily="18" charset="0"/>
                <a:cs typeface="Times New Roman" pitchFamily="18" charset="0"/>
              </a:rPr>
              <a:t>big.LITTLE</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kết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hợp</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bốn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nhân</a:t>
            </a:r>
            <a:r>
              <a:rPr lang="en-US" b="0">
                <a:latin typeface="Times New Roman" pitchFamily="18" charset="0"/>
                <a:cs typeface="Times New Roman" pitchFamily="18" charset="0"/>
              </a:rPr>
              <a:t> Cortex-A15 </a:t>
            </a:r>
            <a:r>
              <a:rPr lang="en-US" b="0" err="1">
                <a:latin typeface="Times New Roman" pitchFamily="18" charset="0"/>
                <a:cs typeface="Times New Roman" pitchFamily="18" charset="0"/>
              </a:rPr>
              <a:t>xử</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lý</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tác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vụ</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nặng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và</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bốn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nhân</a:t>
            </a:r>
            <a:r>
              <a:rPr lang="en-US" b="0">
                <a:latin typeface="Times New Roman" pitchFamily="18" charset="0"/>
                <a:cs typeface="Times New Roman" pitchFamily="18" charset="0"/>
              </a:rPr>
              <a:t> Cortex-A7 </a:t>
            </a:r>
            <a:r>
              <a:rPr lang="en-US" b="0" err="1">
                <a:latin typeface="Times New Roman" pitchFamily="18" charset="0"/>
                <a:cs typeface="Times New Roman" pitchFamily="18" charset="0"/>
              </a:rPr>
              <a:t>cho</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các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tác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vụ</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nhẹ</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với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tuyên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bố</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tăng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tốc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xử</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lý</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đồ</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họa</a:t>
            </a:r>
            <a:r>
              <a:rPr lang="en-US" b="0">
                <a:latin typeface="Times New Roman" pitchFamily="18" charset="0"/>
                <a:cs typeface="Times New Roman" pitchFamily="18" charset="0"/>
              </a:rPr>
              <a:t> 3D </a:t>
            </a:r>
            <a:r>
              <a:rPr lang="en-US" b="0" err="1">
                <a:latin typeface="Times New Roman" pitchFamily="18" charset="0"/>
                <a:cs typeface="Times New Roman" pitchFamily="18" charset="0"/>
              </a:rPr>
              <a:t>gấp</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hai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lần</a:t>
            </a:r>
            <a:r>
              <a:rPr lang="en-US" b="0">
                <a:latin typeface="Times New Roman" pitchFamily="18" charset="0"/>
                <a:cs typeface="Times New Roman" pitchFamily="18" charset="0"/>
              </a:rPr>
              <a:t> so </a:t>
            </a:r>
            <a:r>
              <a:rPr lang="en-US" b="0" err="1">
                <a:latin typeface="Times New Roman" pitchFamily="18" charset="0"/>
                <a:cs typeface="Times New Roman" pitchFamily="18" charset="0"/>
              </a:rPr>
              <a:t>với</a:t>
            </a:r>
            <a:r>
              <a:rPr lang="en-US" b="0">
                <a:latin typeface="Times New Roman" pitchFamily="18" charset="0"/>
                <a:cs typeface="Times New Roman" pitchFamily="18" charset="0"/>
              </a:rPr>
              <a:t> chip </a:t>
            </a:r>
            <a:r>
              <a:rPr lang="en-US" b="0" err="1">
                <a:latin typeface="Times New Roman" pitchFamily="18" charset="0"/>
                <a:cs typeface="Times New Roman" pitchFamily="18" charset="0"/>
              </a:rPr>
              <a:t>bốn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nhân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Exynos</a:t>
            </a:r>
            <a:r>
              <a:rPr lang="en-US" b="0">
                <a:latin typeface="Times New Roman" pitchFamily="18" charset="0"/>
                <a:cs typeface="Times New Roman" pitchFamily="18" charset="0"/>
              </a:rPr>
              <a:t> 4 Quad, </a:t>
            </a:r>
            <a:r>
              <a:rPr lang="en-US" b="0" err="1">
                <a:latin typeface="Times New Roman" pitchFamily="18" charset="0"/>
                <a:cs typeface="Times New Roman" pitchFamily="18" charset="0"/>
              </a:rPr>
              <a:t>trong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khi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có</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thể</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tiết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kiệm</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trên</a:t>
            </a:r>
            <a:r>
              <a:rPr lang="en-US" b="0">
                <a:latin typeface="Times New Roman" pitchFamily="18" charset="0"/>
                <a:cs typeface="Times New Roman" pitchFamily="18" charset="0"/>
              </a:rPr>
              <a:t> 70% </a:t>
            </a:r>
            <a:r>
              <a:rPr lang="en-US" b="0" err="1">
                <a:latin typeface="Times New Roman" pitchFamily="18" charset="0"/>
                <a:cs typeface="Times New Roman" pitchFamily="18" charset="0"/>
              </a:rPr>
              <a:t>năng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lượng</a:t>
            </a:r>
            <a:r>
              <a:rPr lang="en-US" b="0">
                <a:latin typeface="Times New Roman" pitchFamily="18" charset="0"/>
                <a:cs typeface="Times New Roman" pitchFamily="18" charset="0"/>
              </a:rPr>
              <a:t> pin.</a:t>
            </a:r>
            <a:endParaRPr lang="vi-VN" b="0">
              <a:latin typeface="Times New Roman" pitchFamily="18" charset="0"/>
              <a:cs typeface="Times New Roman" pitchFamily="18" charset="0"/>
            </a:endParaRPr>
          </a:p>
          <a:p>
            <a:pPr algn="just"/>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3.2.3 Samsung </a:t>
            </a:r>
            <a:r>
              <a:rPr lang="en-US" sz="2400" kern="0" err="1">
                <a:solidFill>
                  <a:schemeClr val="accent4"/>
                </a:solidFill>
              </a:rPr>
              <a:t>Exynos</a:t>
            </a:r>
            <a:endParaRPr lang="en-US" sz="2400" kern="0">
              <a:solidFill>
                <a:schemeClr val="accent4"/>
              </a:solidFill>
            </a:endParaRPr>
          </a:p>
        </p:txBody>
      </p:sp>
    </p:spTree>
    <p:extLst>
      <p:ext uri="{BB962C8B-B14F-4D97-AF65-F5344CB8AC3E}">
        <p14:creationId xmlns:p14="http://schemas.microsoft.com/office/powerpoint/2010/main" val="18198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3.2.4 TI OMAP</a:t>
            </a:r>
          </a:p>
        </p:txBody>
      </p:sp>
      <p:pic>
        <p:nvPicPr>
          <p:cNvPr id="6" name="Picture 3"/>
          <p:cNvPicPr>
            <a:picLocks noGrp="1" noChangeAspect="1" noChangeArrowheads="1"/>
          </p:cNvPicPr>
          <p:nvPr>
            <p:ph idx="1"/>
          </p:nvPr>
        </p:nvPicPr>
        <p:blipFill>
          <a:blip r:embed="rId2"/>
          <a:srcRect/>
          <a:stretch>
            <a:fillRect/>
          </a:stretch>
        </p:blipFill>
        <p:spPr bwMode="auto">
          <a:xfrm>
            <a:off x="1475656" y="1556792"/>
            <a:ext cx="6840760" cy="4896544"/>
          </a:xfrm>
          <a:prstGeom prst="rect">
            <a:avLst/>
          </a:prstGeom>
          <a:noFill/>
          <a:ln w="9525">
            <a:noFill/>
            <a:miter lim="800000"/>
            <a:headEnd/>
            <a:tailEnd/>
          </a:ln>
          <a:effectLst/>
        </p:spPr>
      </p:pic>
    </p:spTree>
    <p:extLst>
      <p:ext uri="{BB962C8B-B14F-4D97-AF65-F5344CB8AC3E}">
        <p14:creationId xmlns:p14="http://schemas.microsoft.com/office/powerpoint/2010/main" val="38872124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7560" y="1556792"/>
            <a:ext cx="8136903" cy="4554538"/>
          </a:xfrm>
        </p:spPr>
        <p:txBody>
          <a:bodyPr/>
          <a:lstStyle/>
          <a:p>
            <a:pPr marL="0" indent="465138" algn="just">
              <a:spcBef>
                <a:spcPts val="0"/>
              </a:spcBef>
              <a:buNone/>
            </a:pP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OMAP (Open Media Application Platform)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TI (Texas Instruments)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thấy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Huawei, Motorola.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OMAP </a:t>
            </a:r>
            <a:r>
              <a:rPr lang="en-US" sz="2000" b="0" err="1">
                <a:latin typeface="Times New Roman" pitchFamily="18" charset="0"/>
                <a:cs typeface="Times New Roman" pitchFamily="18" charset="0"/>
              </a:rPr>
              <a:t>gồm</a:t>
            </a:r>
            <a:r>
              <a:rPr lang="en-US" sz="2000" b="0">
                <a:latin typeface="Times New Roman" pitchFamily="18" charset="0"/>
                <a:cs typeface="Times New Roman" pitchFamily="18" charset="0"/>
              </a:rPr>
              <a:t> OMAP 1, 2, 3, 4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5.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chủ</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yếu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OMAP 3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4. OMAP 5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nhất</a:t>
            </a:r>
            <a:r>
              <a:rPr lang="en-US" sz="2000" b="0">
                <a:latin typeface="Times New Roman" pitchFamily="18" charset="0"/>
                <a:cs typeface="Times New Roman" pitchFamily="18" charset="0"/>
              </a:rPr>
              <a:t>.</a:t>
            </a:r>
          </a:p>
          <a:p>
            <a:pPr marL="0" indent="465138" algn="just">
              <a:spcBef>
                <a:spcPts val="0"/>
              </a:spcBef>
              <a:buNone/>
            </a:pP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OMAP 3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vi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Cortex-A8 </a:t>
            </a:r>
            <a:r>
              <a:rPr lang="en-US" sz="2000" b="0" err="1">
                <a:latin typeface="Times New Roman" pitchFamily="18" charset="0"/>
                <a:cs typeface="Times New Roman" pitchFamily="18" charset="0"/>
              </a:rPr>
              <a:t>tốc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từ</a:t>
            </a:r>
            <a:r>
              <a:rPr lang="en-US" sz="2000" b="0">
                <a:latin typeface="Times New Roman" pitchFamily="18" charset="0"/>
                <a:cs typeface="Times New Roman" pitchFamily="18" charset="0"/>
              </a:rPr>
              <a:t> 600MHz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 1GHz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PowerVR</a:t>
            </a:r>
            <a:r>
              <a:rPr lang="en-US" sz="2000" b="0">
                <a:latin typeface="Times New Roman" pitchFamily="18" charset="0"/>
                <a:cs typeface="Times New Roman" pitchFamily="18" charset="0"/>
              </a:rPr>
              <a:t> SGX530.</a:t>
            </a:r>
          </a:p>
          <a:p>
            <a:pPr marL="0" indent="465138" algn="just">
              <a:spcBef>
                <a:spcPts val="0"/>
              </a:spcBef>
              <a:buNone/>
            </a:pPr>
            <a:r>
              <a:rPr lang="en-US" sz="2000" b="0">
                <a:latin typeface="Times New Roman" pitchFamily="18" charset="0"/>
                <a:cs typeface="Times New Roman" pitchFamily="18" charset="0"/>
              </a:rPr>
              <a:t>OMAP 3621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OMAP 3630 </a:t>
            </a:r>
            <a:r>
              <a:rPr lang="en-US" sz="2000" b="0" err="1">
                <a:latin typeface="Times New Roman" pitchFamily="18" charset="0"/>
                <a:cs typeface="Times New Roman" pitchFamily="18" charset="0"/>
              </a:rPr>
              <a:t>đều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45nm. </a:t>
            </a:r>
          </a:p>
          <a:p>
            <a:pPr marL="0" indent="465138" algn="just">
              <a:spcBef>
                <a:spcPts val="0"/>
              </a:spcBef>
              <a:buNone/>
            </a:pP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OMAP 4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Cortex-A9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PowerVR</a:t>
            </a:r>
            <a:r>
              <a:rPr lang="en-US" sz="2000" b="0">
                <a:latin typeface="Times New Roman" pitchFamily="18" charset="0"/>
                <a:cs typeface="Times New Roman" pitchFamily="18" charset="0"/>
              </a:rPr>
              <a:t> SGX54x,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1080p,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3D.</a:t>
            </a:r>
            <a:endParaRPr lang="en-US" sz="2000" b="0"/>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3.2.4 TI OMAP</a:t>
            </a:r>
          </a:p>
        </p:txBody>
      </p:sp>
    </p:spTree>
    <p:extLst>
      <p:ext uri="{BB962C8B-B14F-4D97-AF65-F5344CB8AC3E}">
        <p14:creationId xmlns:p14="http://schemas.microsoft.com/office/powerpoint/2010/main" val="16956774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412776"/>
            <a:ext cx="8352927" cy="4554538"/>
          </a:xfrm>
        </p:spPr>
        <p:txBody>
          <a:bodyPr/>
          <a:lstStyle/>
          <a:p>
            <a:pPr marL="0" indent="465138" algn="just">
              <a:spcBef>
                <a:spcPts val="0"/>
              </a:spcBef>
              <a:buNone/>
            </a:pP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OMAP 4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OMAP4430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1GHz; OMAP4460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1,2GHz - 1,5GHz; OMAP4470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1,3GHz - 1,5GHz. </a:t>
            </a:r>
          </a:p>
          <a:p>
            <a:pPr marL="0" indent="465138" algn="just">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OMAP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ưu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kiệm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SmartReflex</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TI </a:t>
            </a:r>
            <a:r>
              <a:rPr lang="en-US" sz="2000" b="0" err="1">
                <a:latin typeface="Times New Roman" pitchFamily="18" charset="0"/>
                <a:cs typeface="Times New Roman" pitchFamily="18" charset="0"/>
              </a:rPr>
              <a:t>giúp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chiếu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phim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nét</a:t>
            </a:r>
            <a:r>
              <a:rPr lang="en-US" sz="2000" b="0">
                <a:latin typeface="Times New Roman" pitchFamily="18" charset="0"/>
                <a:cs typeface="Times New Roman" pitchFamily="18" charset="0"/>
              </a:rPr>
              <a:t> 1080p </a:t>
            </a:r>
            <a:r>
              <a:rPr lang="en-US" sz="2000" b="0" err="1">
                <a:latin typeface="Times New Roman" pitchFamily="18" charset="0"/>
                <a:cs typeface="Times New Roman" pitchFamily="18" charset="0"/>
              </a:rPr>
              <a:t>liên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tục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10 </a:t>
            </a:r>
            <a:r>
              <a:rPr lang="en-US" sz="2000" b="0" err="1">
                <a:latin typeface="Times New Roman" pitchFamily="18" charset="0"/>
                <a:cs typeface="Times New Roman" pitchFamily="18" charset="0"/>
              </a:rPr>
              <a:t>giờ</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nghe</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tục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120 </a:t>
            </a:r>
            <a:r>
              <a:rPr lang="en-US" sz="2000" b="0" err="1">
                <a:latin typeface="Times New Roman" pitchFamily="18" charset="0"/>
                <a:cs typeface="Times New Roman" pitchFamily="18" charset="0"/>
              </a:rPr>
              <a:t>giờ</a:t>
            </a:r>
            <a:r>
              <a:rPr lang="en-US" sz="2000" b="0">
                <a:latin typeface="Times New Roman" pitchFamily="18" charset="0"/>
                <a:cs typeface="Times New Roman" pitchFamily="18" charset="0"/>
              </a:rPr>
              <a:t>. </a:t>
            </a:r>
          </a:p>
          <a:p>
            <a:pPr marL="0" indent="465138" algn="just">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Ngoài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OMAP 4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thêm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Cortex-M3 </a:t>
            </a:r>
            <a:r>
              <a:rPr lang="en-US" sz="2000" b="0" err="1">
                <a:latin typeface="Times New Roman" pitchFamily="18" charset="0"/>
                <a:cs typeface="Times New Roman" pitchFamily="18" charset="0"/>
              </a:rPr>
              <a:t>tiêu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chuyên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nhẹ</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giúp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gian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pin.</a:t>
            </a:r>
            <a:endParaRPr lang="vi-VN" sz="2000" b="0"/>
          </a:p>
          <a:p>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3.2.4 TI OMAP</a:t>
            </a:r>
          </a:p>
        </p:txBody>
      </p:sp>
    </p:spTree>
    <p:extLst>
      <p:ext uri="{BB962C8B-B14F-4D97-AF65-F5344CB8AC3E}">
        <p14:creationId xmlns:p14="http://schemas.microsoft.com/office/powerpoint/2010/main" val="36294652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863" y="1700808"/>
            <a:ext cx="7473577" cy="4554538"/>
          </a:xfrm>
        </p:spPr>
        <p:txBody>
          <a:bodyPr/>
          <a:lstStyle/>
          <a:p>
            <a:pPr marL="0" indent="0" algn="just">
              <a:buNone/>
            </a:pPr>
            <a:r>
              <a:rPr lang="en-US" b="0">
                <a:latin typeface="Times New Roman" pitchFamily="18" charset="0"/>
                <a:cs typeface="Times New Roman" pitchFamily="18" charset="0"/>
              </a:rPr>
              <a:t>	</a:t>
            </a:r>
            <a:r>
              <a:rPr lang="en-US" b="0" err="1">
                <a:latin typeface="Times New Roman" pitchFamily="18" charset="0"/>
                <a:cs typeface="Times New Roman" pitchFamily="18" charset="0"/>
              </a:rPr>
              <a:t>Dòng</a:t>
            </a:r>
            <a:r>
              <a:rPr lang="en-US" b="0">
                <a:latin typeface="Times New Roman" pitchFamily="18" charset="0"/>
                <a:cs typeface="Times New Roman" pitchFamily="18" charset="0"/>
              </a:rPr>
              <a:t> OMAP 5 </a:t>
            </a:r>
            <a:r>
              <a:rPr lang="en-US" b="0" err="1">
                <a:latin typeface="Times New Roman" pitchFamily="18" charset="0"/>
                <a:cs typeface="Times New Roman" pitchFamily="18" charset="0"/>
              </a:rPr>
              <a:t>là</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thế</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hệ</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mới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nhất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của</a:t>
            </a:r>
            <a:r>
              <a:rPr lang="en-US" b="0">
                <a:latin typeface="Times New Roman" pitchFamily="18" charset="0"/>
                <a:cs typeface="Times New Roman" pitchFamily="18" charset="0"/>
              </a:rPr>
              <a:t> TI </a:t>
            </a:r>
            <a:r>
              <a:rPr lang="en-US" b="0" err="1">
                <a:latin typeface="Times New Roman" pitchFamily="18" charset="0"/>
                <a:cs typeface="Times New Roman" pitchFamily="18" charset="0"/>
              </a:rPr>
              <a:t>sản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xuất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theo</a:t>
            </a:r>
            <a:r>
              <a:rPr lang="en-US" b="0">
                <a:latin typeface="Times New Roman" pitchFamily="18" charset="0"/>
                <a:cs typeface="Times New Roman" pitchFamily="18" charset="0"/>
              </a:rPr>
              <a:t> qui </a:t>
            </a:r>
            <a:r>
              <a:rPr lang="en-US" b="0" err="1">
                <a:latin typeface="Times New Roman" pitchFamily="18" charset="0"/>
                <a:cs typeface="Times New Roman" pitchFamily="18" charset="0"/>
              </a:rPr>
              <a:t>trình</a:t>
            </a:r>
            <a:r>
              <a:rPr lang="en-US" b="0">
                <a:latin typeface="Times New Roman" pitchFamily="18" charset="0"/>
                <a:cs typeface="Times New Roman" pitchFamily="18" charset="0"/>
              </a:rPr>
              <a:t> 28nm, </a:t>
            </a:r>
            <a:r>
              <a:rPr lang="en-US" b="0" err="1">
                <a:latin typeface="Times New Roman" pitchFamily="18" charset="0"/>
                <a:cs typeface="Times New Roman" pitchFamily="18" charset="0"/>
              </a:rPr>
              <a:t>dùng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hai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nhân</a:t>
            </a:r>
            <a:r>
              <a:rPr lang="en-US" b="0">
                <a:latin typeface="Times New Roman" pitchFamily="18" charset="0"/>
                <a:cs typeface="Times New Roman" pitchFamily="18" charset="0"/>
              </a:rPr>
              <a:t> ARM Cortex-A15 </a:t>
            </a:r>
            <a:r>
              <a:rPr lang="en-US" b="0" err="1">
                <a:latin typeface="Times New Roman" pitchFamily="18" charset="0"/>
                <a:cs typeface="Times New Roman" pitchFamily="18" charset="0"/>
              </a:rPr>
              <a:t>xung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nhịp</a:t>
            </a:r>
            <a:r>
              <a:rPr lang="en-US" b="0">
                <a:latin typeface="Times New Roman" pitchFamily="18" charset="0"/>
                <a:cs typeface="Times New Roman" pitchFamily="18" charset="0"/>
              </a:rPr>
              <a:t> 1,7GHz - 2GHz, chip </a:t>
            </a:r>
            <a:r>
              <a:rPr lang="en-US" b="0" err="1">
                <a:latin typeface="Times New Roman" pitchFamily="18" charset="0"/>
                <a:cs typeface="Times New Roman" pitchFamily="18" charset="0"/>
              </a:rPr>
              <a:t>đồ</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họa</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cải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tiến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PowerVR</a:t>
            </a:r>
            <a:r>
              <a:rPr lang="en-US" b="0">
                <a:latin typeface="Times New Roman" pitchFamily="18" charset="0"/>
                <a:cs typeface="Times New Roman" pitchFamily="18" charset="0"/>
              </a:rPr>
              <a:t> SGX544-MPx </a:t>
            </a:r>
            <a:r>
              <a:rPr lang="en-US" b="0" err="1">
                <a:latin typeface="Times New Roman" pitchFamily="18" charset="0"/>
                <a:cs typeface="Times New Roman" pitchFamily="18" charset="0"/>
              </a:rPr>
              <a:t>tăng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cường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chất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lượng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phát</a:t>
            </a:r>
            <a:r>
              <a:rPr lang="en-US" b="0">
                <a:latin typeface="Times New Roman" pitchFamily="18" charset="0"/>
                <a:cs typeface="Times New Roman" pitchFamily="18" charset="0"/>
              </a:rPr>
              <a:t> video 3D, </a:t>
            </a:r>
            <a:r>
              <a:rPr lang="en-US" b="0" err="1">
                <a:latin typeface="Times New Roman" pitchFamily="18" charset="0"/>
                <a:cs typeface="Times New Roman" pitchFamily="18" charset="0"/>
              </a:rPr>
              <a:t>thêm</a:t>
            </a:r>
            <a:r>
              <a:rPr lang="en-US" b="0">
                <a:latin typeface="Times New Roman" pitchFamily="18" charset="0"/>
                <a:cs typeface="Times New Roman" pitchFamily="18" charset="0"/>
              </a:rPr>
              <a:t> chip </a:t>
            </a:r>
            <a:r>
              <a:rPr lang="en-US" b="0" err="1">
                <a:latin typeface="Times New Roman" pitchFamily="18" charset="0"/>
                <a:cs typeface="Times New Roman" pitchFamily="18" charset="0"/>
              </a:rPr>
              <a:t>đồ</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họa</a:t>
            </a:r>
            <a:r>
              <a:rPr lang="en-US" b="0">
                <a:latin typeface="Times New Roman" pitchFamily="18" charset="0"/>
                <a:cs typeface="Times New Roman" pitchFamily="18" charset="0"/>
              </a:rPr>
              <a:t> 2D </a:t>
            </a:r>
            <a:r>
              <a:rPr lang="en-US" b="0" err="1">
                <a:latin typeface="Times New Roman" pitchFamily="18" charset="0"/>
                <a:cs typeface="Times New Roman" pitchFamily="18" charset="0"/>
              </a:rPr>
              <a:t>rời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hỗ</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trợ</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độ</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phân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giải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lên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tới</a:t>
            </a:r>
            <a:r>
              <a:rPr lang="en-US" b="0">
                <a:latin typeface="Times New Roman" pitchFamily="18" charset="0"/>
                <a:cs typeface="Times New Roman" pitchFamily="18" charset="0"/>
              </a:rPr>
              <a:t> 2560x1600. </a:t>
            </a:r>
            <a:endParaRPr lang="vi-VN" b="0"/>
          </a:p>
          <a:p>
            <a:pPr algn="just"/>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3.2.4 TI OMAP</a:t>
            </a:r>
          </a:p>
        </p:txBody>
      </p:sp>
    </p:spTree>
    <p:extLst>
      <p:ext uri="{BB962C8B-B14F-4D97-AF65-F5344CB8AC3E}">
        <p14:creationId xmlns:p14="http://schemas.microsoft.com/office/powerpoint/2010/main" val="20263875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3.2.5 APPLE AX </a:t>
            </a:r>
          </a:p>
        </p:txBody>
      </p:sp>
      <p:pic>
        <p:nvPicPr>
          <p:cNvPr id="6" name="Picture 2"/>
          <p:cNvPicPr>
            <a:picLocks noGrp="1" noChangeAspect="1" noChangeArrowheads="1"/>
          </p:cNvPicPr>
          <p:nvPr>
            <p:ph idx="1"/>
          </p:nvPr>
        </p:nvPicPr>
        <p:blipFill>
          <a:blip r:embed="rId2"/>
          <a:srcRect/>
          <a:stretch>
            <a:fillRect/>
          </a:stretch>
        </p:blipFill>
        <p:spPr bwMode="auto">
          <a:xfrm>
            <a:off x="1331640" y="1628800"/>
            <a:ext cx="6840759" cy="4680520"/>
          </a:xfrm>
          <a:prstGeom prst="rect">
            <a:avLst/>
          </a:prstGeom>
          <a:noFill/>
          <a:ln w="9525">
            <a:noFill/>
            <a:miter lim="800000"/>
            <a:headEnd/>
            <a:tailEnd/>
          </a:ln>
          <a:effectLst/>
        </p:spPr>
      </p:pic>
    </p:spTree>
    <p:extLst>
      <p:ext uri="{BB962C8B-B14F-4D97-AF65-F5344CB8AC3E}">
        <p14:creationId xmlns:p14="http://schemas.microsoft.com/office/powerpoint/2010/main" val="336945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1556792"/>
            <a:ext cx="7992888" cy="4554538"/>
          </a:xfrm>
        </p:spPr>
        <p:txBody>
          <a:bodyPr/>
          <a:lstStyle/>
          <a:p>
            <a:pPr marL="0" indent="465138" algn="just">
              <a:spcBef>
                <a:spcPts val="0"/>
              </a:spcBef>
              <a:buNone/>
            </a:pPr>
            <a:r>
              <a:rPr lang="en-US" sz="2000" b="0">
                <a:latin typeface="Times New Roman" pitchFamily="18" charset="0"/>
                <a:cs typeface="Times New Roman" pitchFamily="18" charset="0"/>
              </a:rPr>
              <a:t>Apple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nền</a:t>
            </a:r>
            <a:r>
              <a:rPr lang="en-US" sz="2000" b="0">
                <a:latin typeface="Times New Roman" pitchFamily="18" charset="0"/>
                <a:cs typeface="Times New Roman" pitchFamily="18" charset="0"/>
              </a:rPr>
              <a:t> ARM, </a:t>
            </a:r>
            <a:r>
              <a:rPr lang="en-US" sz="2000" b="0" err="1">
                <a:latin typeface="Times New Roman" pitchFamily="18" charset="0"/>
                <a:cs typeface="Times New Roman" pitchFamily="18" charset="0"/>
              </a:rPr>
              <a:t>thuê</a:t>
            </a:r>
            <a:r>
              <a:rPr lang="en-US" sz="2000" b="0">
                <a:latin typeface="Times New Roman" pitchFamily="18" charset="0"/>
                <a:cs typeface="Times New Roman" pitchFamily="18" charset="0"/>
              </a:rPr>
              <a:t> Samsung </a:t>
            </a:r>
            <a:r>
              <a:rPr lang="en-US" sz="2000" b="0" err="1">
                <a:latin typeface="Times New Roman" pitchFamily="18" charset="0"/>
                <a:cs typeface="Times New Roman" pitchFamily="18" charset="0"/>
              </a:rPr>
              <a:t>gia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riêng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Apple. </a:t>
            </a: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iPad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iPhone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dòng</a:t>
            </a:r>
            <a:r>
              <a:rPr lang="en-US" sz="2000" b="0">
                <a:latin typeface="Times New Roman" pitchFamily="18" charset="0"/>
                <a:cs typeface="Times New Roman" pitchFamily="18" charset="0"/>
              </a:rPr>
              <a:t> chip A4, A5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A6.</a:t>
            </a:r>
          </a:p>
          <a:p>
            <a:pPr marL="0" indent="465138" algn="just">
              <a:spcBef>
                <a:spcPts val="0"/>
              </a:spcBef>
              <a:buNone/>
            </a:pPr>
            <a:r>
              <a:rPr lang="en-US" sz="2000" b="0">
                <a:latin typeface="Times New Roman" pitchFamily="18" charset="0"/>
                <a:cs typeface="Times New Roman" pitchFamily="18" charset="0"/>
              </a:rPr>
              <a:t>A4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iPhone 4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iPad </a:t>
            </a:r>
            <a:r>
              <a:rPr lang="en-US" sz="2000" b="0" err="1">
                <a:latin typeface="Times New Roman" pitchFamily="18" charset="0"/>
                <a:cs typeface="Times New Roman" pitchFamily="18" charset="0"/>
              </a:rPr>
              <a:t>đời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Cortex-A8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800MHz - 1GHz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PowerVR</a:t>
            </a:r>
            <a:r>
              <a:rPr lang="en-US" sz="2000" b="0">
                <a:latin typeface="Times New Roman" pitchFamily="18" charset="0"/>
                <a:cs typeface="Times New Roman" pitchFamily="18" charset="0"/>
              </a:rPr>
              <a:t> SGX535,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45nm. </a:t>
            </a:r>
          </a:p>
          <a:p>
            <a:pPr marL="0" indent="465138" algn="just">
              <a:spcBef>
                <a:spcPts val="0"/>
              </a:spcBef>
              <a:buNone/>
            </a:pPr>
            <a:r>
              <a:rPr lang="en-US" sz="2000" b="0">
                <a:latin typeface="Times New Roman" pitchFamily="18" charset="0"/>
                <a:cs typeface="Times New Roman" pitchFamily="18" charset="0"/>
              </a:rPr>
              <a:t>A5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iPhone 4S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iPad 2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vi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ARM Cortex-A9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PowerVR</a:t>
            </a:r>
            <a:r>
              <a:rPr lang="en-US" sz="2000" b="0">
                <a:latin typeface="Times New Roman" pitchFamily="18" charset="0"/>
                <a:cs typeface="Times New Roman" pitchFamily="18" charset="0"/>
              </a:rPr>
              <a:t> SGX543MP2. </a:t>
            </a:r>
          </a:p>
          <a:p>
            <a:pPr marL="0" indent="465138" algn="just">
              <a:spcBef>
                <a:spcPts val="0"/>
              </a:spcBef>
              <a:buNone/>
            </a:pPr>
            <a:r>
              <a:rPr lang="en-US" sz="2000" b="0">
                <a:latin typeface="Times New Roman" pitchFamily="18" charset="0"/>
                <a:cs typeface="Times New Roman" pitchFamily="18" charset="0"/>
              </a:rPr>
              <a:t>A5X </a:t>
            </a:r>
            <a:r>
              <a:rPr lang="en-US" sz="2000" b="0" err="1">
                <a:latin typeface="Times New Roman" pitchFamily="18" charset="0"/>
                <a:cs typeface="Times New Roman" pitchFamily="18" charset="0"/>
              </a:rPr>
              <a:t>cải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mạnh</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chip A5 </a:t>
            </a:r>
            <a:r>
              <a:rPr lang="en-US" sz="2000" b="0" err="1">
                <a:latin typeface="Times New Roman" pitchFamily="18" charset="0"/>
                <a:cs typeface="Times New Roman" pitchFamily="18" charset="0"/>
              </a:rPr>
              <a:t>đem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tuyệt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iPad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thứ</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Retina.</a:t>
            </a:r>
            <a:endParaRPr lang="en-US" sz="2000" b="0"/>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3.2.5 APPLE AX </a:t>
            </a:r>
          </a:p>
        </p:txBody>
      </p:sp>
    </p:spTree>
    <p:extLst>
      <p:ext uri="{BB962C8B-B14F-4D97-AF65-F5344CB8AC3E}">
        <p14:creationId xmlns:p14="http://schemas.microsoft.com/office/powerpoint/2010/main" val="31527399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340768"/>
            <a:ext cx="8280920" cy="5315669"/>
          </a:xfrm>
        </p:spPr>
        <p:txBody>
          <a:bodyPr/>
          <a:lstStyle/>
          <a:p>
            <a:pPr marL="0" indent="465138" algn="just">
              <a:spcBef>
                <a:spcPts val="0"/>
              </a:spcBef>
              <a:buNone/>
            </a:pP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chip A6 </a:t>
            </a:r>
            <a:r>
              <a:rPr lang="en-US" sz="2000" b="0" err="1">
                <a:latin typeface="Times New Roman" pitchFamily="18" charset="0"/>
                <a:cs typeface="Times New Roman" pitchFamily="18" charset="0"/>
              </a:rPr>
              <a:t>trang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iPhone 5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A6X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iPad 4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Apple </a:t>
            </a:r>
            <a:r>
              <a:rPr lang="en-US" sz="2000" b="0" err="1">
                <a:latin typeface="Times New Roman" pitchFamily="18" charset="0"/>
                <a:cs typeface="Times New Roman" pitchFamily="18" charset="0"/>
              </a:rPr>
              <a:t>tùy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dựa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trúc</a:t>
            </a:r>
            <a:r>
              <a:rPr lang="en-US" sz="2000" b="0">
                <a:latin typeface="Times New Roman" pitchFamily="18" charset="0"/>
                <a:cs typeface="Times New Roman" pitchFamily="18" charset="0"/>
              </a:rPr>
              <a:t> ARMv7;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qui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32nm HKMG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Samsung.</a:t>
            </a:r>
          </a:p>
          <a:p>
            <a:pPr marL="0" indent="465138" algn="just">
              <a:spcBef>
                <a:spcPts val="0"/>
              </a:spcBef>
              <a:buNone/>
            </a:pPr>
            <a:r>
              <a:rPr lang="en-US" sz="2000" b="0">
                <a:latin typeface="Times New Roman" pitchFamily="18" charset="0"/>
                <a:cs typeface="Times New Roman" pitchFamily="18" charset="0"/>
              </a:rPr>
              <a:t>Theo Apple, chip A6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gấp</a:t>
            </a:r>
            <a:r>
              <a:rPr lang="en-US" sz="2000" b="0">
                <a:latin typeface="Times New Roman" pitchFamily="18" charset="0"/>
                <a:cs typeface="Times New Roman" pitchFamily="18" charset="0"/>
              </a:rPr>
              <a:t> 2 </a:t>
            </a:r>
            <a:r>
              <a:rPr lang="en-US" sz="2000" b="0" err="1">
                <a:latin typeface="Times New Roman" pitchFamily="18" charset="0"/>
                <a:cs typeface="Times New Roman" pitchFamily="18" charset="0"/>
              </a:rPr>
              <a:t>lần</a:t>
            </a:r>
            <a:r>
              <a:rPr lang="en-US" sz="2000" b="0">
                <a:latin typeface="Times New Roman" pitchFamily="18" charset="0"/>
                <a:cs typeface="Times New Roman" pitchFamily="18" charset="0"/>
              </a:rPr>
              <a:t>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A5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iPhone 4S. </a:t>
            </a:r>
          </a:p>
          <a:p>
            <a:pPr marL="0" indent="465138" algn="just">
              <a:spcBef>
                <a:spcPts val="0"/>
              </a:spcBef>
              <a:buNone/>
            </a:pPr>
            <a:r>
              <a:rPr lang="en-US" sz="2000" b="0" err="1">
                <a:latin typeface="Times New Roman" pitchFamily="18" charset="0"/>
                <a:cs typeface="Times New Roman" pitchFamily="18" charset="0"/>
              </a:rPr>
              <a:t>Nhìn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tổng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phép</a:t>
            </a:r>
            <a:r>
              <a:rPr lang="en-US" sz="2000" b="0">
                <a:latin typeface="Times New Roman" pitchFamily="18" charset="0"/>
                <a:cs typeface="Times New Roman" pitchFamily="18" charset="0"/>
              </a:rPr>
              <a:t> so </a:t>
            </a:r>
            <a:r>
              <a:rPr lang="en-US" sz="2000" b="0" err="1">
                <a:latin typeface="Times New Roman" pitchFamily="18" charset="0"/>
                <a:cs typeface="Times New Roman" pitchFamily="18" charset="0"/>
              </a:rPr>
              <a:t>sánh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giữa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Về</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nền</a:t>
            </a:r>
            <a:r>
              <a:rPr lang="en-US" sz="2000" b="0">
                <a:latin typeface="Times New Roman" pitchFamily="18" charset="0"/>
                <a:cs typeface="Times New Roman" pitchFamily="18" charset="0"/>
              </a:rPr>
              <a:t> ARM </a:t>
            </a:r>
            <a:r>
              <a:rPr lang="en-US" sz="2000" b="0" err="1">
                <a:latin typeface="Times New Roman" pitchFamily="18" charset="0"/>
                <a:cs typeface="Times New Roman" pitchFamily="18" charset="0"/>
              </a:rPr>
              <a:t>thì</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mấy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biệt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họa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video,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nhớ</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dây</a:t>
            </a:r>
            <a:r>
              <a:rPr lang="en-US" sz="2000" b="0">
                <a:latin typeface="Times New Roman" pitchFamily="18" charset="0"/>
                <a:cs typeface="Times New Roman" pitchFamily="18" charset="0"/>
              </a:rPr>
              <a:t> 3G/LTE, </a:t>
            </a:r>
            <a:r>
              <a:rPr lang="en-US" sz="2000" b="0" err="1">
                <a:latin typeface="Times New Roman" pitchFamily="18" charset="0"/>
                <a:cs typeface="Times New Roman" pitchFamily="18" charset="0"/>
              </a:rPr>
              <a:t>định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vị</a:t>
            </a:r>
            <a:r>
              <a:rPr lang="en-US" sz="2000" b="0">
                <a:latin typeface="Times New Roman" pitchFamily="18" charset="0"/>
                <a:cs typeface="Times New Roman" pitchFamily="18" charset="0"/>
              </a:rPr>
              <a:t> GPS...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đem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ưu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riêng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từng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Snapdragon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Qualcomm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nhờ</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đủ</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kiệm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gian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trọng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thụ</a:t>
            </a:r>
            <a:r>
              <a:rPr lang="en-US" sz="2000" b="0">
                <a:latin typeface="Times New Roman" pitchFamily="18" charset="0"/>
                <a:cs typeface="Times New Roman" pitchFamily="18" charset="0"/>
              </a:rPr>
              <a:t>.</a:t>
            </a:r>
            <a:endParaRPr lang="vi-VN" sz="2000" b="0">
              <a:latin typeface="Times New Roman" pitchFamily="18" charset="0"/>
              <a:cs typeface="Times New Roman" pitchFamily="18" charset="0"/>
            </a:endParaRPr>
          </a:p>
          <a:p>
            <a:endParaRPr lang="en-US"/>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3.2.5 APPLE AX </a:t>
            </a:r>
          </a:p>
        </p:txBody>
      </p:sp>
    </p:spTree>
    <p:extLst>
      <p:ext uri="{BB962C8B-B14F-4D97-AF65-F5344CB8AC3E}">
        <p14:creationId xmlns:p14="http://schemas.microsoft.com/office/powerpoint/2010/main" val="530253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95536" y="908720"/>
            <a:ext cx="8424936" cy="4392488"/>
          </a:xfrm>
        </p:spPr>
        <p:txBody>
          <a:bodyPr>
            <a:normAutofit/>
          </a:bodyPr>
          <a:lstStyle/>
          <a:p>
            <a:pPr marL="0" indent="0" algn="just" fontAlgn="auto">
              <a:spcAft>
                <a:spcPts val="0"/>
              </a:spcAft>
              <a:buNone/>
              <a:defRPr/>
            </a:pPr>
            <a:r>
              <a:rPr lang="vi-VN" b="0">
                <a:latin typeface="Times New Roman" panose="02020603050405020304" pitchFamily="18" charset="0"/>
                <a:cs typeface="Times New Roman" panose="02020603050405020304" pitchFamily="18" charset="0"/>
              </a:rPr>
              <a:t>Cuộc gọi được thực hiện bởi Martin Cooper, một nhà phát minh tiên phong làm việc cho Motorola, được thực hiện từ New York. Martin Cooper đã thực hiện cuộc gọi đến cho một kỹ sư khác của hãng công nghệ đối thủ, với mục đích để… khoe về thành tích mà mình và Motorola vừa đạt được, vì Motorola đã giành chiến thắng trong việc xây dựng thành công chiếc điện thoại di động đầu tiên trên thế giới.</a:t>
            </a:r>
            <a:endParaRPr lang="en-US" b="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p:txBody>
          <a:bodyPr/>
          <a:lstStyle/>
          <a:p>
            <a:r>
              <a:rPr lang="en-US" sz="3200"/>
              <a:t>1.4.1 LỊCH SỬ.</a:t>
            </a:r>
          </a:p>
        </p:txBody>
      </p:sp>
      <p:pic>
        <p:nvPicPr>
          <p:cNvPr id="8" name="Picture 2" descr="C:\Users\anhtuan\Desktop\220px-2007Computex_e21Forum-MartinCoo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3" y="4221088"/>
            <a:ext cx="2483768"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17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3.2.6 </a:t>
            </a:r>
            <a:r>
              <a:rPr lang="en-US" sz="2400" kern="0" err="1">
                <a:solidFill>
                  <a:schemeClr val="accent4"/>
                </a:solidFill>
              </a:rPr>
              <a:t>Tegra</a:t>
            </a:r>
            <a:r>
              <a:rPr lang="en-US" sz="2400" kern="0">
                <a:solidFill>
                  <a:schemeClr val="accent4"/>
                </a:solidFill>
              </a:rPr>
              <a:t> 4 </a:t>
            </a:r>
          </a:p>
        </p:txBody>
      </p:sp>
      <p:pic>
        <p:nvPicPr>
          <p:cNvPr id="6" name="Picture 2"/>
          <p:cNvPicPr>
            <a:picLocks noGrp="1" noChangeAspect="1" noChangeArrowheads="1"/>
          </p:cNvPicPr>
          <p:nvPr>
            <p:ph idx="1"/>
          </p:nvPr>
        </p:nvPicPr>
        <p:blipFill>
          <a:blip r:embed="rId2"/>
          <a:srcRect/>
          <a:stretch>
            <a:fillRect/>
          </a:stretch>
        </p:blipFill>
        <p:spPr bwMode="auto">
          <a:xfrm>
            <a:off x="1293813" y="1484785"/>
            <a:ext cx="6950595" cy="4536504"/>
          </a:xfrm>
          <a:prstGeom prst="rect">
            <a:avLst/>
          </a:prstGeom>
          <a:noFill/>
          <a:ln w="9525">
            <a:noFill/>
            <a:miter lim="800000"/>
            <a:headEnd/>
            <a:tailEnd/>
          </a:ln>
          <a:effectLst/>
        </p:spPr>
      </p:pic>
    </p:spTree>
    <p:extLst>
      <p:ext uri="{BB962C8B-B14F-4D97-AF65-F5344CB8AC3E}">
        <p14:creationId xmlns:p14="http://schemas.microsoft.com/office/powerpoint/2010/main" val="41936756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340768"/>
            <a:ext cx="8208911" cy="5315669"/>
          </a:xfrm>
        </p:spPr>
        <p:txBody>
          <a:bodyPr/>
          <a:lstStyle/>
          <a:p>
            <a:pPr marL="0" indent="465138" algn="just">
              <a:spcBef>
                <a:spcPts val="0"/>
              </a:spcBef>
              <a:buNone/>
            </a:pPr>
            <a:r>
              <a:rPr lang="en-US" sz="1800" b="0" err="1">
                <a:latin typeface="Times New Roman" pitchFamily="18" charset="0"/>
                <a:cs typeface="Times New Roman" pitchFamily="18" charset="0"/>
              </a:rPr>
              <a:t>Tại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sự</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kiện</a:t>
            </a:r>
            <a:r>
              <a:rPr lang="en-US" sz="1800" b="0">
                <a:latin typeface="Times New Roman" pitchFamily="18" charset="0"/>
                <a:cs typeface="Times New Roman" pitchFamily="18" charset="0"/>
              </a:rPr>
              <a:t> CES 2013 </a:t>
            </a:r>
            <a:r>
              <a:rPr lang="en-US" sz="1800" b="0" err="1">
                <a:latin typeface="Times New Roman" pitchFamily="18" charset="0"/>
                <a:cs typeface="Times New Roman" pitchFamily="18" charset="0"/>
              </a:rPr>
              <a:t>đang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diễn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ra</a:t>
            </a:r>
            <a:r>
              <a:rPr lang="en-US" sz="1800" b="0">
                <a:latin typeface="Times New Roman" pitchFamily="18" charset="0"/>
                <a:cs typeface="Times New Roman" pitchFamily="18" charset="0"/>
              </a:rPr>
              <a:t>, NVIDIA </a:t>
            </a:r>
            <a:r>
              <a:rPr lang="en-US" sz="1800" b="0" err="1">
                <a:latin typeface="Times New Roman" pitchFamily="18" charset="0"/>
                <a:cs typeface="Times New Roman" pitchFamily="18" charset="0"/>
              </a:rPr>
              <a:t>đã</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giới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thiệu</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thế</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hệ</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SoC</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mới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của</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mình</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dành</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cho</a:t>
            </a:r>
            <a:r>
              <a:rPr lang="en-US" sz="1800" b="0">
                <a:latin typeface="Times New Roman" pitchFamily="18" charset="0"/>
                <a:cs typeface="Times New Roman" pitchFamily="18" charset="0"/>
              </a:rPr>
              <a:t> smartphone, tablet </a:t>
            </a:r>
            <a:r>
              <a:rPr lang="en-US" sz="1800" b="0" err="1">
                <a:latin typeface="Times New Roman" pitchFamily="18" charset="0"/>
                <a:cs typeface="Times New Roman" pitchFamily="18" charset="0"/>
              </a:rPr>
              <a:t>và</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máy</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tính</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xách</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tay</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đó</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là</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Tegra</a:t>
            </a:r>
            <a:r>
              <a:rPr lang="en-US" sz="1800" b="0">
                <a:latin typeface="Times New Roman" pitchFamily="18" charset="0"/>
                <a:cs typeface="Times New Roman" pitchFamily="18" charset="0"/>
              </a:rPr>
              <a:t> 4 (</a:t>
            </a:r>
            <a:r>
              <a:rPr lang="en-US" sz="1800" b="0" err="1">
                <a:latin typeface="Times New Roman" pitchFamily="18" charset="0"/>
                <a:cs typeface="Times New Roman" pitchFamily="18" charset="0"/>
              </a:rPr>
              <a:t>tên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mã</a:t>
            </a:r>
            <a:r>
              <a:rPr lang="en-US" sz="1800" b="0">
                <a:latin typeface="Times New Roman" pitchFamily="18" charset="0"/>
                <a:cs typeface="Times New Roman" pitchFamily="18" charset="0"/>
              </a:rPr>
              <a:t> Wayne).</a:t>
            </a:r>
          </a:p>
          <a:p>
            <a:pPr marL="0" indent="465138" algn="just">
              <a:spcBef>
                <a:spcPts val="0"/>
              </a:spcBef>
              <a:buNone/>
            </a:pPr>
            <a:r>
              <a:rPr lang="en-US" sz="1800" b="0" err="1">
                <a:latin typeface="Times New Roman" pitchFamily="18" charset="0"/>
                <a:cs typeface="Times New Roman" pitchFamily="18" charset="0"/>
              </a:rPr>
              <a:t>Giống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với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người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tiền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nhiệm</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Tegra</a:t>
            </a:r>
            <a:r>
              <a:rPr lang="en-US" sz="1800" b="0">
                <a:latin typeface="Times New Roman" pitchFamily="18" charset="0"/>
                <a:cs typeface="Times New Roman" pitchFamily="18" charset="0"/>
              </a:rPr>
              <a:t> 3, </a:t>
            </a:r>
            <a:r>
              <a:rPr lang="en-US" sz="1800" b="0" err="1">
                <a:latin typeface="Times New Roman" pitchFamily="18" charset="0"/>
                <a:cs typeface="Times New Roman" pitchFamily="18" charset="0"/>
              </a:rPr>
              <a:t>Tegra</a:t>
            </a:r>
            <a:r>
              <a:rPr lang="en-US" sz="1800" b="0">
                <a:latin typeface="Times New Roman" pitchFamily="18" charset="0"/>
                <a:cs typeface="Times New Roman" pitchFamily="18" charset="0"/>
              </a:rPr>
              <a:t> 4 </a:t>
            </a:r>
            <a:r>
              <a:rPr lang="en-US" sz="1800" b="0" err="1">
                <a:latin typeface="Times New Roman" pitchFamily="18" charset="0"/>
                <a:cs typeface="Times New Roman" pitchFamily="18" charset="0"/>
              </a:rPr>
              <a:t>cũng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sở</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hữu</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bốn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nhân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xử</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lí</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cùng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một</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nhân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phụ</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thứ</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năm</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cấu</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trúc</a:t>
            </a:r>
            <a:r>
              <a:rPr lang="en-US" sz="1800" b="0">
                <a:latin typeface="Times New Roman" pitchFamily="18" charset="0"/>
                <a:cs typeface="Times New Roman" pitchFamily="18" charset="0"/>
              </a:rPr>
              <a:t> 4-Plus-1) </a:t>
            </a:r>
            <a:r>
              <a:rPr lang="en-US" sz="1800" b="0" err="1">
                <a:latin typeface="Times New Roman" pitchFamily="18" charset="0"/>
                <a:cs typeface="Times New Roman" pitchFamily="18" charset="0"/>
              </a:rPr>
              <a:t>để</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đảm</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nhiệm</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những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tác</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vụ</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nhẹ</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nhàng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và</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giúp</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hệ</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thống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tiết</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kiệm</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điện</a:t>
            </a:r>
            <a:r>
              <a:rPr lang="en-US" sz="1800" b="0">
                <a:latin typeface="Times New Roman" pitchFamily="18" charset="0"/>
                <a:cs typeface="Times New Roman" pitchFamily="18" charset="0"/>
              </a:rPr>
              <a:t>. </a:t>
            </a:r>
          </a:p>
          <a:p>
            <a:pPr marL="0" indent="465138" algn="just">
              <a:spcBef>
                <a:spcPts val="0"/>
              </a:spcBef>
              <a:buNone/>
            </a:pPr>
            <a:r>
              <a:rPr lang="en-US" sz="1800" b="0" err="1">
                <a:latin typeface="Times New Roman" pitchFamily="18" charset="0"/>
                <a:cs typeface="Times New Roman" pitchFamily="18" charset="0"/>
              </a:rPr>
              <a:t>Tuy</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nhiên</a:t>
            </a:r>
            <a:r>
              <a:rPr lang="en-US" sz="1800" b="0">
                <a:latin typeface="Times New Roman" pitchFamily="18" charset="0"/>
                <a:cs typeface="Times New Roman" pitchFamily="18" charset="0"/>
              </a:rPr>
              <a:t>, NVIDIA </a:t>
            </a:r>
            <a:r>
              <a:rPr lang="en-US" sz="1800" b="0" err="1">
                <a:latin typeface="Times New Roman" pitchFamily="18" charset="0"/>
                <a:cs typeface="Times New Roman" pitchFamily="18" charset="0"/>
              </a:rPr>
              <a:t>sử</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dụng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nhân</a:t>
            </a:r>
            <a:r>
              <a:rPr lang="en-US" sz="1800" b="0">
                <a:latin typeface="Times New Roman" pitchFamily="18" charset="0"/>
                <a:cs typeface="Times New Roman" pitchFamily="18" charset="0"/>
              </a:rPr>
              <a:t> ARM Cortex-A15 </a:t>
            </a:r>
            <a:r>
              <a:rPr lang="en-US" sz="1800" b="0" err="1">
                <a:latin typeface="Times New Roman" pitchFamily="18" charset="0"/>
                <a:cs typeface="Times New Roman" pitchFamily="18" charset="0"/>
              </a:rPr>
              <a:t>mạnh</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mẽ</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hơn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nhiều</a:t>
            </a:r>
            <a:r>
              <a:rPr lang="en-US" sz="1800" b="0">
                <a:latin typeface="Times New Roman" pitchFamily="18" charset="0"/>
                <a:cs typeface="Times New Roman" pitchFamily="18" charset="0"/>
              </a:rPr>
              <a:t> so </a:t>
            </a:r>
            <a:r>
              <a:rPr lang="en-US" sz="1800" b="0" err="1">
                <a:latin typeface="Times New Roman" pitchFamily="18" charset="0"/>
                <a:cs typeface="Times New Roman" pitchFamily="18" charset="0"/>
              </a:rPr>
              <a:t>với</a:t>
            </a:r>
            <a:r>
              <a:rPr lang="en-US" sz="1800" b="0">
                <a:latin typeface="Times New Roman" pitchFamily="18" charset="0"/>
                <a:cs typeface="Times New Roman" pitchFamily="18" charset="0"/>
              </a:rPr>
              <a:t> Cortex-A9 </a:t>
            </a:r>
            <a:r>
              <a:rPr lang="en-US" sz="1800" b="0" err="1">
                <a:latin typeface="Times New Roman" pitchFamily="18" charset="0"/>
                <a:cs typeface="Times New Roman" pitchFamily="18" charset="0"/>
              </a:rPr>
              <a:t>vốn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có</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mặt</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trong</a:t>
            </a:r>
            <a:r>
              <a:rPr lang="en-US" sz="1800" b="0">
                <a:latin typeface="Times New Roman" pitchFamily="18" charset="0"/>
                <a:cs typeface="Times New Roman" pitchFamily="18" charset="0"/>
              </a:rPr>
              <a:t> chip </a:t>
            </a:r>
            <a:r>
              <a:rPr lang="en-US" sz="1800" b="0" err="1">
                <a:latin typeface="Times New Roman" pitchFamily="18" charset="0"/>
                <a:cs typeface="Times New Roman" pitchFamily="18" charset="0"/>
              </a:rPr>
              <a:t>Tegra</a:t>
            </a:r>
            <a:r>
              <a:rPr lang="en-US" sz="1800" b="0">
                <a:latin typeface="Times New Roman" pitchFamily="18" charset="0"/>
                <a:cs typeface="Times New Roman" pitchFamily="18" charset="0"/>
              </a:rPr>
              <a:t> 3 (</a:t>
            </a:r>
            <a:r>
              <a:rPr lang="en-US" sz="1800" b="0" err="1">
                <a:latin typeface="Times New Roman" pitchFamily="18" charset="0"/>
                <a:cs typeface="Times New Roman" pitchFamily="18" charset="0"/>
              </a:rPr>
              <a:t>Tegra</a:t>
            </a:r>
            <a:r>
              <a:rPr lang="en-US" sz="1800" b="0">
                <a:latin typeface="Times New Roman" pitchFamily="18" charset="0"/>
                <a:cs typeface="Times New Roman" pitchFamily="18" charset="0"/>
              </a:rPr>
              <a:t> 4 </a:t>
            </a:r>
            <a:r>
              <a:rPr lang="en-US" sz="1800" b="0" err="1">
                <a:latin typeface="Times New Roman" pitchFamily="18" charset="0"/>
                <a:cs typeface="Times New Roman" pitchFamily="18" charset="0"/>
              </a:rPr>
              <a:t>cũng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là</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SoC</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đầu</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tiên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trên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thế</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giới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dùng</a:t>
            </a:r>
            <a:r>
              <a:rPr lang="en-US" sz="1800" b="0">
                <a:latin typeface="Times New Roman" pitchFamily="18" charset="0"/>
                <a:cs typeface="Times New Roman" pitchFamily="18" charset="0"/>
              </a:rPr>
              <a:t> 4 </a:t>
            </a:r>
            <a:r>
              <a:rPr lang="en-US" sz="1800" b="0" err="1">
                <a:latin typeface="Times New Roman" pitchFamily="18" charset="0"/>
                <a:cs typeface="Times New Roman" pitchFamily="18" charset="0"/>
              </a:rPr>
              <a:t>nhân</a:t>
            </a:r>
            <a:r>
              <a:rPr lang="en-US" sz="1800" b="0">
                <a:latin typeface="Times New Roman" pitchFamily="18" charset="0"/>
                <a:cs typeface="Times New Roman" pitchFamily="18" charset="0"/>
              </a:rPr>
              <a:t> A15).</a:t>
            </a:r>
          </a:p>
          <a:p>
            <a:pPr marL="0" indent="465138" algn="just">
              <a:spcBef>
                <a:spcPts val="0"/>
              </a:spcBef>
              <a:buNone/>
            </a:pP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Ngay</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cả</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lõi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phụ</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của</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Tegra</a:t>
            </a:r>
            <a:r>
              <a:rPr lang="en-US" sz="1800" b="0">
                <a:latin typeface="Times New Roman" pitchFamily="18" charset="0"/>
                <a:cs typeface="Times New Roman" pitchFamily="18" charset="0"/>
              </a:rPr>
              <a:t> 4 </a:t>
            </a:r>
            <a:r>
              <a:rPr lang="en-US" sz="1800" b="0" err="1">
                <a:latin typeface="Times New Roman" pitchFamily="18" charset="0"/>
                <a:cs typeface="Times New Roman" pitchFamily="18" charset="0"/>
              </a:rPr>
              <a:t>cũng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được</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hãng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nâng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cấp</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lên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thế</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hệ</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hai</a:t>
            </a:r>
            <a:r>
              <a:rPr lang="en-US" sz="1800" b="0">
                <a:latin typeface="Times New Roman" pitchFamily="18" charset="0"/>
                <a:cs typeface="Times New Roman" pitchFamily="18" charset="0"/>
              </a:rPr>
              <a:t>". </a:t>
            </a:r>
          </a:p>
          <a:p>
            <a:pPr marL="0" indent="465138" algn="just">
              <a:spcBef>
                <a:spcPts val="0"/>
              </a:spcBef>
              <a:buNone/>
            </a:pPr>
            <a:r>
              <a:rPr lang="en-US" sz="1800" b="0">
                <a:latin typeface="Times New Roman" pitchFamily="18" charset="0"/>
                <a:cs typeface="Times New Roman" pitchFamily="18" charset="0"/>
              </a:rPr>
              <a:t>CEO Jen-</a:t>
            </a:r>
            <a:r>
              <a:rPr lang="en-US" sz="1800" b="0" err="1">
                <a:latin typeface="Times New Roman" pitchFamily="18" charset="0"/>
                <a:cs typeface="Times New Roman" pitchFamily="18" charset="0"/>
              </a:rPr>
              <a:t>Hsun</a:t>
            </a:r>
            <a:r>
              <a:rPr lang="en-US" sz="1800" b="0">
                <a:latin typeface="Times New Roman" pitchFamily="18" charset="0"/>
                <a:cs typeface="Times New Roman" pitchFamily="18" charset="0"/>
              </a:rPr>
              <a:t> Huang </a:t>
            </a:r>
            <a:r>
              <a:rPr lang="en-US" sz="1800" b="0" err="1">
                <a:latin typeface="Times New Roman" pitchFamily="18" charset="0"/>
                <a:cs typeface="Times New Roman" pitchFamily="18" charset="0"/>
              </a:rPr>
              <a:t>cho</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biết</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Tegra</a:t>
            </a:r>
            <a:r>
              <a:rPr lang="en-US" sz="1800" b="0">
                <a:latin typeface="Times New Roman" pitchFamily="18" charset="0"/>
                <a:cs typeface="Times New Roman" pitchFamily="18" charset="0"/>
              </a:rPr>
              <a:t> 4 </a:t>
            </a:r>
            <a:r>
              <a:rPr lang="en-US" sz="1800" b="0" err="1">
                <a:latin typeface="Times New Roman" pitchFamily="18" charset="0"/>
                <a:cs typeface="Times New Roman" pitchFamily="18" charset="0"/>
              </a:rPr>
              <a:t>hiện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là</a:t>
            </a:r>
            <a:r>
              <a:rPr lang="en-US" sz="1800" b="0">
                <a:latin typeface="Times New Roman" pitchFamily="18" charset="0"/>
                <a:cs typeface="Times New Roman" pitchFamily="18" charset="0"/>
              </a:rPr>
              <a:t> "vi </a:t>
            </a:r>
            <a:r>
              <a:rPr lang="en-US" sz="1800" b="0" err="1">
                <a:latin typeface="Times New Roman" pitchFamily="18" charset="0"/>
                <a:cs typeface="Times New Roman" pitchFamily="18" charset="0"/>
              </a:rPr>
              <a:t>xử</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lí</a:t>
            </a:r>
            <a:r>
              <a:rPr lang="en-US" sz="1800" b="0">
                <a:latin typeface="Times New Roman" pitchFamily="18" charset="0"/>
                <a:cs typeface="Times New Roman" pitchFamily="18" charset="0"/>
              </a:rPr>
              <a:t> di </a:t>
            </a:r>
            <a:r>
              <a:rPr lang="en-US" sz="1800" b="0" err="1">
                <a:latin typeface="Times New Roman" pitchFamily="18" charset="0"/>
                <a:cs typeface="Times New Roman" pitchFamily="18" charset="0"/>
              </a:rPr>
              <a:t>động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nhanh</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nhất</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thế</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giới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vượt</a:t>
            </a:r>
            <a:r>
              <a:rPr lang="en-US" sz="1800" b="0">
                <a:latin typeface="Times New Roman" pitchFamily="18" charset="0"/>
                <a:cs typeface="Times New Roman" pitchFamily="18" charset="0"/>
              </a:rPr>
              <a:t> qua </a:t>
            </a:r>
            <a:r>
              <a:rPr lang="en-US" sz="1800" b="0" err="1">
                <a:latin typeface="Times New Roman" pitchFamily="18" charset="0"/>
                <a:cs typeface="Times New Roman" pitchFamily="18" charset="0"/>
              </a:rPr>
              <a:t>mọi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đối</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thủ</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khác</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trên</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thị</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trường</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kể</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cả</a:t>
            </a:r>
            <a:r>
              <a:rPr lang="en-US" sz="1800" b="0">
                <a:latin typeface="Times New Roman" pitchFamily="18" charset="0"/>
                <a:cs typeface="Times New Roman" pitchFamily="18" charset="0"/>
              </a:rPr>
              <a:t> Apple A6X </a:t>
            </a:r>
            <a:r>
              <a:rPr lang="en-US" sz="1800" b="0" err="1">
                <a:latin typeface="Times New Roman" pitchFamily="18" charset="0"/>
                <a:cs typeface="Times New Roman" pitchFamily="18" charset="0"/>
              </a:rPr>
              <a:t>trong</a:t>
            </a:r>
            <a:r>
              <a:rPr lang="en-US" sz="1800" b="0">
                <a:latin typeface="Times New Roman" pitchFamily="18" charset="0"/>
                <a:cs typeface="Times New Roman" pitchFamily="18" charset="0"/>
              </a:rPr>
              <a:t> iPad 4. </a:t>
            </a:r>
          </a:p>
          <a:p>
            <a:endParaRPr lang="en-US" sz="1800"/>
          </a:p>
        </p:txBody>
      </p:sp>
      <p:sp>
        <p:nvSpPr>
          <p:cNvPr id="4" name="Title 2"/>
          <p:cNvSpPr>
            <a:spLocks noGrp="1"/>
          </p:cNvSpPr>
          <p:nvPr>
            <p:ph type="title"/>
          </p:nvPr>
        </p:nvSpPr>
        <p:spPr/>
        <p:txBody>
          <a:bodyPr/>
          <a:lstStyle/>
          <a:p>
            <a:r>
              <a:rPr lang="en-US"/>
              <a:t>3.2. CÁC CHIP SỬ DỤNG NỀN ARM</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3.2.6 </a:t>
            </a:r>
            <a:r>
              <a:rPr lang="en-US" sz="2400" kern="0" err="1">
                <a:solidFill>
                  <a:schemeClr val="accent4"/>
                </a:solidFill>
              </a:rPr>
              <a:t>Tegra</a:t>
            </a:r>
            <a:r>
              <a:rPr lang="en-US" sz="2400" kern="0">
                <a:solidFill>
                  <a:schemeClr val="accent4"/>
                </a:solidFill>
              </a:rPr>
              <a:t> 4 </a:t>
            </a:r>
          </a:p>
        </p:txBody>
      </p:sp>
    </p:spTree>
    <p:extLst>
      <p:ext uri="{BB962C8B-B14F-4D97-AF65-F5344CB8AC3E}">
        <p14:creationId xmlns:p14="http://schemas.microsoft.com/office/powerpoint/2010/main" val="10928553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556792"/>
            <a:ext cx="7848872" cy="5099645"/>
          </a:xfrm>
        </p:spPr>
        <p:txBody>
          <a:bodyPr/>
          <a:lstStyle/>
          <a:p>
            <a:pPr marL="0" indent="465138" algn="just">
              <a:spcBef>
                <a:spcPts val="0"/>
              </a:spcBef>
              <a:buNone/>
            </a:pP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chưa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khoảng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nhịp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chúng</a:t>
            </a:r>
            <a:r>
              <a:rPr lang="en-US" sz="2000" b="0">
                <a:latin typeface="Times New Roman" pitchFamily="18" charset="0"/>
                <a:cs typeface="Times New Roman" pitchFamily="18" charset="0"/>
              </a:rPr>
              <a:t> ta </a:t>
            </a:r>
            <a:r>
              <a:rPr lang="en-US" sz="2000" b="0" err="1">
                <a:latin typeface="Times New Roman" pitchFamily="18" charset="0"/>
                <a:cs typeface="Times New Roman" pitchFamily="18" charset="0"/>
              </a:rPr>
              <a:t>chỉ</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rằng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họa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 72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tùy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CUDA). </a:t>
            </a:r>
          </a:p>
          <a:p>
            <a:pPr marL="0" indent="465138" algn="just">
              <a:spcBef>
                <a:spcPts val="0"/>
              </a:spcBef>
              <a:buNone/>
            </a:pPr>
            <a:r>
              <a:rPr lang="en-US" sz="2000" b="0" err="1">
                <a:latin typeface="Times New Roman" pitchFamily="18" charset="0"/>
                <a:cs typeface="Times New Roman" pitchFamily="18" charset="0"/>
              </a:rPr>
              <a:t>Nhờ</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sự</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giữa</a:t>
            </a:r>
            <a:r>
              <a:rPr lang="en-US" sz="2000" b="0">
                <a:latin typeface="Times New Roman" pitchFamily="18" charset="0"/>
                <a:cs typeface="Times New Roman" pitchFamily="18" charset="0"/>
              </a:rPr>
              <a:t> GPU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CPU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lướt</a:t>
            </a:r>
            <a:r>
              <a:rPr lang="en-US" sz="2000" b="0">
                <a:latin typeface="Times New Roman" pitchFamily="18" charset="0"/>
                <a:cs typeface="Times New Roman" pitchFamily="18" charset="0"/>
              </a:rPr>
              <a:t> web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2,6 </a:t>
            </a:r>
            <a:r>
              <a:rPr lang="en-US" sz="2000" b="0" err="1">
                <a:latin typeface="Times New Roman" pitchFamily="18" charset="0"/>
                <a:cs typeface="Times New Roman" pitchFamily="18" charset="0"/>
              </a:rPr>
              <a:t>lần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kể</a:t>
            </a:r>
            <a:r>
              <a:rPr lang="en-US" sz="2000" b="0">
                <a:latin typeface="Times New Roman" pitchFamily="18" charset="0"/>
                <a:cs typeface="Times New Roman" pitchFamily="18" charset="0"/>
              </a:rPr>
              <a:t>". </a:t>
            </a:r>
          </a:p>
          <a:p>
            <a:pPr marL="0" indent="465138" algn="just">
              <a:spcBef>
                <a:spcPts val="0"/>
              </a:spcBef>
              <a:buNone/>
            </a:pP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nghiệm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chiếc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Huang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xong</a:t>
            </a:r>
            <a:r>
              <a:rPr lang="en-US" sz="2000" b="0">
                <a:latin typeface="Times New Roman" pitchFamily="18" charset="0"/>
                <a:cs typeface="Times New Roman" pitchFamily="18" charset="0"/>
              </a:rPr>
              <a:t> 24 </a:t>
            </a:r>
            <a:r>
              <a:rPr lang="en-US" sz="2000" b="0" err="1">
                <a:latin typeface="Times New Roman" pitchFamily="18" charset="0"/>
                <a:cs typeface="Times New Roman" pitchFamily="18" charset="0"/>
              </a:rPr>
              <a:t>trang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vòng</a:t>
            </a:r>
            <a:r>
              <a:rPr lang="en-US" sz="2000" b="0">
                <a:latin typeface="Times New Roman" pitchFamily="18" charset="0"/>
                <a:cs typeface="Times New Roman" pitchFamily="18" charset="0"/>
              </a:rPr>
              <a:t> 27 </a:t>
            </a:r>
            <a:r>
              <a:rPr lang="en-US" sz="2000" b="0" err="1">
                <a:latin typeface="Times New Roman" pitchFamily="18" charset="0"/>
                <a:cs typeface="Times New Roman" pitchFamily="18" charset="0"/>
              </a:rPr>
              <a:t>giây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Nexus 10 </a:t>
            </a:r>
            <a:r>
              <a:rPr lang="en-US" sz="2000" b="0" err="1">
                <a:latin typeface="Times New Roman" pitchFamily="18" charset="0"/>
                <a:cs typeface="Times New Roman" pitchFamily="18" charset="0"/>
              </a:rPr>
              <a:t>chạy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Exynos</a:t>
            </a:r>
            <a:r>
              <a:rPr lang="en-US" sz="2000" b="0">
                <a:latin typeface="Times New Roman" pitchFamily="18" charset="0"/>
                <a:cs typeface="Times New Roman" pitchFamily="18" charset="0"/>
              </a:rPr>
              <a:t> 5 Dual (2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Cortex-A15) </a:t>
            </a:r>
            <a:r>
              <a:rPr lang="en-US" sz="2000" b="0" err="1">
                <a:latin typeface="Times New Roman" pitchFamily="18" charset="0"/>
                <a:cs typeface="Times New Roman" pitchFamily="18" charset="0"/>
              </a:rPr>
              <a:t>cần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 50 </a:t>
            </a:r>
            <a:r>
              <a:rPr lang="en-US" sz="2000" b="0" err="1">
                <a:latin typeface="Times New Roman" pitchFamily="18" charset="0"/>
                <a:cs typeface="Times New Roman" pitchFamily="18" charset="0"/>
              </a:rPr>
              <a:t>giây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việc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tương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tự</a:t>
            </a:r>
            <a:r>
              <a:rPr lang="en-US" sz="2000" b="0">
                <a:latin typeface="Times New Roman" pitchFamily="18" charset="0"/>
                <a:cs typeface="Times New Roman" pitchFamily="18" charset="0"/>
              </a:rPr>
              <a:t>.</a:t>
            </a:r>
            <a:endParaRPr lang="vi-VN" sz="2000" b="0">
              <a:latin typeface="Times New Roman" pitchFamily="18" charset="0"/>
              <a:cs typeface="Times New Roman" pitchFamily="18" charset="0"/>
            </a:endParaRPr>
          </a:p>
          <a:p>
            <a:endParaRPr lang="en-US"/>
          </a:p>
        </p:txBody>
      </p:sp>
      <p:sp>
        <p:nvSpPr>
          <p:cNvPr id="4"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3.2.6 </a:t>
            </a:r>
            <a:r>
              <a:rPr lang="en-US" sz="2400" kern="0" err="1">
                <a:solidFill>
                  <a:schemeClr val="accent4"/>
                </a:solidFill>
              </a:rPr>
              <a:t>Tegra</a:t>
            </a:r>
            <a:r>
              <a:rPr lang="en-US" sz="2400" kern="0">
                <a:solidFill>
                  <a:schemeClr val="accent4"/>
                </a:solidFill>
              </a:rPr>
              <a:t> 4 </a:t>
            </a:r>
          </a:p>
        </p:txBody>
      </p:sp>
      <p:sp>
        <p:nvSpPr>
          <p:cNvPr id="5"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27336869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268760"/>
            <a:ext cx="7617593" cy="4554538"/>
          </a:xfrm>
        </p:spPr>
        <p:txBody>
          <a:bodyPr/>
          <a:lstStyle/>
          <a:p>
            <a:pPr marL="0" indent="465138" algn="just">
              <a:spcBef>
                <a:spcPts val="0"/>
              </a:spcBef>
              <a:buNone/>
            </a:pPr>
            <a:r>
              <a:rPr lang="en-US" sz="2000" b="0">
                <a:latin typeface="Times New Roman" pitchFamily="18" charset="0"/>
                <a:cs typeface="Times New Roman" pitchFamily="18" charset="0"/>
              </a:rPr>
              <a:t>NVIDIA </a:t>
            </a:r>
            <a:r>
              <a:rPr lang="en-US" sz="2000" b="0" err="1">
                <a:latin typeface="Times New Roman" pitchFamily="18" charset="0"/>
                <a:cs typeface="Times New Roman" pitchFamily="18" charset="0"/>
              </a:rPr>
              <a:t>nói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thêm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rằng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giúp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việc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chơi</a:t>
            </a:r>
            <a:r>
              <a:rPr lang="en-US" sz="2000" b="0">
                <a:latin typeface="Times New Roman" pitchFamily="18" charset="0"/>
                <a:cs typeface="Times New Roman" pitchFamily="18" charset="0"/>
              </a:rPr>
              <a:t> game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p>
          <a:p>
            <a:pPr marL="0" indent="465138" algn="just">
              <a:spcBef>
                <a:spcPts val="0"/>
              </a:spcBef>
              <a:buNone/>
            </a:pPr>
            <a:r>
              <a:rPr lang="en-US" sz="2000" b="0" err="1">
                <a:latin typeface="Times New Roman" pitchFamily="18" charset="0"/>
                <a:cs typeface="Times New Roman" pitchFamily="18" charset="0"/>
              </a:rPr>
              <a:t>Ông</a:t>
            </a:r>
            <a:r>
              <a:rPr lang="en-US" sz="2000" b="0">
                <a:latin typeface="Times New Roman" pitchFamily="18" charset="0"/>
                <a:cs typeface="Times New Roman" pitchFamily="18" charset="0"/>
              </a:rPr>
              <a:t> Huang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diễn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tên</a:t>
            </a:r>
            <a:r>
              <a:rPr lang="en-US" sz="2000" b="0">
                <a:latin typeface="Times New Roman" pitchFamily="18" charset="0"/>
                <a:cs typeface="Times New Roman" pitchFamily="18" charset="0"/>
              </a:rPr>
              <a:t> "NVIDIA computational photography engine", </a:t>
            </a:r>
            <a:r>
              <a:rPr lang="en-US" sz="2000" b="0" err="1">
                <a:latin typeface="Times New Roman" pitchFamily="18" charset="0"/>
                <a:cs typeface="Times New Roman" pitchFamily="18" charset="0"/>
              </a:rPr>
              <a:t>tạm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dịch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nguồn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toán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NVIDIA. </a:t>
            </a:r>
          </a:p>
          <a:p>
            <a:pPr marL="0" indent="465138" algn="just">
              <a:spcBef>
                <a:spcPts val="0"/>
              </a:spcBef>
              <a:buNone/>
            </a:pP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này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tận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CPU, GPU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cùng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việc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chụp</a:t>
            </a:r>
            <a:r>
              <a:rPr lang="en-US" sz="2000" b="0">
                <a:latin typeface="Times New Roman" pitchFamily="18" charset="0"/>
                <a:cs typeface="Times New Roman" pitchFamily="18" charset="0"/>
              </a:rPr>
              <a:t> HDR (high-dynamic range, </a:t>
            </a:r>
            <a:r>
              <a:rPr lang="en-US" sz="2000" b="0" err="1">
                <a:latin typeface="Times New Roman" pitchFamily="18" charset="0"/>
                <a:cs typeface="Times New Roman" pitchFamily="18" charset="0"/>
              </a:rPr>
              <a:t>ghi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tương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đủ</a:t>
            </a:r>
            <a:r>
              <a:rPr lang="en-US" sz="2000" b="0">
                <a:latin typeface="Times New Roman" pitchFamily="18" charset="0"/>
                <a:cs typeface="Times New Roman" pitchFamily="18" charset="0"/>
              </a:rPr>
              <a:t> chi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vùng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vực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tối</a:t>
            </a:r>
            <a:r>
              <a:rPr lang="en-US" sz="2000" b="0">
                <a:latin typeface="Times New Roman" pitchFamily="18" charset="0"/>
                <a:cs typeface="Times New Roman" pitchFamily="18" charset="0"/>
              </a:rPr>
              <a:t>).</a:t>
            </a:r>
            <a:endParaRPr lang="en-US" sz="2000" b="0"/>
          </a:p>
        </p:txBody>
      </p:sp>
      <p:sp>
        <p:nvSpPr>
          <p:cNvPr id="4"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3.2.6 </a:t>
            </a:r>
            <a:r>
              <a:rPr lang="en-US" sz="2400" kern="0" err="1">
                <a:solidFill>
                  <a:schemeClr val="accent4"/>
                </a:solidFill>
              </a:rPr>
              <a:t>Tegra</a:t>
            </a:r>
            <a:r>
              <a:rPr lang="en-US" sz="2400" kern="0">
                <a:solidFill>
                  <a:schemeClr val="accent4"/>
                </a:solidFill>
              </a:rPr>
              <a:t> 4 </a:t>
            </a:r>
          </a:p>
        </p:txBody>
      </p:sp>
      <p:sp>
        <p:nvSpPr>
          <p:cNvPr id="5"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11305812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628800"/>
            <a:ext cx="7920880" cy="4554538"/>
          </a:xfrm>
        </p:spPr>
        <p:txBody>
          <a:bodyPr/>
          <a:lstStyle/>
          <a:p>
            <a:pPr marL="0" indent="465138" algn="just">
              <a:spcBef>
                <a:spcPts val="0"/>
              </a:spcBef>
              <a:buNone/>
            </a:pPr>
            <a:r>
              <a:rPr lang="en-US" sz="2000" b="0">
                <a:latin typeface="Times New Roman" pitchFamily="18" charset="0"/>
                <a:cs typeface="Times New Roman" pitchFamily="18" charset="0"/>
              </a:rPr>
              <a:t>Huang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chiếc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bảng</a:t>
            </a:r>
            <a:r>
              <a:rPr lang="en-US" sz="2000" b="0">
                <a:latin typeface="Times New Roman" pitchFamily="18" charset="0"/>
                <a:cs typeface="Times New Roman" pitchFamily="18" charset="0"/>
              </a:rPr>
              <a:t> Windows RT </a:t>
            </a:r>
            <a:r>
              <a:rPr lang="en-US" sz="2000" b="0" err="1">
                <a:latin typeface="Times New Roman" pitchFamily="18" charset="0"/>
                <a:cs typeface="Times New Roman" pitchFamily="18" charset="0"/>
              </a:rPr>
              <a:t>chưa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rõ</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"computational photography engine"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lúc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rồi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tổng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ảnh</a:t>
            </a:r>
            <a:r>
              <a:rPr lang="en-US" sz="2000" b="0">
                <a:latin typeface="Times New Roman" pitchFamily="18" charset="0"/>
                <a:cs typeface="Times New Roman" pitchFamily="18" charset="0"/>
              </a:rPr>
              <a:t> HDR. </a:t>
            </a:r>
            <a:r>
              <a:rPr lang="en-US" sz="2000" b="0" err="1">
                <a:latin typeface="Times New Roman" pitchFamily="18" charset="0"/>
                <a:cs typeface="Times New Roman" pitchFamily="18" charset="0"/>
              </a:rPr>
              <a:t>Việc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mỗi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diễn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0,2 </a:t>
            </a:r>
            <a:r>
              <a:rPr lang="en-US" sz="2000" b="0" err="1">
                <a:latin typeface="Times New Roman" pitchFamily="18" charset="0"/>
                <a:cs typeface="Times New Roman" pitchFamily="18" charset="0"/>
              </a:rPr>
              <a:t>giây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con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2 </a:t>
            </a:r>
            <a:r>
              <a:rPr lang="en-US" sz="2000" b="0" err="1">
                <a:latin typeface="Times New Roman" pitchFamily="18" charset="0"/>
                <a:cs typeface="Times New Roman" pitchFamily="18" charset="0"/>
              </a:rPr>
              <a:t>giây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iPhone.</a:t>
            </a:r>
          </a:p>
          <a:p>
            <a:pPr marL="0" indent="465138" algn="just">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dừng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đó</a:t>
            </a:r>
            <a:r>
              <a:rPr lang="en-US" sz="2000" b="0">
                <a:latin typeface="Times New Roman" pitchFamily="18" charset="0"/>
                <a:cs typeface="Times New Roman" pitchFamily="18" charset="0"/>
              </a:rPr>
              <a:t>, "computational photography engine"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phép</a:t>
            </a:r>
            <a:r>
              <a:rPr lang="en-US" sz="2000" b="0">
                <a:latin typeface="Times New Roman" pitchFamily="18" charset="0"/>
                <a:cs typeface="Times New Roman" pitchFamily="18" charset="0"/>
              </a:rPr>
              <a:t> Huang </a:t>
            </a:r>
            <a:r>
              <a:rPr lang="en-US" sz="2000" b="0" err="1">
                <a:latin typeface="Times New Roman" pitchFamily="18" charset="0"/>
                <a:cs typeface="Times New Roman" pitchFamily="18" charset="0"/>
              </a:rPr>
              <a:t>tinh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camera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gian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thực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chóng</a:t>
            </a:r>
            <a:r>
              <a:rPr lang="en-US" sz="2000" b="0">
                <a:latin typeface="Times New Roman" pitchFamily="18" charset="0"/>
                <a:cs typeface="Times New Roman" pitchFamily="18" charset="0"/>
              </a:rPr>
              <a:t> (Live HDR Preview), </a:t>
            </a:r>
            <a:r>
              <a:rPr lang="en-US" sz="2000" b="0" err="1">
                <a:latin typeface="Times New Roman" pitchFamily="18" charset="0"/>
                <a:cs typeface="Times New Roman" pitchFamily="18" charset="0"/>
              </a:rPr>
              <a:t>sau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tạo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ưu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hậu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bằng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nhau</a:t>
            </a:r>
            <a:r>
              <a:rPr lang="en-US" sz="2000" b="0">
                <a:latin typeface="Times New Roman" pitchFamily="18" charset="0"/>
                <a:cs typeface="Times New Roman" pitchFamily="18" charset="0"/>
              </a:rPr>
              <a:t>.</a:t>
            </a:r>
            <a:endParaRPr lang="vi-VN" sz="2000" b="0">
              <a:latin typeface="Times New Roman" pitchFamily="18" charset="0"/>
              <a:cs typeface="Times New Roman" pitchFamily="18" charset="0"/>
            </a:endParaRPr>
          </a:p>
          <a:p>
            <a:endParaRPr lang="en-US"/>
          </a:p>
        </p:txBody>
      </p:sp>
      <p:sp>
        <p:nvSpPr>
          <p:cNvPr id="4"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3.2.6 </a:t>
            </a:r>
            <a:r>
              <a:rPr lang="en-US" sz="2400" kern="0" err="1">
                <a:solidFill>
                  <a:schemeClr val="accent4"/>
                </a:solidFill>
              </a:rPr>
              <a:t>Tegra</a:t>
            </a:r>
            <a:r>
              <a:rPr lang="en-US" sz="2400" kern="0">
                <a:solidFill>
                  <a:schemeClr val="accent4"/>
                </a:solidFill>
              </a:rPr>
              <a:t> 4 </a:t>
            </a:r>
          </a:p>
        </p:txBody>
      </p:sp>
      <p:sp>
        <p:nvSpPr>
          <p:cNvPr id="5"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42679318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556792"/>
            <a:ext cx="7848872" cy="4554538"/>
          </a:xfrm>
        </p:spPr>
        <p:txBody>
          <a:bodyPr/>
          <a:lstStyle/>
          <a:p>
            <a:pPr marL="0" indent="465138" algn="just">
              <a:spcBef>
                <a:spcPts val="0"/>
              </a:spcBef>
              <a:buNone/>
            </a:pPr>
            <a:r>
              <a:rPr lang="en-US" sz="2000" b="0" err="1">
                <a:latin typeface="Times New Roman" pitchFamily="18" charset="0"/>
                <a:cs typeface="Times New Roman" pitchFamily="18" charset="0"/>
              </a:rPr>
              <a:t>Ngoài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HDR video </a:t>
            </a:r>
            <a:r>
              <a:rPr lang="en-US" sz="2000" b="0" err="1">
                <a:latin typeface="Times New Roman" pitchFamily="18" charset="0"/>
                <a:cs typeface="Times New Roman" pitchFamily="18" charset="0"/>
              </a:rPr>
              <a:t>hứa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hẹn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mở</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tiềm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áp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kĩ</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thuật</a:t>
            </a:r>
            <a:r>
              <a:rPr lang="en-US" sz="2000" b="0">
                <a:latin typeface="Times New Roman" pitchFamily="18" charset="0"/>
                <a:cs typeface="Times New Roman" pitchFamily="18" charset="0"/>
              </a:rPr>
              <a:t> HDR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quay </a:t>
            </a:r>
            <a:r>
              <a:rPr lang="en-US" sz="2000" b="0" err="1">
                <a:latin typeface="Times New Roman" pitchFamily="18" charset="0"/>
                <a:cs typeface="Times New Roman" pitchFamily="18" charset="0"/>
              </a:rPr>
              <a:t>phim</a:t>
            </a:r>
            <a:r>
              <a:rPr lang="en-US" sz="2000" b="0">
                <a:latin typeface="Times New Roman" pitchFamily="18" charset="0"/>
                <a:cs typeface="Times New Roman" pitchFamily="18" charset="0"/>
              </a:rPr>
              <a:t>, HDR Burst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chụp</a:t>
            </a:r>
            <a:r>
              <a:rPr lang="en-US" sz="2000" b="0">
                <a:latin typeface="Times New Roman" pitchFamily="18" charset="0"/>
                <a:cs typeface="Times New Roman" pitchFamily="18" charset="0"/>
              </a:rPr>
              <a:t> HDR </a:t>
            </a:r>
            <a:r>
              <a:rPr lang="en-US" sz="2000" b="0" err="1">
                <a:latin typeface="Times New Roman" pitchFamily="18" charset="0"/>
                <a:cs typeface="Times New Roman" pitchFamily="18" charset="0"/>
              </a:rPr>
              <a:t>liên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tục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HDR Flash </a:t>
            </a:r>
            <a:r>
              <a:rPr lang="en-US" sz="2000" b="0" err="1">
                <a:latin typeface="Times New Roman" pitchFamily="18" charset="0"/>
                <a:cs typeface="Times New Roman" pitchFamily="18" charset="0"/>
              </a:rPr>
              <a:t>giúp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ảnh</a:t>
            </a:r>
            <a:r>
              <a:rPr lang="en-US" sz="2000" b="0">
                <a:latin typeface="Times New Roman" pitchFamily="18" charset="0"/>
                <a:cs typeface="Times New Roman" pitchFamily="18" charset="0"/>
              </a:rPr>
              <a:t> HDR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đèn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Vị</a:t>
            </a:r>
            <a:r>
              <a:rPr lang="en-US" sz="2000" b="0">
                <a:latin typeface="Times New Roman" pitchFamily="18" charset="0"/>
                <a:cs typeface="Times New Roman" pitchFamily="18" charset="0"/>
              </a:rPr>
              <a:t> CEO </a:t>
            </a:r>
            <a:r>
              <a:rPr lang="en-US" sz="2000" b="0" err="1">
                <a:latin typeface="Times New Roman" pitchFamily="18" charset="0"/>
                <a:cs typeface="Times New Roman" pitchFamily="18" charset="0"/>
              </a:rPr>
              <a:t>này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chip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chiếc</a:t>
            </a:r>
            <a:r>
              <a:rPr lang="en-US" sz="2000" b="0">
                <a:latin typeface="Times New Roman" pitchFamily="18" charset="0"/>
                <a:cs typeface="Times New Roman" pitchFamily="18" charset="0"/>
              </a:rPr>
              <a:t> camera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camera </a:t>
            </a:r>
            <a:r>
              <a:rPr lang="en-US" sz="2000" b="0" err="1">
                <a:latin typeface="Times New Roman" pitchFamily="18" charset="0"/>
                <a:cs typeface="Times New Roman" pitchFamily="18" charset="0"/>
              </a:rPr>
              <a:t>luôn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bật</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chế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HDR“.</a:t>
            </a:r>
          </a:p>
          <a:p>
            <a:pPr marL="0" indent="465138" algn="just">
              <a:spcBef>
                <a:spcPts val="0"/>
              </a:spcBef>
              <a:buNone/>
            </a:pPr>
            <a:r>
              <a:rPr lang="en-US" sz="2000" b="0" err="1">
                <a:latin typeface="Times New Roman" pitchFamily="18" charset="0"/>
                <a:cs typeface="Times New Roman" pitchFamily="18" charset="0"/>
              </a:rPr>
              <a:t>Mặc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chưa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nhận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tin </a:t>
            </a:r>
            <a:r>
              <a:rPr lang="en-US" sz="2000" b="0" err="1">
                <a:latin typeface="Times New Roman" pitchFamily="18" charset="0"/>
                <a:cs typeface="Times New Roman" pitchFamily="18" charset="0"/>
              </a:rPr>
              <a:t>đồn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trước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rằng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chuyền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28nm,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bước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lớn</a:t>
            </a:r>
            <a:r>
              <a:rPr lang="en-US" sz="2000" b="0">
                <a:latin typeface="Times New Roman" pitchFamily="18" charset="0"/>
                <a:cs typeface="Times New Roman" pitchFamily="18" charset="0"/>
              </a:rPr>
              <a:t>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con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40nm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nên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kiệm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hoạt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a:t>
            </a:r>
          </a:p>
          <a:p>
            <a:endParaRPr lang="en-US"/>
          </a:p>
        </p:txBody>
      </p:sp>
      <p:sp>
        <p:nvSpPr>
          <p:cNvPr id="4"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3.2.6 </a:t>
            </a:r>
            <a:r>
              <a:rPr lang="en-US" sz="2400" kern="0" err="1">
                <a:solidFill>
                  <a:schemeClr val="accent4"/>
                </a:solidFill>
              </a:rPr>
              <a:t>Tegra</a:t>
            </a:r>
            <a:r>
              <a:rPr lang="en-US" sz="2400" kern="0">
                <a:solidFill>
                  <a:schemeClr val="accent4"/>
                </a:solidFill>
              </a:rPr>
              <a:t> 4 </a:t>
            </a:r>
          </a:p>
        </p:txBody>
      </p:sp>
      <p:sp>
        <p:nvSpPr>
          <p:cNvPr id="5"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8496084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340768"/>
            <a:ext cx="7776864" cy="4554538"/>
          </a:xfrm>
        </p:spPr>
        <p:txBody>
          <a:bodyPr/>
          <a:lstStyle/>
          <a:p>
            <a:pPr marL="0" indent="465138" algn="just">
              <a:spcBef>
                <a:spcPts val="0"/>
              </a:spcBef>
              <a:buNone/>
            </a:pP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năm</a:t>
            </a:r>
            <a:r>
              <a:rPr lang="en-US" sz="2000" b="0">
                <a:latin typeface="Times New Roman" pitchFamily="18" charset="0"/>
                <a:cs typeface="Times New Roman" pitchFamily="18" charset="0"/>
              </a:rPr>
              <a:t> 2012,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vì</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yếu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vì</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pin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tốt</a:t>
            </a:r>
            <a:r>
              <a:rPr lang="en-US" sz="2000" b="0">
                <a:latin typeface="Times New Roman" pitchFamily="18" charset="0"/>
                <a:cs typeface="Times New Roman" pitchFamily="18" charset="0"/>
              </a:rPr>
              <a:t>.</a:t>
            </a:r>
          </a:p>
          <a:p>
            <a:pPr marL="0" indent="465138" algn="just">
              <a:spcBef>
                <a:spcPts val="0"/>
              </a:spcBef>
              <a:buNone/>
            </a:pPr>
            <a:r>
              <a:rPr lang="en-US" sz="2000" b="0" err="1">
                <a:latin typeface="Times New Roman" pitchFamily="18" charset="0"/>
                <a:cs typeface="Times New Roman" pitchFamily="18" charset="0"/>
              </a:rPr>
              <a:t>Mặc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áp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thứ</a:t>
            </a:r>
            <a:r>
              <a:rPr lang="en-US" sz="2000" b="0">
                <a:latin typeface="Times New Roman" pitchFamily="18" charset="0"/>
                <a:cs typeface="Times New Roman" pitchFamily="18" charset="0"/>
              </a:rPr>
              <a:t> 5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vì</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chip LTE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SoC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chưa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rằng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vẫn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con </a:t>
            </a:r>
            <a:r>
              <a:rPr lang="en-US" sz="2000" b="0" err="1">
                <a:latin typeface="Times New Roman" pitchFamily="18" charset="0"/>
                <a:cs typeface="Times New Roman" pitchFamily="18" charset="0"/>
              </a:rPr>
              <a:t>đường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này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nghĩa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smartphone, tablet </a:t>
            </a:r>
            <a:r>
              <a:rPr lang="en-US" sz="2000" b="0" err="1">
                <a:latin typeface="Times New Roman" pitchFamily="18" charset="0"/>
                <a:cs typeface="Times New Roman" pitchFamily="18" charset="0"/>
              </a:rPr>
              <a:t>vẫn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sóng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Icera</a:t>
            </a:r>
            <a:r>
              <a:rPr lang="en-US" sz="2000" b="0">
                <a:latin typeface="Times New Roman" pitchFamily="18" charset="0"/>
                <a:cs typeface="Times New Roman" pitchFamily="18" charset="0"/>
              </a:rPr>
              <a:t> i500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NVIDIA. </a:t>
            </a:r>
          </a:p>
          <a:p>
            <a:pPr marL="0" indent="465138" algn="just">
              <a:spcBef>
                <a:spcPts val="0"/>
              </a:spcBef>
              <a:buNone/>
            </a:pP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CPU </a:t>
            </a:r>
            <a:r>
              <a:rPr lang="en-US" sz="2000" b="0" err="1">
                <a:latin typeface="Times New Roman" pitchFamily="18" charset="0"/>
                <a:cs typeface="Times New Roman" pitchFamily="18" charset="0"/>
              </a:rPr>
              <a:t>bốn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Qualcomm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modem LTE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mùa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này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NVIDIA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cuối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năm</a:t>
            </a:r>
            <a:r>
              <a:rPr lang="en-US" sz="2000" b="0">
                <a:latin typeface="Times New Roman" pitchFamily="18" charset="0"/>
                <a:cs typeface="Times New Roman" pitchFamily="18" charset="0"/>
              </a:rPr>
              <a:t>.</a:t>
            </a:r>
            <a:endParaRPr lang="vi-VN" sz="2000" b="0">
              <a:latin typeface="Times New Roman" pitchFamily="18" charset="0"/>
              <a:cs typeface="Times New Roman" pitchFamily="18" charset="0"/>
            </a:endParaRPr>
          </a:p>
          <a:p>
            <a:endParaRPr lang="en-US"/>
          </a:p>
        </p:txBody>
      </p:sp>
      <p:sp>
        <p:nvSpPr>
          <p:cNvPr id="4"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3.2.6 </a:t>
            </a:r>
            <a:r>
              <a:rPr lang="en-US" sz="2400" kern="0" err="1">
                <a:solidFill>
                  <a:schemeClr val="accent4"/>
                </a:solidFill>
              </a:rPr>
              <a:t>Tegra</a:t>
            </a:r>
            <a:r>
              <a:rPr lang="en-US" sz="2400" kern="0">
                <a:solidFill>
                  <a:schemeClr val="accent4"/>
                </a:solidFill>
              </a:rPr>
              <a:t> 4 </a:t>
            </a:r>
          </a:p>
        </p:txBody>
      </p:sp>
      <p:sp>
        <p:nvSpPr>
          <p:cNvPr id="5"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21480947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700808"/>
            <a:ext cx="7617593" cy="4554538"/>
          </a:xfrm>
        </p:spPr>
        <p:txBody>
          <a:bodyPr/>
          <a:lstStyle/>
          <a:p>
            <a:pPr marL="0" indent="465138" algn="just">
              <a:spcBef>
                <a:spcPts val="0"/>
              </a:spcBef>
              <a:buNone/>
            </a:pP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Đài</a:t>
            </a:r>
            <a:r>
              <a:rPr lang="en-US" sz="2000" b="0">
                <a:latin typeface="Times New Roman" pitchFamily="18" charset="0"/>
                <a:cs typeface="Times New Roman" pitchFamily="18" charset="0"/>
              </a:rPr>
              <a:t> Loan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chip i500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mẫu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cuối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này</a:t>
            </a:r>
            <a:r>
              <a:rPr lang="en-US" sz="2000" b="0">
                <a:latin typeface="Times New Roman" pitchFamily="18" charset="0"/>
                <a:cs typeface="Times New Roman" pitchFamily="18" charset="0"/>
              </a:rPr>
              <a:t>. </a:t>
            </a:r>
          </a:p>
          <a:p>
            <a:pPr marL="0" indent="465138" algn="just">
              <a:spcBef>
                <a:spcPts val="0"/>
              </a:spcBef>
              <a:buNone/>
            </a:pPr>
            <a:r>
              <a:rPr lang="en-US" sz="2000" b="0" err="1">
                <a:latin typeface="Times New Roman" pitchFamily="18" charset="0"/>
                <a:cs typeface="Times New Roman" pitchFamily="18" charset="0"/>
              </a:rPr>
              <a:t>Nhờ</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mềm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thông</a:t>
            </a:r>
            <a:r>
              <a:rPr lang="en-US" sz="2000" b="0">
                <a:latin typeface="Times New Roman" pitchFamily="18" charset="0"/>
                <a:cs typeface="Times New Roman" pitchFamily="18" charset="0"/>
              </a:rPr>
              <a:t> minh </a:t>
            </a:r>
            <a:r>
              <a:rPr lang="en-US" sz="2000" b="0" err="1">
                <a:latin typeface="Times New Roman" pitchFamily="18" charset="0"/>
                <a:cs typeface="Times New Roman" pitchFamily="18" charset="0"/>
              </a:rPr>
              <a:t>nên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Icera</a:t>
            </a:r>
            <a:r>
              <a:rPr lang="en-US" sz="2000" b="0">
                <a:latin typeface="Times New Roman" pitchFamily="18" charset="0"/>
                <a:cs typeface="Times New Roman" pitchFamily="18" charset="0"/>
              </a:rPr>
              <a:t> i500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sóng</a:t>
            </a:r>
            <a:r>
              <a:rPr lang="en-US" sz="2000" b="0">
                <a:latin typeface="Times New Roman" pitchFamily="18" charset="0"/>
                <a:cs typeface="Times New Roman" pitchFamily="18" charset="0"/>
              </a:rPr>
              <a:t> 4G </a:t>
            </a:r>
            <a:r>
              <a:rPr lang="en-US" sz="2000" b="0" err="1">
                <a:latin typeface="Times New Roman" pitchFamily="18" charset="0"/>
                <a:cs typeface="Times New Roman" pitchFamily="18" charset="0"/>
              </a:rPr>
              <a:t>dẫn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ý </a:t>
            </a:r>
            <a:r>
              <a:rPr lang="en-US" sz="2000" b="0" err="1">
                <a:latin typeface="Times New Roman" pitchFamily="18" charset="0"/>
                <a:cs typeface="Times New Roman" pitchFamily="18" charset="0"/>
              </a:rPr>
              <a:t>nói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Qualcomm.</a:t>
            </a:r>
          </a:p>
          <a:p>
            <a:pPr marL="0" indent="465138" algn="just">
              <a:spcBef>
                <a:spcPts val="0"/>
              </a:spcBef>
              <a:buNone/>
            </a:pPr>
            <a:r>
              <a:rPr lang="en-US" sz="2000" b="0" err="1">
                <a:latin typeface="Times New Roman" pitchFamily="18" charset="0"/>
                <a:cs typeface="Times New Roman" pitchFamily="18" charset="0"/>
              </a:rPr>
              <a:t>Icera</a:t>
            </a:r>
            <a:r>
              <a:rPr lang="en-US" sz="2000" b="0">
                <a:latin typeface="Times New Roman" pitchFamily="18" charset="0"/>
                <a:cs typeface="Times New Roman" pitchFamily="18" charset="0"/>
              </a:rPr>
              <a:t> i500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thước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bằng</a:t>
            </a:r>
            <a:r>
              <a:rPr lang="en-US" sz="2000" b="0">
                <a:latin typeface="Times New Roman" pitchFamily="18" charset="0"/>
                <a:cs typeface="Times New Roman" pitchFamily="18" charset="0"/>
              </a:rPr>
              <a:t> 40%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bốn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lần</a:t>
            </a:r>
            <a:r>
              <a:rPr lang="en-US" sz="2000" b="0">
                <a:latin typeface="Times New Roman" pitchFamily="18" charset="0"/>
                <a:cs typeface="Times New Roman" pitchFamily="18" charset="0"/>
              </a:rPr>
              <a:t>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nhiệm</a:t>
            </a:r>
            <a:r>
              <a:rPr lang="en-US" sz="2000" b="0">
                <a:latin typeface="Times New Roman" pitchFamily="18" charset="0"/>
                <a:cs typeface="Times New Roman" pitchFamily="18" charset="0"/>
              </a:rPr>
              <a:t>“.</a:t>
            </a:r>
          </a:p>
          <a:p>
            <a:endParaRPr lang="en-US"/>
          </a:p>
        </p:txBody>
      </p:sp>
      <p:sp>
        <p:nvSpPr>
          <p:cNvPr id="4"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3.2.6 </a:t>
            </a:r>
            <a:r>
              <a:rPr lang="en-US" sz="2400" kern="0" err="1">
                <a:solidFill>
                  <a:schemeClr val="accent4"/>
                </a:solidFill>
              </a:rPr>
              <a:t>Tegra</a:t>
            </a:r>
            <a:r>
              <a:rPr lang="en-US" sz="2400" kern="0">
                <a:solidFill>
                  <a:schemeClr val="accent4"/>
                </a:solidFill>
              </a:rPr>
              <a:t> 4 </a:t>
            </a:r>
          </a:p>
        </p:txBody>
      </p:sp>
      <p:sp>
        <p:nvSpPr>
          <p:cNvPr id="5"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5812908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556792"/>
            <a:ext cx="8064896" cy="4554538"/>
          </a:xfrm>
        </p:spPr>
        <p:txBody>
          <a:bodyPr/>
          <a:lstStyle/>
          <a:p>
            <a:pPr marL="0" indent="465138" algn="just">
              <a:lnSpc>
                <a:spcPct val="160000"/>
              </a:lnSpc>
              <a:spcBef>
                <a:spcPts val="0"/>
              </a:spcBef>
              <a:buNone/>
            </a:pP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biết</a:t>
            </a:r>
            <a:r>
              <a:rPr lang="en-US" sz="2000" b="0">
                <a:latin typeface="Times New Roman" pitchFamily="18" charset="0"/>
                <a:cs typeface="Times New Roman" pitchFamily="18" charset="0"/>
              </a:rPr>
              <a:t> NVIDIA </a:t>
            </a:r>
            <a:r>
              <a:rPr lang="en-US" sz="2000" b="0" err="1">
                <a:latin typeface="Times New Roman" pitchFamily="18" charset="0"/>
                <a:cs typeface="Times New Roman" pitchFamily="18" charset="0"/>
              </a:rPr>
              <a:t>trang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PRISM 2 </a:t>
            </a:r>
            <a:r>
              <a:rPr lang="en-US" sz="2000" b="0" err="1">
                <a:latin typeface="Times New Roman" pitchFamily="18" charset="0"/>
                <a:cs typeface="Times New Roman" pitchFamily="18" charset="0"/>
              </a:rPr>
              <a:t>nhằm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đèn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tuyệt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hảo</a:t>
            </a:r>
            <a:r>
              <a:rPr lang="en-US" sz="2000" b="0">
                <a:latin typeface="Times New Roman" pitchFamily="18" charset="0"/>
                <a:cs typeface="Times New Roman" pitchFamily="18" charset="0"/>
              </a:rPr>
              <a:t>". </a:t>
            </a:r>
          </a:p>
          <a:p>
            <a:pPr marL="0" indent="465138" algn="just">
              <a:lnSpc>
                <a:spcPct val="160000"/>
              </a:lnSpc>
              <a:spcBef>
                <a:spcPts val="0"/>
              </a:spcBef>
              <a:buNone/>
            </a:pPr>
            <a:r>
              <a:rPr lang="en-US" sz="2000" b="0" err="1">
                <a:latin typeface="Times New Roman" pitchFamily="18" charset="0"/>
                <a:cs typeface="Times New Roman" pitchFamily="18" charset="0"/>
              </a:rPr>
              <a:t>Tổng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NVIDIA </a:t>
            </a:r>
            <a:r>
              <a:rPr lang="en-US" sz="2000" b="0" err="1">
                <a:latin typeface="Times New Roman" pitchFamily="18" charset="0"/>
                <a:cs typeface="Times New Roman" pitchFamily="18" charset="0"/>
              </a:rPr>
              <a:t>nói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45% so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nhiệm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giúp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chiếc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tục</a:t>
            </a:r>
            <a:r>
              <a:rPr lang="en-US" sz="2000" b="0">
                <a:latin typeface="Times New Roman" pitchFamily="18" charset="0"/>
                <a:cs typeface="Times New Roman" pitchFamily="18" charset="0"/>
              </a:rPr>
              <a:t> 14 </a:t>
            </a:r>
            <a:r>
              <a:rPr lang="en-US" sz="2000" b="0" err="1">
                <a:latin typeface="Times New Roman" pitchFamily="18" charset="0"/>
                <a:cs typeface="Times New Roman" pitchFamily="18" charset="0"/>
              </a:rPr>
              <a:t>giờ</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phim</a:t>
            </a:r>
            <a:r>
              <a:rPr lang="en-US" sz="2000" b="0">
                <a:latin typeface="Times New Roman" pitchFamily="18" charset="0"/>
                <a:cs typeface="Times New Roman" pitchFamily="18" charset="0"/>
              </a:rPr>
              <a:t> HD. </a:t>
            </a:r>
            <a:r>
              <a:rPr lang="en-US" sz="2000" b="0" err="1">
                <a:latin typeface="Times New Roman" pitchFamily="18" charset="0"/>
                <a:cs typeface="Times New Roman" pitchFamily="18" charset="0"/>
              </a:rPr>
              <a:t>Ngoài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hỗ</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trợ</a:t>
            </a:r>
            <a:r>
              <a:rPr lang="en-US" sz="2000" b="0">
                <a:latin typeface="Times New Roman" pitchFamily="18" charset="0"/>
                <a:cs typeface="Times New Roman" pitchFamily="18" charset="0"/>
              </a:rPr>
              <a:t> video ở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giải</a:t>
            </a:r>
            <a:r>
              <a:rPr lang="en-US" sz="2000" b="0">
                <a:latin typeface="Times New Roman" pitchFamily="18" charset="0"/>
                <a:cs typeface="Times New Roman" pitchFamily="18" charset="0"/>
              </a:rPr>
              <a:t> 4K (</a:t>
            </a:r>
            <a:r>
              <a:rPr lang="en-US" sz="2000" b="0" err="1">
                <a:latin typeface="Times New Roman" pitchFamily="18" charset="0"/>
                <a:cs typeface="Times New Roman" pitchFamily="18" charset="0"/>
              </a:rPr>
              <a:t>UltraHD</a:t>
            </a:r>
            <a:r>
              <a:rPr lang="en-US" sz="2000" b="0">
                <a:latin typeface="Times New Roman" pitchFamily="18" charset="0"/>
                <a:cs typeface="Times New Roman" pitchFamily="18" charset="0"/>
              </a:rPr>
              <a:t>). </a:t>
            </a:r>
          </a:p>
          <a:p>
            <a:pPr marL="0" indent="465138" algn="just">
              <a:lnSpc>
                <a:spcPct val="160000"/>
              </a:lnSpc>
              <a:spcBef>
                <a:spcPts val="0"/>
              </a:spcBef>
              <a:buNone/>
            </a:pPr>
            <a:r>
              <a:rPr lang="en-US" sz="2000" b="0">
                <a:latin typeface="Times New Roman" pitchFamily="18" charset="0"/>
                <a:cs typeface="Times New Roman" pitchFamily="18" charset="0"/>
              </a:rPr>
              <a:t>Ở </a:t>
            </a:r>
            <a:r>
              <a:rPr lang="en-US" sz="2000" b="0" err="1">
                <a:latin typeface="Times New Roman" pitchFamily="18" charset="0"/>
                <a:cs typeface="Times New Roman" pitchFamily="18" charset="0"/>
              </a:rPr>
              <a:t>phần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diễn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mình</a:t>
            </a:r>
            <a:r>
              <a:rPr lang="en-US" sz="2000" b="0">
                <a:latin typeface="Times New Roman" pitchFamily="18" charset="0"/>
                <a:cs typeface="Times New Roman" pitchFamily="18" charset="0"/>
              </a:rPr>
              <a:t>, Huang </a:t>
            </a:r>
            <a:r>
              <a:rPr lang="en-US" sz="2000" b="0" err="1">
                <a:latin typeface="Times New Roman" pitchFamily="18" charset="0"/>
                <a:cs typeface="Times New Roman" pitchFamily="18" charset="0"/>
              </a:rPr>
              <a:t>tiết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rằng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mọi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ngày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hôm</a:t>
            </a:r>
            <a:r>
              <a:rPr lang="en-US" sz="2000" b="0">
                <a:latin typeface="Times New Roman" pitchFamily="18" charset="0"/>
                <a:cs typeface="Times New Roman" pitchFamily="18" charset="0"/>
              </a:rPr>
              <a:t> nay </a:t>
            </a:r>
            <a:r>
              <a:rPr lang="en-US" sz="2000" b="0" err="1">
                <a:latin typeface="Times New Roman" pitchFamily="18" charset="0"/>
                <a:cs typeface="Times New Roman" pitchFamily="18" charset="0"/>
              </a:rPr>
              <a:t>đều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hoạt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Tegra</a:t>
            </a:r>
            <a:r>
              <a:rPr lang="en-US" sz="2000" b="0">
                <a:latin typeface="Times New Roman" pitchFamily="18" charset="0"/>
                <a:cs typeface="Times New Roman" pitchFamily="18" charset="0"/>
              </a:rPr>
              <a:t> 4 </a:t>
            </a:r>
            <a:r>
              <a:rPr lang="en-US" sz="2000" b="0" err="1">
                <a:latin typeface="Times New Roman" pitchFamily="18" charset="0"/>
                <a:cs typeface="Times New Roman" pitchFamily="18" charset="0"/>
              </a:rPr>
              <a:t>mà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gì</a:t>
            </a:r>
            <a:r>
              <a:rPr lang="en-US" sz="2000" b="0">
                <a:latin typeface="Times New Roman" pitchFamily="18" charset="0"/>
                <a:cs typeface="Times New Roman" pitchFamily="18" charset="0"/>
              </a:rPr>
              <a:t>.</a:t>
            </a:r>
            <a:endParaRPr lang="vi-VN" sz="2000" b="0">
              <a:latin typeface="Times New Roman" pitchFamily="18" charset="0"/>
              <a:cs typeface="Times New Roman" pitchFamily="18" charset="0"/>
            </a:endParaRPr>
          </a:p>
          <a:p>
            <a:endParaRPr lang="en-US"/>
          </a:p>
        </p:txBody>
      </p:sp>
      <p:sp>
        <p:nvSpPr>
          <p:cNvPr id="4"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3.2.6 </a:t>
            </a:r>
            <a:r>
              <a:rPr lang="en-US" sz="2400" kern="0" err="1">
                <a:solidFill>
                  <a:schemeClr val="accent4"/>
                </a:solidFill>
              </a:rPr>
              <a:t>Tegra</a:t>
            </a:r>
            <a:r>
              <a:rPr lang="en-US" sz="2400" kern="0">
                <a:solidFill>
                  <a:schemeClr val="accent4"/>
                </a:solidFill>
              </a:rPr>
              <a:t> 4 </a:t>
            </a:r>
          </a:p>
        </p:txBody>
      </p:sp>
      <p:sp>
        <p:nvSpPr>
          <p:cNvPr id="5" name="Title 2"/>
          <p:cNvSpPr>
            <a:spLocks noGrp="1"/>
          </p:cNvSpPr>
          <p:nvPr>
            <p:ph type="title"/>
          </p:nvPr>
        </p:nvSpPr>
        <p:spPr/>
        <p:txBody>
          <a:bodyPr/>
          <a:lstStyle/>
          <a:p>
            <a:r>
              <a:rPr lang="en-US"/>
              <a:t>3.2. CÁC CHIP SỬ DỤNG NỀN ARM</a:t>
            </a:r>
          </a:p>
        </p:txBody>
      </p:sp>
    </p:spTree>
    <p:extLst>
      <p:ext uri="{BB962C8B-B14F-4D97-AF65-F5344CB8AC3E}">
        <p14:creationId xmlns:p14="http://schemas.microsoft.com/office/powerpoint/2010/main" val="36605094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6000"/>
              <a:t>Chương 4</a:t>
            </a:r>
          </a:p>
        </p:txBody>
      </p:sp>
      <p:sp>
        <p:nvSpPr>
          <p:cNvPr id="5" name="Text Placeholder 4"/>
          <p:cNvSpPr>
            <a:spLocks noGrp="1"/>
          </p:cNvSpPr>
          <p:nvPr>
            <p:ph type="body" idx="1"/>
          </p:nvPr>
        </p:nvSpPr>
        <p:spPr/>
        <p:txBody>
          <a:bodyPr/>
          <a:lstStyle/>
          <a:p>
            <a:r>
              <a:rPr lang="en-US" sz="2800"/>
              <a:t>CÔNG NGHỆ MÀN HÌNH CẢM ỨNG.</a:t>
            </a:r>
          </a:p>
        </p:txBody>
      </p:sp>
      <p:sp>
        <p:nvSpPr>
          <p:cNvPr id="6" name="Action Button: Home 5">
            <a:hlinkClick r:id="rId2" action="ppaction://hlinksldjump" highlightClick="1"/>
          </p:cNvPr>
          <p:cNvSpPr/>
          <p:nvPr/>
        </p:nvSpPr>
        <p:spPr>
          <a:xfrm>
            <a:off x="899591" y="2780926"/>
            <a:ext cx="864097" cy="720081"/>
          </a:xfrm>
          <a:prstGeom prst="actionButtonHome">
            <a:avLst/>
          </a:prstGeom>
          <a:solidFill>
            <a:srgbClr val="013B41"/>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61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836712"/>
            <a:ext cx="8496944" cy="4968552"/>
          </a:xfrm>
        </p:spPr>
        <p:txBody>
          <a:bodyPr/>
          <a:lstStyle/>
          <a:p>
            <a:pPr algn="just" fontAlgn="auto">
              <a:spcAft>
                <a:spcPts val="0"/>
              </a:spcAft>
              <a:defRPr/>
            </a:pPr>
            <a:r>
              <a:rPr lang="vi-VN" b="0">
                <a:latin typeface="Times New Roman" panose="02020603050405020304" pitchFamily="18" charset="0"/>
                <a:cs typeface="Times New Roman" panose="02020603050405020304" pitchFamily="18" charset="0"/>
              </a:rPr>
              <a:t>Trên thực tế, nhiều người, ngay cả các nhân viên làm việc tại Motorola cũng không tin rằng điện thoại di động có thể trở thành một sản phẩm tiêu dùng phổ biến</a:t>
            </a:r>
            <a:r>
              <a:rPr lang="en-US" b="0">
                <a:latin typeface="Times New Roman" panose="02020603050405020304" pitchFamily="18" charset="0"/>
                <a:cs typeface="Times New Roman" panose="02020603050405020304" pitchFamily="18" charset="0"/>
              </a:rPr>
              <a:t>.</a:t>
            </a:r>
          </a:p>
          <a:p>
            <a:pPr algn="just" fontAlgn="auto">
              <a:spcAft>
                <a:spcPts val="0"/>
              </a:spcAft>
              <a:defRPr/>
            </a:pPr>
            <a:r>
              <a:rPr lang="vi-VN" b="0">
                <a:latin typeface="Times New Roman" panose="02020603050405020304" pitchFamily="18" charset="0"/>
                <a:cs typeface="Times New Roman" panose="02020603050405020304" pitchFamily="18" charset="0"/>
              </a:rPr>
              <a:t>Tuy nhiên Cooper và các đồng sự trong nhóm phát triển của mình </a:t>
            </a:r>
            <a:r>
              <a:rPr lang="en-US" b="0">
                <a:latin typeface="Times New Roman" panose="02020603050405020304" pitchFamily="18" charset="0"/>
                <a:cs typeface="Times New Roman" panose="02020603050405020304" pitchFamily="18" charset="0"/>
              </a:rPr>
              <a:t>lại </a:t>
            </a:r>
            <a:r>
              <a:rPr lang="vi-VN" b="0">
                <a:latin typeface="Times New Roman" panose="02020603050405020304" pitchFamily="18" charset="0"/>
                <a:cs typeface="Times New Roman" panose="02020603050405020304" pitchFamily="18" charset="0"/>
              </a:rPr>
              <a:t>tin như vậy, và ông đã đúng</a:t>
            </a:r>
            <a:r>
              <a:rPr lang="en-US" b="0">
                <a:latin typeface="Times New Roman" panose="02020603050405020304" pitchFamily="18" charset="0"/>
                <a:cs typeface="Times New Roman" panose="02020603050405020304" pitchFamily="18" charset="0"/>
              </a:rPr>
              <a:t>.</a:t>
            </a:r>
          </a:p>
          <a:p>
            <a:pPr algn="just" fontAlgn="auto">
              <a:spcAft>
                <a:spcPts val="0"/>
              </a:spcAft>
              <a:defRPr/>
            </a:pPr>
            <a:r>
              <a:rPr lang="vi-VN" b="0">
                <a:latin typeface="Times New Roman" panose="02020603050405020304" pitchFamily="18" charset="0"/>
                <a:cs typeface="Times New Roman" panose="02020603050405020304" pitchFamily="18" charset="0"/>
              </a:rPr>
              <a:t>10 năm sau cuộc gọi lịch sử đầu tiên, chiếc điện thoại di động của Motorola đã xuất hiện trên thị trường với giá bán lẻ lên đến gần 4.000 USD.</a:t>
            </a:r>
            <a:endParaRPr lang="en-US" b="0">
              <a:latin typeface="Times New Roman" panose="02020603050405020304" pitchFamily="18" charset="0"/>
              <a:cs typeface="Times New Roman" panose="02020603050405020304" pitchFamily="18" charset="0"/>
            </a:endParaRPr>
          </a:p>
          <a:p>
            <a:pPr marL="0" indent="0">
              <a:lnSpc>
                <a:spcPct val="150000"/>
              </a:lnSpc>
              <a:buNone/>
            </a:pPr>
            <a:endParaRPr lang="en-US" b="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p:txBody>
          <a:bodyPr/>
          <a:lstStyle/>
          <a:p>
            <a:r>
              <a:rPr lang="en-US" sz="3200"/>
              <a:t>1.4.1 LỊCH SỬ.</a:t>
            </a:r>
          </a:p>
        </p:txBody>
      </p:sp>
    </p:spTree>
    <p:extLst>
      <p:ext uri="{BB962C8B-B14F-4D97-AF65-F5344CB8AC3E}">
        <p14:creationId xmlns:p14="http://schemas.microsoft.com/office/powerpoint/2010/main" val="33821645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4.1 TỔNG QUAN</a:t>
            </a:r>
          </a:p>
        </p:txBody>
      </p:sp>
      <p:sp>
        <p:nvSpPr>
          <p:cNvPr id="3" name="Content Placeholder 2"/>
          <p:cNvSpPr>
            <a:spLocks noGrp="1"/>
          </p:cNvSpPr>
          <p:nvPr>
            <p:ph idx="1"/>
          </p:nvPr>
        </p:nvSpPr>
        <p:spPr>
          <a:xfrm>
            <a:off x="1043608" y="1412776"/>
            <a:ext cx="7776864" cy="4968552"/>
          </a:xfrm>
        </p:spPr>
        <p:txBody>
          <a:bodyPr>
            <a:normAutofit/>
          </a:bodyPr>
          <a:lstStyle/>
          <a:p>
            <a:pPr marL="114300" indent="0" algn="just">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mốc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quan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trọng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quá</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triển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a:t>
            </a:r>
            <a:endParaRPr lang="en-US" sz="2000" b="0"/>
          </a:p>
        </p:txBody>
      </p:sp>
      <p:sp>
        <p:nvSpPr>
          <p:cNvPr id="6"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4.1.1 QUÁ TRÌNH PHÁT TRIỂN </a:t>
            </a:r>
          </a:p>
        </p:txBody>
      </p:sp>
      <p:sp>
        <p:nvSpPr>
          <p:cNvPr id="7" name="Rectangle 6"/>
          <p:cNvSpPr/>
          <p:nvPr/>
        </p:nvSpPr>
        <p:spPr>
          <a:xfrm>
            <a:off x="539552" y="3363652"/>
            <a:ext cx="1828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Times New Roman" pitchFamily="18" charset="0"/>
                <a:cs typeface="Times New Roman" pitchFamily="18" charset="0"/>
              </a:rPr>
              <a:t>Màn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hình</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đơn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sắc</a:t>
            </a:r>
            <a:r>
              <a:rPr lang="en-US" sz="2400">
                <a:latin typeface="Times New Roman" pitchFamily="18" charset="0"/>
                <a:cs typeface="Times New Roman" pitchFamily="18" charset="0"/>
              </a:rPr>
              <a:t> </a:t>
            </a:r>
            <a:endParaRPr lang="en-US" sz="2400"/>
          </a:p>
        </p:txBody>
      </p:sp>
      <p:sp>
        <p:nvSpPr>
          <p:cNvPr id="8" name="Rectangle 7"/>
          <p:cNvSpPr/>
          <p:nvPr/>
        </p:nvSpPr>
        <p:spPr>
          <a:xfrm>
            <a:off x="3562597" y="3392445"/>
            <a:ext cx="1905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Times New Roman" pitchFamily="18" charset="0"/>
                <a:cs typeface="Times New Roman" pitchFamily="18" charset="0"/>
              </a:rPr>
              <a:t>Màn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hình</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màu</a:t>
            </a:r>
            <a:endParaRPr lang="en-US" sz="2400"/>
          </a:p>
        </p:txBody>
      </p:sp>
      <p:sp>
        <p:nvSpPr>
          <p:cNvPr id="9" name="Rectangle 8"/>
          <p:cNvSpPr/>
          <p:nvPr/>
        </p:nvSpPr>
        <p:spPr>
          <a:xfrm>
            <a:off x="6705600" y="3363652"/>
            <a:ext cx="2438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itchFamily="18" charset="0"/>
                <a:cs typeface="Times New Roman" pitchFamily="18" charset="0"/>
              </a:rPr>
              <a:t>Màn hình cảm ứng chạm đa điểm </a:t>
            </a:r>
            <a:endParaRPr lang="en-US" sz="2400"/>
          </a:p>
        </p:txBody>
      </p:sp>
      <p:sp>
        <p:nvSpPr>
          <p:cNvPr id="10" name="Right Arrow 9"/>
          <p:cNvSpPr/>
          <p:nvPr/>
        </p:nvSpPr>
        <p:spPr>
          <a:xfrm>
            <a:off x="2368352" y="3849645"/>
            <a:ext cx="1219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496941" y="3891365"/>
            <a:ext cx="1219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34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1268760"/>
            <a:ext cx="7920879" cy="4797552"/>
          </a:xfrm>
        </p:spPr>
        <p:txBody>
          <a:bodyPr>
            <a:normAutofit fontScale="70000" lnSpcReduction="20000"/>
          </a:bodyPr>
          <a:lstStyle/>
          <a:p>
            <a:pPr marL="0" indent="465138">
              <a:buNone/>
            </a:pPr>
            <a:r>
              <a:rPr lang="en-US" sz="3200" b="0" err="1">
                <a:latin typeface="Times New Roman" pitchFamily="18" charset="0"/>
                <a:cs typeface="Times New Roman" pitchFamily="18" charset="0"/>
              </a:rPr>
              <a:t>Màn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hình</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cảm</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ứng</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xuất</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hiện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khá</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lâu</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từ</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năm</a:t>
            </a:r>
            <a:r>
              <a:rPr lang="en-US" sz="3200" b="0">
                <a:latin typeface="Times New Roman" pitchFamily="18" charset="0"/>
                <a:cs typeface="Times New Roman" pitchFamily="18" charset="0"/>
              </a:rPr>
              <a:t> 1965 </a:t>
            </a:r>
            <a:r>
              <a:rPr lang="en-US" sz="3200" b="0" err="1">
                <a:latin typeface="Times New Roman" pitchFamily="18" charset="0"/>
                <a:cs typeface="Times New Roman" pitchFamily="18" charset="0"/>
              </a:rPr>
              <a:t>bởi</a:t>
            </a:r>
            <a:r>
              <a:rPr lang="en-US" sz="3200" b="0">
                <a:latin typeface="Times New Roman" pitchFamily="18" charset="0"/>
                <a:cs typeface="Times New Roman" pitchFamily="18" charset="0"/>
              </a:rPr>
              <a:t> E.A. Johnson.</a:t>
            </a:r>
          </a:p>
          <a:p>
            <a:pPr marL="0" indent="465138" algn="just">
              <a:spcBef>
                <a:spcPts val="0"/>
              </a:spcBef>
              <a:buNone/>
            </a:pP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Đầu</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tiên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màn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hình</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cảm</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ứng</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được</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ứng</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dụng</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vào</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một</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thế</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hệ</a:t>
            </a:r>
            <a:r>
              <a:rPr lang="en-US" sz="3200" b="0">
                <a:latin typeface="Times New Roman" pitchFamily="18" charset="0"/>
                <a:cs typeface="Times New Roman" pitchFamily="18" charset="0"/>
              </a:rPr>
              <a:t> di </a:t>
            </a:r>
            <a:r>
              <a:rPr lang="en-US" sz="3200" b="0" err="1">
                <a:latin typeface="Times New Roman" pitchFamily="18" charset="0"/>
                <a:cs typeface="Times New Roman" pitchFamily="18" charset="0"/>
              </a:rPr>
              <a:t>động</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là</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những</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chiếc</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máy</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trợ</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giúp</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cá</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nhân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số</a:t>
            </a:r>
            <a:r>
              <a:rPr lang="en-US" sz="3200" b="0">
                <a:latin typeface="Times New Roman" pitchFamily="18" charset="0"/>
                <a:cs typeface="Times New Roman" pitchFamily="18" charset="0"/>
              </a:rPr>
              <a:t> (PDA) - </a:t>
            </a:r>
            <a:r>
              <a:rPr lang="en-US" sz="3200" b="0" err="1">
                <a:latin typeface="Times New Roman" pitchFamily="18" charset="0"/>
                <a:cs typeface="Times New Roman" pitchFamily="18" charset="0"/>
              </a:rPr>
              <a:t>bước</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đi</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đầu</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tiên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của</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điện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toán</a:t>
            </a:r>
            <a:r>
              <a:rPr lang="en-US" sz="3200" b="0">
                <a:latin typeface="Times New Roman" pitchFamily="18" charset="0"/>
                <a:cs typeface="Times New Roman" pitchFamily="18" charset="0"/>
              </a:rPr>
              <a:t> di </a:t>
            </a:r>
            <a:r>
              <a:rPr lang="en-US" sz="3200" b="0" err="1">
                <a:latin typeface="Times New Roman" pitchFamily="18" charset="0"/>
                <a:cs typeface="Times New Roman" pitchFamily="18" charset="0"/>
              </a:rPr>
              <a:t>động</a:t>
            </a:r>
            <a:r>
              <a:rPr lang="en-US" sz="3200" b="0">
                <a:latin typeface="Times New Roman" pitchFamily="18" charset="0"/>
                <a:cs typeface="Times New Roman" pitchFamily="18" charset="0"/>
              </a:rPr>
              <a:t>.</a:t>
            </a:r>
          </a:p>
          <a:p>
            <a:pPr marL="0" indent="465138" algn="just">
              <a:spcBef>
                <a:spcPts val="0"/>
              </a:spcBef>
              <a:buNone/>
            </a:pP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Năm</a:t>
            </a:r>
            <a:r>
              <a:rPr lang="en-US" sz="3200" b="0">
                <a:latin typeface="Times New Roman" pitchFamily="18" charset="0"/>
                <a:cs typeface="Times New Roman" pitchFamily="18" charset="0"/>
              </a:rPr>
              <a:t> 1992, Simon </a:t>
            </a:r>
            <a:r>
              <a:rPr lang="en-US" sz="3200" b="0" err="1">
                <a:latin typeface="Times New Roman" pitchFamily="18" charset="0"/>
                <a:cs typeface="Times New Roman" pitchFamily="18" charset="0"/>
              </a:rPr>
              <a:t>của</a:t>
            </a:r>
            <a:r>
              <a:rPr lang="en-US" sz="3200" b="0">
                <a:latin typeface="Times New Roman" pitchFamily="18" charset="0"/>
                <a:cs typeface="Times New Roman" pitchFamily="18" charset="0"/>
              </a:rPr>
              <a:t> IBM </a:t>
            </a:r>
            <a:r>
              <a:rPr lang="en-US" sz="3200" b="0" err="1">
                <a:latin typeface="Times New Roman" pitchFamily="18" charset="0"/>
                <a:cs typeface="Times New Roman" pitchFamily="18" charset="0"/>
              </a:rPr>
              <a:t>được</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coi</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là</a:t>
            </a:r>
            <a:r>
              <a:rPr lang="en-US" sz="3200" b="0">
                <a:latin typeface="Times New Roman" pitchFamily="18" charset="0"/>
                <a:cs typeface="Times New Roman" pitchFamily="18" charset="0"/>
              </a:rPr>
              <a:t> “smartphone” </a:t>
            </a:r>
            <a:r>
              <a:rPr lang="en-US" sz="3200" b="0" err="1">
                <a:latin typeface="Times New Roman" pitchFamily="18" charset="0"/>
                <a:cs typeface="Times New Roman" pitchFamily="18" charset="0"/>
              </a:rPr>
              <a:t>đầu</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tiên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trên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thế</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giới</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là</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điện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thoại</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đầu</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tiên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sở</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hữu</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màn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hình</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cảm</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ứng</a:t>
            </a:r>
            <a:r>
              <a:rPr lang="en-US" sz="3200" b="0">
                <a:latin typeface="Times New Roman" pitchFamily="18" charset="0"/>
                <a:cs typeface="Times New Roman" pitchFamily="18" charset="0"/>
              </a:rPr>
              <a:t> . </a:t>
            </a:r>
          </a:p>
          <a:p>
            <a:pPr marL="0" indent="465138" algn="just">
              <a:spcBef>
                <a:spcPts val="0"/>
              </a:spcBef>
              <a:buNone/>
            </a:pPr>
            <a:r>
              <a:rPr lang="en-US" sz="3200" b="0">
                <a:latin typeface="Times New Roman" pitchFamily="18" charset="0"/>
                <a:cs typeface="Times New Roman" pitchFamily="18" charset="0"/>
              </a:rPr>
              <a:t>- Apple </a:t>
            </a:r>
            <a:r>
              <a:rPr lang="en-US" sz="3200" b="0" err="1">
                <a:latin typeface="Times New Roman" pitchFamily="18" charset="0"/>
                <a:cs typeface="Times New Roman" pitchFamily="18" charset="0"/>
              </a:rPr>
              <a:t>phổ</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biến</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từ</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năm</a:t>
            </a:r>
            <a:r>
              <a:rPr lang="en-US" sz="3200" b="0">
                <a:latin typeface="Times New Roman" pitchFamily="18" charset="0"/>
                <a:cs typeface="Times New Roman" pitchFamily="18" charset="0"/>
              </a:rPr>
              <a:t> 2007 </a:t>
            </a:r>
            <a:r>
              <a:rPr lang="en-US" sz="3200" b="0" err="1">
                <a:latin typeface="Times New Roman" pitchFamily="18" charset="0"/>
                <a:cs typeface="Times New Roman" pitchFamily="18" charset="0"/>
              </a:rPr>
              <a:t>với</a:t>
            </a:r>
            <a:r>
              <a:rPr lang="en-US" sz="3200" b="0">
                <a:latin typeface="Times New Roman" pitchFamily="18" charset="0"/>
                <a:cs typeface="Times New Roman" pitchFamily="18" charset="0"/>
              </a:rPr>
              <a:t> iPhone </a:t>
            </a:r>
            <a:r>
              <a:rPr lang="en-US" sz="3200" b="0" err="1">
                <a:latin typeface="Times New Roman" pitchFamily="18" charset="0"/>
                <a:cs typeface="Times New Roman" pitchFamily="18" charset="0"/>
              </a:rPr>
              <a:t>thế</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hệ</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đầu</a:t>
            </a:r>
            <a:r>
              <a:rPr lang="en-US" sz="3200" b="0">
                <a:latin typeface="Times New Roman" pitchFamily="18" charset="0"/>
                <a:cs typeface="Times New Roman" pitchFamily="18" charset="0"/>
              </a:rPr>
              <a:t> </a:t>
            </a:r>
            <a:r>
              <a:rPr lang="en-US" sz="3200" b="0" err="1">
                <a:latin typeface="Times New Roman" pitchFamily="18" charset="0"/>
                <a:cs typeface="Times New Roman" pitchFamily="18" charset="0"/>
              </a:rPr>
              <a:t>tiên</a:t>
            </a:r>
            <a:r>
              <a:rPr lang="en-US" sz="3200" b="0">
                <a:latin typeface="Times New Roman" pitchFamily="18" charset="0"/>
                <a:cs typeface="Times New Roman" pitchFamily="18" charset="0"/>
              </a:rPr>
              <a:t>.</a:t>
            </a:r>
          </a:p>
          <a:p>
            <a:pPr marL="571500" indent="-457200">
              <a:buClr>
                <a:schemeClr val="tx1">
                  <a:lumMod val="85000"/>
                  <a:lumOff val="15000"/>
                </a:schemeClr>
              </a:buClr>
            </a:pPr>
            <a:endParaRPr lang="en-US" sz="3200" b="0"/>
          </a:p>
        </p:txBody>
      </p:sp>
      <p:pic>
        <p:nvPicPr>
          <p:cNvPr id="5" name="Picture 3"/>
          <p:cNvPicPr>
            <a:picLocks noChangeAspect="1" noChangeArrowheads="1"/>
          </p:cNvPicPr>
          <p:nvPr/>
        </p:nvPicPr>
        <p:blipFill>
          <a:blip r:embed="rId3"/>
          <a:srcRect/>
          <a:stretch>
            <a:fillRect/>
          </a:stretch>
        </p:blipFill>
        <p:spPr bwMode="auto">
          <a:xfrm>
            <a:off x="6157431" y="4869160"/>
            <a:ext cx="3006969" cy="1800200"/>
          </a:xfrm>
          <a:prstGeom prst="rect">
            <a:avLst/>
          </a:prstGeom>
          <a:noFill/>
          <a:ln w="9525">
            <a:noFill/>
            <a:miter lim="800000"/>
            <a:headEnd/>
            <a:tailEnd/>
          </a:ln>
          <a:effectLst/>
        </p:spPr>
      </p:pic>
      <p:sp>
        <p:nvSpPr>
          <p:cNvPr id="7" name="Title 3"/>
          <p:cNvSpPr>
            <a:spLocks noGrp="1"/>
          </p:cNvSpPr>
          <p:nvPr>
            <p:ph type="title"/>
          </p:nvPr>
        </p:nvSpPr>
        <p:spPr/>
        <p:txBody>
          <a:bodyPr/>
          <a:lstStyle/>
          <a:p>
            <a:r>
              <a:rPr lang="en-US"/>
              <a:t>4.1 TỔNG QUAN</a:t>
            </a:r>
          </a:p>
        </p:txBody>
      </p:sp>
      <p:sp>
        <p:nvSpPr>
          <p:cNvPr id="8"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4.1.1 QUÁ TRÌNH PHÁT TRIỂN </a:t>
            </a:r>
          </a:p>
        </p:txBody>
      </p:sp>
    </p:spTree>
    <p:extLst>
      <p:ext uri="{BB962C8B-B14F-4D97-AF65-F5344CB8AC3E}">
        <p14:creationId xmlns:p14="http://schemas.microsoft.com/office/powerpoint/2010/main" val="134321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2784762"/>
            <a:ext cx="7776864" cy="3960440"/>
          </a:xfrm>
        </p:spPr>
        <p:txBody>
          <a:bodyPr>
            <a:normAutofit/>
          </a:bodyPr>
          <a:lstStyle/>
          <a:p>
            <a:pPr marL="0" indent="465138" algn="just">
              <a:buNone/>
            </a:pPr>
            <a:r>
              <a:rPr lang="en-US" sz="2200" b="0" err="1">
                <a:latin typeface="Times New Roman" pitchFamily="18" charset="0"/>
                <a:cs typeface="Times New Roman" pitchFamily="18" charset="0"/>
              </a:rPr>
              <a:t>Lớp</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cảm</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ứng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có</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khả</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năng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nhận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biết</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được</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những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tiếp</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xúc</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của</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các</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vật</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cứng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như</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đầu</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bút</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ngón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tay</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với</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màn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hình</a:t>
            </a:r>
            <a:r>
              <a:rPr lang="en-US" sz="2200" b="0">
                <a:latin typeface="Times New Roman" pitchFamily="18" charset="0"/>
                <a:cs typeface="Times New Roman" pitchFamily="18" charset="0"/>
              </a:rPr>
              <a:t>. </a:t>
            </a:r>
          </a:p>
          <a:p>
            <a:pPr marL="0" indent="465138" algn="just">
              <a:buNone/>
            </a:pP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Có</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nhiều</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loại</a:t>
            </a:r>
            <a:r>
              <a:rPr lang="en-US" sz="2200" b="0">
                <a:latin typeface="Times New Roman" pitchFamily="18" charset="0"/>
                <a:cs typeface="Times New Roman" pitchFamily="18" charset="0"/>
              </a:rPr>
              <a:t>: </a:t>
            </a:r>
          </a:p>
          <a:p>
            <a:pPr marL="0" indent="914400" algn="just">
              <a:buNone/>
            </a:pP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Cảm</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ứng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hồng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ngoại</a:t>
            </a:r>
            <a:r>
              <a:rPr lang="en-US" sz="2200" b="0">
                <a:latin typeface="Times New Roman" pitchFamily="18" charset="0"/>
                <a:cs typeface="Times New Roman" pitchFamily="18" charset="0"/>
              </a:rPr>
              <a:t>. </a:t>
            </a:r>
          </a:p>
          <a:p>
            <a:pPr marL="0" indent="914400" algn="just">
              <a:buNone/>
            </a:pP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Cảm</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ứng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điện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trở</a:t>
            </a:r>
            <a:r>
              <a:rPr lang="en-US" sz="2200" b="0">
                <a:latin typeface="Times New Roman" pitchFamily="18" charset="0"/>
                <a:cs typeface="Times New Roman" pitchFamily="18" charset="0"/>
              </a:rPr>
              <a:t>.</a:t>
            </a:r>
          </a:p>
          <a:p>
            <a:pPr marL="0" indent="914400" algn="just">
              <a:buNone/>
            </a:pP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Cảm</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ứng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sóng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âm</a:t>
            </a:r>
            <a:r>
              <a:rPr lang="en-US" sz="2200" b="0">
                <a:latin typeface="Times New Roman" pitchFamily="18" charset="0"/>
                <a:cs typeface="Times New Roman" pitchFamily="18" charset="0"/>
              </a:rPr>
              <a:t>.</a:t>
            </a:r>
          </a:p>
          <a:p>
            <a:pPr marL="0" indent="914400" algn="just">
              <a:buNone/>
            </a:pP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Cảm</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ứng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điện</a:t>
            </a:r>
            <a:r>
              <a:rPr lang="en-US" sz="2200" b="0">
                <a:latin typeface="Times New Roman" pitchFamily="18" charset="0"/>
                <a:cs typeface="Times New Roman" pitchFamily="18" charset="0"/>
              </a:rPr>
              <a:t> dung.</a:t>
            </a:r>
          </a:p>
          <a:p>
            <a:pPr marL="571500" indent="-457200">
              <a:buClr>
                <a:schemeClr val="tx1">
                  <a:lumMod val="85000"/>
                  <a:lumOff val="15000"/>
                </a:schemeClr>
              </a:buClr>
            </a:pPr>
            <a:endParaRPr lang="en-US" sz="2800"/>
          </a:p>
        </p:txBody>
      </p:sp>
      <p:sp>
        <p:nvSpPr>
          <p:cNvPr id="5" name="Rectangle 4"/>
          <p:cNvSpPr/>
          <p:nvPr/>
        </p:nvSpPr>
        <p:spPr>
          <a:xfrm>
            <a:off x="347567" y="1397136"/>
            <a:ext cx="1676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Times New Roman" pitchFamily="18" charset="0"/>
                <a:cs typeface="Times New Roman" pitchFamily="18" charset="0"/>
              </a:rPr>
              <a:t>Màn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hình</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cảm</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ứng</a:t>
            </a:r>
            <a:endParaRPr lang="en-US" sz="2400"/>
          </a:p>
        </p:txBody>
      </p:sp>
      <p:sp>
        <p:nvSpPr>
          <p:cNvPr id="6" name="Rectangle 5"/>
          <p:cNvSpPr/>
          <p:nvPr/>
        </p:nvSpPr>
        <p:spPr>
          <a:xfrm>
            <a:off x="3039777" y="1413162"/>
            <a:ext cx="33528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itchFamily="18" charset="0"/>
                <a:cs typeface="Times New Roman" pitchFamily="18" charset="0"/>
              </a:rPr>
              <a:t>Màn hình hiển thị thông thường (thường là LCD)</a:t>
            </a:r>
            <a:endParaRPr lang="en-US" sz="2400"/>
          </a:p>
        </p:txBody>
      </p:sp>
      <p:sp>
        <p:nvSpPr>
          <p:cNvPr id="7" name="Rectangle 6"/>
          <p:cNvSpPr/>
          <p:nvPr/>
        </p:nvSpPr>
        <p:spPr>
          <a:xfrm>
            <a:off x="7434263" y="1397136"/>
            <a:ext cx="16002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itchFamily="18" charset="0"/>
                <a:cs typeface="Times New Roman" pitchFamily="18" charset="0"/>
              </a:rPr>
              <a:t>Một lớp cảm ứng</a:t>
            </a:r>
            <a:endParaRPr lang="en-US" sz="2400"/>
          </a:p>
        </p:txBody>
      </p:sp>
      <p:grpSp>
        <p:nvGrpSpPr>
          <p:cNvPr id="8" name="Group 7"/>
          <p:cNvGrpSpPr/>
          <p:nvPr/>
        </p:nvGrpSpPr>
        <p:grpSpPr>
          <a:xfrm>
            <a:off x="2211437" y="1869568"/>
            <a:ext cx="685800" cy="458788"/>
            <a:chOff x="2362200" y="381000"/>
            <a:chExt cx="685800" cy="458788"/>
          </a:xfrm>
        </p:grpSpPr>
        <p:cxnSp>
          <p:nvCxnSpPr>
            <p:cNvPr id="9" name="Straight Connector 8"/>
            <p:cNvCxnSpPr/>
            <p:nvPr/>
          </p:nvCxnSpPr>
          <p:spPr>
            <a:xfrm>
              <a:off x="2362200" y="838200"/>
              <a:ext cx="685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362200" y="381000"/>
              <a:ext cx="685800"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6617504" y="1778136"/>
            <a:ext cx="609600" cy="609600"/>
            <a:chOff x="6096000" y="304800"/>
            <a:chExt cx="609600" cy="609600"/>
          </a:xfrm>
        </p:grpSpPr>
        <p:cxnSp>
          <p:nvCxnSpPr>
            <p:cNvPr id="12" name="Straight Connector 11"/>
            <p:cNvCxnSpPr/>
            <p:nvPr/>
          </p:nvCxnSpPr>
          <p:spPr>
            <a:xfrm rot="5400000">
              <a:off x="6096000" y="608806"/>
              <a:ext cx="609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0" y="608806"/>
              <a:ext cx="609600" cy="15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itle 3"/>
          <p:cNvSpPr>
            <a:spLocks noGrp="1"/>
          </p:cNvSpPr>
          <p:nvPr>
            <p:ph type="title"/>
          </p:nvPr>
        </p:nvSpPr>
        <p:spPr/>
        <p:txBody>
          <a:bodyPr/>
          <a:lstStyle/>
          <a:p>
            <a:r>
              <a:rPr lang="en-US"/>
              <a:t>4.1 TỔNG QUAN</a:t>
            </a:r>
          </a:p>
        </p:txBody>
      </p:sp>
      <p:sp>
        <p:nvSpPr>
          <p:cNvPr id="16"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4.1.1 QUÁ TRÌNH PHÁT TRIỂN </a:t>
            </a:r>
          </a:p>
        </p:txBody>
      </p:sp>
    </p:spTree>
    <p:extLst>
      <p:ext uri="{BB962C8B-B14F-4D97-AF65-F5344CB8AC3E}">
        <p14:creationId xmlns:p14="http://schemas.microsoft.com/office/powerpoint/2010/main" val="30346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289857"/>
            <a:ext cx="7704856" cy="4797552"/>
          </a:xfrm>
        </p:spPr>
        <p:txBody>
          <a:bodyPr>
            <a:normAutofit fontScale="70000" lnSpcReduction="20000"/>
          </a:bodyPr>
          <a:lstStyle/>
          <a:p>
            <a:pPr marL="0" indent="465138" algn="just">
              <a:spcBef>
                <a:spcPct val="0"/>
              </a:spcBef>
              <a:buNone/>
            </a:pPr>
            <a:r>
              <a:rPr lang="en-US" sz="3200" b="0" err="1">
                <a:latin typeface="Times New Roman" panose="02020603050405020304" pitchFamily="18" charset="0"/>
                <a:cs typeface="Times New Roman" panose="02020603050405020304" pitchFamily="18" charset="0"/>
              </a:rPr>
              <a:t>Các</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nền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tảng</a:t>
            </a:r>
            <a:r>
              <a:rPr lang="en-US" sz="3200" b="0">
                <a:latin typeface="Times New Roman" panose="02020603050405020304" pitchFamily="18" charset="0"/>
                <a:cs typeface="Times New Roman" panose="02020603050405020304" pitchFamily="18" charset="0"/>
              </a:rPr>
              <a:t> di </a:t>
            </a:r>
            <a:r>
              <a:rPr lang="en-US" sz="3200" b="0" err="1">
                <a:latin typeface="Times New Roman" panose="02020603050405020304" pitchFamily="18" charset="0"/>
                <a:cs typeface="Times New Roman" panose="02020603050405020304" pitchFamily="18" charset="0"/>
              </a:rPr>
              <a:t>động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sử</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dụng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màn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hình</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cảm</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ứng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đang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dần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thay</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thế</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các</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thiết</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bị</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sử</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dụng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màn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hình</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thường</a:t>
            </a:r>
            <a:r>
              <a:rPr lang="en-US" sz="3200" b="0">
                <a:latin typeface="Times New Roman" panose="02020603050405020304" pitchFamily="18" charset="0"/>
                <a:cs typeface="Times New Roman" panose="02020603050405020304" pitchFamily="18" charset="0"/>
              </a:rPr>
              <a:t>. </a:t>
            </a:r>
          </a:p>
          <a:p>
            <a:pPr marL="0" indent="465138" algn="just">
              <a:spcBef>
                <a:spcPct val="0"/>
              </a:spcBef>
              <a:buNone/>
            </a:pPr>
            <a:r>
              <a:rPr lang="en-US" sz="3200" b="0" err="1">
                <a:latin typeface="Times New Roman" panose="02020603050405020304" pitchFamily="18" charset="0"/>
                <a:cs typeface="Times New Roman" panose="02020603050405020304" pitchFamily="18" charset="0"/>
              </a:rPr>
              <a:t>Lúc</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này</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màn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hình</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rộng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hơn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rất</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nhiều</a:t>
            </a:r>
            <a:r>
              <a:rPr lang="en-US" sz="3200" b="0">
                <a:latin typeface="Times New Roman" panose="02020603050405020304" pitchFamily="18" charset="0"/>
                <a:cs typeface="Times New Roman" panose="02020603050405020304" pitchFamily="18" charset="0"/>
              </a:rPr>
              <a:t> do </a:t>
            </a:r>
            <a:r>
              <a:rPr lang="en-US" sz="3200" b="0" err="1">
                <a:latin typeface="Times New Roman" panose="02020603050405020304" pitchFamily="18" charset="0"/>
                <a:cs typeface="Times New Roman" panose="02020603050405020304" pitchFamily="18" charset="0"/>
              </a:rPr>
              <a:t>tận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dụng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được</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không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gian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bàn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phím</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ảo</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loại</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bỏ</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dần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việc</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sử</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dụng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bàn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phím</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vật</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lý</a:t>
            </a:r>
            <a:r>
              <a:rPr lang="en-US" sz="3200" b="0">
                <a:latin typeface="Times New Roman" panose="02020603050405020304" pitchFamily="18" charset="0"/>
                <a:cs typeface="Times New Roman" panose="02020603050405020304" pitchFamily="18" charset="0"/>
              </a:rPr>
              <a:t>. </a:t>
            </a:r>
          </a:p>
          <a:p>
            <a:pPr marL="0" indent="465138" algn="just">
              <a:spcBef>
                <a:spcPct val="0"/>
              </a:spcBef>
              <a:buNone/>
            </a:pPr>
            <a:r>
              <a:rPr lang="en-US" sz="3200" b="0" err="1">
                <a:latin typeface="Times New Roman" panose="02020603050405020304" pitchFamily="18" charset="0"/>
                <a:cs typeface="Times New Roman" panose="02020603050405020304" pitchFamily="18" charset="0"/>
              </a:rPr>
              <a:t>Người</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dùng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có</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thể</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tương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tác</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nhiều</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ứng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dụng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trong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giải</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trí</a:t>
            </a:r>
            <a:r>
              <a:rPr lang="en-US" sz="3200" b="0">
                <a:latin typeface="Times New Roman" panose="02020603050405020304" pitchFamily="18" charset="0"/>
                <a:cs typeface="Times New Roman" panose="02020603050405020304" pitchFamily="18" charset="0"/>
              </a:rPr>
              <a:t> hay </a:t>
            </a:r>
            <a:r>
              <a:rPr lang="en-US" sz="3200" b="0" err="1">
                <a:latin typeface="Times New Roman" panose="02020603050405020304" pitchFamily="18" charset="0"/>
                <a:cs typeface="Times New Roman" panose="02020603050405020304" pitchFamily="18" charset="0"/>
              </a:rPr>
              <a:t>làm</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việc</a:t>
            </a:r>
            <a:r>
              <a:rPr lang="en-US" sz="3200" b="0">
                <a:latin typeface="Times New Roman" panose="02020603050405020304" pitchFamily="18" charset="0"/>
                <a:cs typeface="Times New Roman" panose="02020603050405020304" pitchFamily="18" charset="0"/>
              </a:rPr>
              <a:t>. </a:t>
            </a:r>
          </a:p>
          <a:p>
            <a:pPr marL="0" indent="465138" algn="just">
              <a:spcBef>
                <a:spcPct val="0"/>
              </a:spcBef>
              <a:buNone/>
            </a:pPr>
            <a:r>
              <a:rPr lang="en-US" sz="3200" b="0" err="1">
                <a:latin typeface="Times New Roman" panose="02020603050405020304" pitchFamily="18" charset="0"/>
                <a:cs typeface="Times New Roman" panose="02020603050405020304" pitchFamily="18" charset="0"/>
              </a:rPr>
              <a:t>Cảm</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ứng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cho</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phép</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người</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dùng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thao</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tác</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dễ</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dàng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tự</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nhiên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và</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thân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thiện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hơn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với</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những</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việc</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như</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sử</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dụng</a:t>
            </a:r>
            <a:r>
              <a:rPr lang="en-US" sz="3200" b="0">
                <a:latin typeface="Times New Roman" panose="02020603050405020304" pitchFamily="18" charset="0"/>
                <a:cs typeface="Times New Roman" panose="02020603050405020304" pitchFamily="18" charset="0"/>
              </a:rPr>
              <a:t> pinch-to-zoom – </a:t>
            </a:r>
            <a:r>
              <a:rPr lang="en-US" sz="3200" b="0" err="1">
                <a:latin typeface="Times New Roman" panose="02020603050405020304" pitchFamily="18" charset="0"/>
                <a:cs typeface="Times New Roman" panose="02020603050405020304" pitchFamily="18" charset="0"/>
              </a:rPr>
              <a:t>thao</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tác</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dùng</a:t>
            </a:r>
            <a:r>
              <a:rPr lang="en-US" sz="3200" b="0">
                <a:latin typeface="Times New Roman" panose="02020603050405020304" pitchFamily="18" charset="0"/>
                <a:cs typeface="Times New Roman" panose="02020603050405020304" pitchFamily="18" charset="0"/>
              </a:rPr>
              <a:t> 2 </a:t>
            </a:r>
            <a:r>
              <a:rPr lang="en-US" sz="3200" b="0" err="1">
                <a:latin typeface="Times New Roman" panose="02020603050405020304" pitchFamily="18" charset="0"/>
                <a:cs typeface="Times New Roman" panose="02020603050405020304" pitchFamily="18" charset="0"/>
              </a:rPr>
              <a:t>ngón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tay</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để</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phóng</a:t>
            </a:r>
            <a:r>
              <a:rPr lang="en-US" sz="3200" b="0">
                <a:latin typeface="Times New Roman" panose="02020603050405020304" pitchFamily="18" charset="0"/>
                <a:cs typeface="Times New Roman" panose="02020603050405020304" pitchFamily="18" charset="0"/>
              </a:rPr>
              <a:t> to </a:t>
            </a:r>
            <a:r>
              <a:rPr lang="en-US" sz="3200" b="0" err="1">
                <a:latin typeface="Times New Roman" panose="02020603050405020304" pitchFamily="18" charset="0"/>
                <a:cs typeface="Times New Roman" panose="02020603050405020304" pitchFamily="18" charset="0"/>
              </a:rPr>
              <a:t>thu</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nhỏ</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hình</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ảnh</a:t>
            </a:r>
            <a:r>
              <a:rPr lang="en-US" sz="3200" b="0">
                <a:latin typeface="Times New Roman" panose="02020603050405020304" pitchFamily="18" charset="0"/>
                <a:cs typeface="Times New Roman" panose="02020603050405020304" pitchFamily="18" charset="0"/>
              </a:rPr>
              <a:t> hay </a:t>
            </a:r>
            <a:r>
              <a:rPr lang="en-US" sz="3200" b="0" err="1">
                <a:latin typeface="Times New Roman" panose="02020603050405020304" pitchFamily="18" charset="0"/>
                <a:cs typeface="Times New Roman" panose="02020603050405020304" pitchFamily="18" charset="0"/>
              </a:rPr>
              <a:t>văn</a:t>
            </a:r>
            <a:r>
              <a:rPr lang="en-US" sz="3200" b="0">
                <a:latin typeface="Times New Roman" panose="02020603050405020304" pitchFamily="18" charset="0"/>
                <a:cs typeface="Times New Roman" panose="02020603050405020304" pitchFamily="18" charset="0"/>
              </a:rPr>
              <a:t> </a:t>
            </a:r>
            <a:r>
              <a:rPr lang="en-US" sz="3200" b="0" err="1">
                <a:latin typeface="Times New Roman" panose="02020603050405020304" pitchFamily="18" charset="0"/>
                <a:cs typeface="Times New Roman" panose="02020603050405020304" pitchFamily="18" charset="0"/>
              </a:rPr>
              <a:t>bản</a:t>
            </a:r>
            <a:r>
              <a:rPr lang="en-US" sz="3200" b="0">
                <a:latin typeface="Times New Roman" panose="02020603050405020304" pitchFamily="18" charset="0"/>
                <a:cs typeface="Times New Roman" panose="02020603050405020304" pitchFamily="18" charset="0"/>
              </a:rPr>
              <a:t>.</a:t>
            </a:r>
          </a:p>
          <a:p>
            <a:pPr marL="114300" indent="0">
              <a:lnSpc>
                <a:spcPct val="150000"/>
              </a:lnSpc>
              <a:buClr>
                <a:schemeClr val="tx1">
                  <a:lumMod val="85000"/>
                  <a:lumOff val="15000"/>
                </a:schemeClr>
              </a:buClr>
              <a:buNone/>
            </a:pPr>
            <a:endParaRPr lang="en-US" sz="3200" b="0"/>
          </a:p>
        </p:txBody>
      </p:sp>
      <p:sp>
        <p:nvSpPr>
          <p:cNvPr id="5" name="Title 3"/>
          <p:cNvSpPr>
            <a:spLocks noGrp="1"/>
          </p:cNvSpPr>
          <p:nvPr>
            <p:ph type="title"/>
          </p:nvPr>
        </p:nvSpPr>
        <p:spPr/>
        <p:txBody>
          <a:bodyPr/>
          <a:lstStyle/>
          <a:p>
            <a:r>
              <a:rPr lang="en-US"/>
              <a:t>4.1 TỔNG QUAN</a:t>
            </a:r>
          </a:p>
        </p:txBody>
      </p:sp>
      <p:sp>
        <p:nvSpPr>
          <p:cNvPr id="6"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4.1.2 CUỘC ĐUA MÀ HÌNH PHÂN GIẢI CAO </a:t>
            </a:r>
          </a:p>
        </p:txBody>
      </p:sp>
    </p:spTree>
    <p:extLst>
      <p:ext uri="{BB962C8B-B14F-4D97-AF65-F5344CB8AC3E}">
        <p14:creationId xmlns:p14="http://schemas.microsoft.com/office/powerpoint/2010/main" val="298813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484784"/>
            <a:ext cx="8064895" cy="4797552"/>
          </a:xfrm>
        </p:spPr>
        <p:txBody>
          <a:bodyPr>
            <a:normAutofit/>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Tập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trung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phát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phân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hãng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đời</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Tiêu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biểu</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Retina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Apple.</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Amoled</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Samsung.</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thêm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kiểu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Reality Display </a:t>
            </a:r>
            <a:r>
              <a:rPr lang="en-US" sz="2000" b="0" err="1">
                <a:latin typeface="Times New Roman" panose="02020603050405020304" pitchFamily="18" charset="0"/>
                <a:cs typeface="Times New Roman" panose="02020603050405020304" pitchFamily="18" charset="0"/>
              </a:rPr>
              <a:t>mới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đèn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nền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cùng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Mobile </a:t>
            </a:r>
            <a:r>
              <a:rPr lang="en-US" sz="2000" b="0" err="1">
                <a:latin typeface="Times New Roman" panose="02020603050405020304" pitchFamily="18" charset="0"/>
                <a:cs typeface="Times New Roman" panose="02020603050405020304" pitchFamily="18" charset="0"/>
              </a:rPr>
              <a:t>Bravia</a:t>
            </a:r>
            <a:r>
              <a:rPr lang="en-US" sz="2000" b="0">
                <a:latin typeface="Times New Roman" panose="02020603050405020304" pitchFamily="18" charset="0"/>
                <a:cs typeface="Times New Roman" panose="02020603050405020304" pitchFamily="18" charset="0"/>
              </a:rPr>
              <a:t> Engine.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Người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dùng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xem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phim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nghe</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nhạc</a:t>
            </a:r>
            <a:r>
              <a:rPr lang="en-US" sz="2000" b="0">
                <a:latin typeface="Times New Roman" panose="02020603050405020304" pitchFamily="18" charset="0"/>
                <a:cs typeface="Times New Roman" panose="02020603050405020304" pitchFamily="18" charset="0"/>
              </a:rPr>
              <a:t> Full HD hay </a:t>
            </a:r>
            <a:r>
              <a:rPr lang="en-US" sz="2000" b="0" err="1">
                <a:latin typeface="Times New Roman" panose="02020603050405020304" pitchFamily="18" charset="0"/>
                <a:cs typeface="Times New Roman" panose="02020603050405020304" pitchFamily="18" charset="0"/>
              </a:rPr>
              <a:t>chơi</a:t>
            </a:r>
            <a:r>
              <a:rPr lang="en-US" sz="2000" b="0">
                <a:latin typeface="Times New Roman" panose="02020603050405020304" pitchFamily="18" charset="0"/>
                <a:cs typeface="Times New Roman" panose="02020603050405020304" pitchFamily="18" charset="0"/>
              </a:rPr>
              <a:t> game 3D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đồ</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họa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đỉnh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cao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nay.</a:t>
            </a:r>
            <a:endParaRPr lang="en-US" sz="2000" b="0"/>
          </a:p>
        </p:txBody>
      </p:sp>
      <p:sp>
        <p:nvSpPr>
          <p:cNvPr id="6" name="Title 3"/>
          <p:cNvSpPr>
            <a:spLocks noGrp="1"/>
          </p:cNvSpPr>
          <p:nvPr>
            <p:ph type="title"/>
          </p:nvPr>
        </p:nvSpPr>
        <p:spPr/>
        <p:txBody>
          <a:bodyPr/>
          <a:lstStyle/>
          <a:p>
            <a:r>
              <a:rPr lang="en-US"/>
              <a:t>4.1 TỔNG QUAN</a:t>
            </a:r>
          </a:p>
        </p:txBody>
      </p:sp>
      <p:sp>
        <p:nvSpPr>
          <p:cNvPr id="7"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4.1.2 CUỘC ĐUA MÀ HÌNH PHÂN GIẢI CAO </a:t>
            </a:r>
          </a:p>
        </p:txBody>
      </p:sp>
    </p:spTree>
    <p:extLst>
      <p:ext uri="{BB962C8B-B14F-4D97-AF65-F5344CB8AC3E}">
        <p14:creationId xmlns:p14="http://schemas.microsoft.com/office/powerpoint/2010/main" val="320679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151012"/>
            <a:ext cx="8064895" cy="5374332"/>
          </a:xfrm>
        </p:spPr>
        <p:txBody>
          <a:bodyPr>
            <a:normAutofit/>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luôn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đem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người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dùng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kiểm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soát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Tất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chỉ</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chạm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chạm</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ct val="0"/>
              </a:spcBef>
              <a:buNone/>
            </a:pPr>
            <a:r>
              <a:rPr lang="en-US" sz="2000" b="0" i="1" u="sng" err="1">
                <a:latin typeface="Times New Roman" panose="02020603050405020304" pitchFamily="18" charset="0"/>
                <a:cs typeface="Times New Roman" panose="02020603050405020304" pitchFamily="18" charset="0"/>
              </a:rPr>
              <a:t>Cuộc</a:t>
            </a:r>
            <a:r>
              <a:rPr lang="en-US" sz="2000" b="0" i="1" u="sng">
                <a:latin typeface="Times New Roman" panose="02020603050405020304" pitchFamily="18" charset="0"/>
                <a:cs typeface="Times New Roman" panose="02020603050405020304" pitchFamily="18" charset="0"/>
              </a:rPr>
              <a:t> </a:t>
            </a:r>
            <a:r>
              <a:rPr lang="en-US" sz="2000" b="0" i="1" u="sng" err="1">
                <a:latin typeface="Times New Roman" panose="02020603050405020304" pitchFamily="18" charset="0"/>
                <a:cs typeface="Times New Roman" panose="02020603050405020304" pitchFamily="18" charset="0"/>
              </a:rPr>
              <a:t>đua</a:t>
            </a:r>
            <a:r>
              <a:rPr lang="en-US" sz="2000" b="0" i="1" u="sng">
                <a:latin typeface="Times New Roman" panose="02020603050405020304" pitchFamily="18" charset="0"/>
                <a:cs typeface="Times New Roman" panose="02020603050405020304" pitchFamily="18" charset="0"/>
              </a:rPr>
              <a:t> </a:t>
            </a:r>
            <a:r>
              <a:rPr lang="en-US" sz="2000" b="0" i="1" u="sng" err="1">
                <a:latin typeface="Times New Roman" panose="02020603050405020304" pitchFamily="18" charset="0"/>
                <a:cs typeface="Times New Roman" panose="02020603050405020304" pitchFamily="18" charset="0"/>
              </a:rPr>
              <a:t>màn</a:t>
            </a:r>
            <a:r>
              <a:rPr lang="en-US" sz="2000" b="0" i="1" u="sng">
                <a:latin typeface="Times New Roman" panose="02020603050405020304" pitchFamily="18" charset="0"/>
                <a:cs typeface="Times New Roman" panose="02020603050405020304" pitchFamily="18" charset="0"/>
              </a:rPr>
              <a:t> </a:t>
            </a:r>
            <a:r>
              <a:rPr lang="en-US" sz="2000" b="0" i="1" u="sng" err="1">
                <a:latin typeface="Times New Roman" panose="02020603050405020304" pitchFamily="18" charset="0"/>
                <a:cs typeface="Times New Roman" panose="02020603050405020304" pitchFamily="18" charset="0"/>
              </a:rPr>
              <a:t>hình</a:t>
            </a:r>
            <a:r>
              <a:rPr lang="en-US" sz="2000" b="0" i="1" u="sng">
                <a:latin typeface="Times New Roman" panose="02020603050405020304" pitchFamily="18" charset="0"/>
                <a:cs typeface="Times New Roman" panose="02020603050405020304" pitchFamily="18" charset="0"/>
              </a:rPr>
              <a:t> </a:t>
            </a:r>
            <a:r>
              <a:rPr lang="en-US" sz="2000" b="0" i="1" u="sng" err="1">
                <a:latin typeface="Times New Roman" panose="02020603050405020304" pitchFamily="18" charset="0"/>
                <a:cs typeface="Times New Roman" panose="02020603050405020304" pitchFamily="18" charset="0"/>
              </a:rPr>
              <a:t>phân</a:t>
            </a:r>
            <a:r>
              <a:rPr lang="en-US" sz="2000" b="0" i="1" u="sng">
                <a:latin typeface="Times New Roman" panose="02020603050405020304" pitchFamily="18" charset="0"/>
                <a:cs typeface="Times New Roman" panose="02020603050405020304" pitchFamily="18" charset="0"/>
              </a:rPr>
              <a:t> </a:t>
            </a:r>
            <a:r>
              <a:rPr lang="en-US" sz="2000" b="0" i="1" u="sng" err="1">
                <a:latin typeface="Times New Roman" panose="02020603050405020304" pitchFamily="18" charset="0"/>
                <a:cs typeface="Times New Roman" panose="02020603050405020304" pitchFamily="18" charset="0"/>
              </a:rPr>
              <a:t>giải</a:t>
            </a:r>
            <a:r>
              <a:rPr lang="en-US" sz="2000" b="0" i="1" u="sng">
                <a:latin typeface="Times New Roman" panose="02020603050405020304" pitchFamily="18" charset="0"/>
                <a:cs typeface="Times New Roman" panose="02020603050405020304" pitchFamily="18" charset="0"/>
              </a:rPr>
              <a:t> </a:t>
            </a:r>
            <a:r>
              <a:rPr lang="en-US" sz="2000" b="0" i="1" u="sng" err="1">
                <a:latin typeface="Times New Roman" panose="02020603050405020304" pitchFamily="18" charset="0"/>
                <a:cs typeface="Times New Roman" panose="02020603050405020304" pitchFamily="18" charset="0"/>
              </a:rPr>
              <a:t>cao</a:t>
            </a:r>
            <a:r>
              <a:rPr lang="en-US" sz="2000" b="0" i="1" u="sng">
                <a:latin typeface="Times New Roman" panose="02020603050405020304" pitchFamily="18" charset="0"/>
                <a:cs typeface="Times New Roman" panose="02020603050405020304" pitchFamily="18" charset="0"/>
              </a:rPr>
              <a:t>:</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Nhiều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endParaRPr lang="en-US" sz="2000" b="0" i="1" u="sng">
              <a:latin typeface="Times New Roman" panose="02020603050405020304" pitchFamily="18" charset="0"/>
              <a:cs typeface="Times New Roman" panose="02020603050405020304" pitchFamily="18" charset="0"/>
            </a:endParaRPr>
          </a:p>
          <a:p>
            <a:pPr marL="0" indent="465138" algn="just">
              <a:spcBef>
                <a:spcPct val="0"/>
              </a:spcBef>
              <a:buNone/>
            </a:pPr>
            <a:endParaRPr lang="en-US" sz="2000" b="0" i="1" u="sng">
              <a:latin typeface="Times New Roman" panose="02020603050405020304" pitchFamily="18" charset="0"/>
              <a:cs typeface="Times New Roman" panose="02020603050405020304" pitchFamily="18" charset="0"/>
            </a:endParaRP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Khả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năng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diễn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đẹp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mắt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sắc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nét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yếu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tố</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đầu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phân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a:t>
            </a:r>
          </a:p>
        </p:txBody>
      </p:sp>
      <p:sp>
        <p:nvSpPr>
          <p:cNvPr id="6" name="Title 3"/>
          <p:cNvSpPr>
            <a:spLocks noGrp="1"/>
          </p:cNvSpPr>
          <p:nvPr>
            <p:ph type="title"/>
          </p:nvPr>
        </p:nvSpPr>
        <p:spPr/>
        <p:txBody>
          <a:bodyPr/>
          <a:lstStyle/>
          <a:p>
            <a:r>
              <a:rPr lang="en-US"/>
              <a:t>4.1 TỔNG QUAN</a:t>
            </a:r>
          </a:p>
        </p:txBody>
      </p:sp>
      <p:sp>
        <p:nvSpPr>
          <p:cNvPr id="7"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4.1.2 CUỘC ĐUA MÀ HÌNH PHÂN GIẢI CAO </a:t>
            </a:r>
          </a:p>
        </p:txBody>
      </p:sp>
      <p:sp>
        <p:nvSpPr>
          <p:cNvPr id="8" name="Freeform 7"/>
          <p:cNvSpPr/>
          <p:nvPr/>
        </p:nvSpPr>
        <p:spPr>
          <a:xfrm>
            <a:off x="1331640" y="3933056"/>
            <a:ext cx="6265863" cy="871537"/>
          </a:xfrm>
          <a:custGeom>
            <a:avLst/>
            <a:gdLst>
              <a:gd name="connsiteX0" fmla="*/ 0 w 6265889"/>
              <a:gd name="connsiteY0" fmla="*/ 744384 h 870970"/>
              <a:gd name="connsiteX1" fmla="*/ 14990 w 6265889"/>
              <a:gd name="connsiteY1" fmla="*/ 654443 h 870970"/>
              <a:gd name="connsiteX2" fmla="*/ 44971 w 6265889"/>
              <a:gd name="connsiteY2" fmla="*/ 624462 h 870970"/>
              <a:gd name="connsiteX3" fmla="*/ 59961 w 6265889"/>
              <a:gd name="connsiteY3" fmla="*/ 564502 h 870970"/>
              <a:gd name="connsiteX4" fmla="*/ 119922 w 6265889"/>
              <a:gd name="connsiteY4" fmla="*/ 474561 h 870970"/>
              <a:gd name="connsiteX5" fmla="*/ 179882 w 6265889"/>
              <a:gd name="connsiteY5" fmla="*/ 354640 h 870970"/>
              <a:gd name="connsiteX6" fmla="*/ 209863 w 6265889"/>
              <a:gd name="connsiteY6" fmla="*/ 309669 h 870970"/>
              <a:gd name="connsiteX7" fmla="*/ 299804 w 6265889"/>
              <a:gd name="connsiteY7" fmla="*/ 219728 h 870970"/>
              <a:gd name="connsiteX8" fmla="*/ 344774 w 6265889"/>
              <a:gd name="connsiteY8" fmla="*/ 174758 h 870970"/>
              <a:gd name="connsiteX9" fmla="*/ 434715 w 6265889"/>
              <a:gd name="connsiteY9" fmla="*/ 144777 h 870970"/>
              <a:gd name="connsiteX10" fmla="*/ 719528 w 6265889"/>
              <a:gd name="connsiteY10" fmla="*/ 159767 h 870970"/>
              <a:gd name="connsiteX11" fmla="*/ 809469 w 6265889"/>
              <a:gd name="connsiteY11" fmla="*/ 219728 h 870970"/>
              <a:gd name="connsiteX12" fmla="*/ 899410 w 6265889"/>
              <a:gd name="connsiteY12" fmla="*/ 354640 h 870970"/>
              <a:gd name="connsiteX13" fmla="*/ 929390 w 6265889"/>
              <a:gd name="connsiteY13" fmla="*/ 399610 h 870970"/>
              <a:gd name="connsiteX14" fmla="*/ 989351 w 6265889"/>
              <a:gd name="connsiteY14" fmla="*/ 459571 h 870970"/>
              <a:gd name="connsiteX15" fmla="*/ 1094282 w 6265889"/>
              <a:gd name="connsiteY15" fmla="*/ 594482 h 870970"/>
              <a:gd name="connsiteX16" fmla="*/ 1334125 w 6265889"/>
              <a:gd name="connsiteY16" fmla="*/ 579492 h 870970"/>
              <a:gd name="connsiteX17" fmla="*/ 1394086 w 6265889"/>
              <a:gd name="connsiteY17" fmla="*/ 489551 h 870970"/>
              <a:gd name="connsiteX18" fmla="*/ 1454046 w 6265889"/>
              <a:gd name="connsiteY18" fmla="*/ 399610 h 870970"/>
              <a:gd name="connsiteX19" fmla="*/ 1528997 w 6265889"/>
              <a:gd name="connsiteY19" fmla="*/ 309669 h 870970"/>
              <a:gd name="connsiteX20" fmla="*/ 1573967 w 6265889"/>
              <a:gd name="connsiteY20" fmla="*/ 279689 h 870970"/>
              <a:gd name="connsiteX21" fmla="*/ 1603948 w 6265889"/>
              <a:gd name="connsiteY21" fmla="*/ 249708 h 870970"/>
              <a:gd name="connsiteX22" fmla="*/ 1678899 w 6265889"/>
              <a:gd name="connsiteY22" fmla="*/ 234718 h 870970"/>
              <a:gd name="connsiteX23" fmla="*/ 1768840 w 6265889"/>
              <a:gd name="connsiteY23" fmla="*/ 204738 h 870970"/>
              <a:gd name="connsiteX24" fmla="*/ 1813810 w 6265889"/>
              <a:gd name="connsiteY24" fmla="*/ 189748 h 870970"/>
              <a:gd name="connsiteX25" fmla="*/ 1888761 w 6265889"/>
              <a:gd name="connsiteY25" fmla="*/ 219728 h 870970"/>
              <a:gd name="connsiteX26" fmla="*/ 1918741 w 6265889"/>
              <a:gd name="connsiteY26" fmla="*/ 309669 h 870970"/>
              <a:gd name="connsiteX27" fmla="*/ 1948722 w 6265889"/>
              <a:gd name="connsiteY27" fmla="*/ 339649 h 870970"/>
              <a:gd name="connsiteX28" fmla="*/ 1933731 w 6265889"/>
              <a:gd name="connsiteY28" fmla="*/ 489551 h 870970"/>
              <a:gd name="connsiteX29" fmla="*/ 1903751 w 6265889"/>
              <a:gd name="connsiteY29" fmla="*/ 564502 h 870970"/>
              <a:gd name="connsiteX30" fmla="*/ 1948722 w 6265889"/>
              <a:gd name="connsiteY30" fmla="*/ 774364 h 870970"/>
              <a:gd name="connsiteX31" fmla="*/ 1993692 w 6265889"/>
              <a:gd name="connsiteY31" fmla="*/ 819335 h 870970"/>
              <a:gd name="connsiteX32" fmla="*/ 2038663 w 6265889"/>
              <a:gd name="connsiteY32" fmla="*/ 849315 h 870970"/>
              <a:gd name="connsiteX33" fmla="*/ 2113613 w 6265889"/>
              <a:gd name="connsiteY33" fmla="*/ 864305 h 870970"/>
              <a:gd name="connsiteX34" fmla="*/ 2368446 w 6265889"/>
              <a:gd name="connsiteY34" fmla="*/ 849315 h 870970"/>
              <a:gd name="connsiteX35" fmla="*/ 2398426 w 6265889"/>
              <a:gd name="connsiteY35" fmla="*/ 789354 h 870970"/>
              <a:gd name="connsiteX36" fmla="*/ 2428407 w 6265889"/>
              <a:gd name="connsiteY36" fmla="*/ 759374 h 870970"/>
              <a:gd name="connsiteX37" fmla="*/ 2488367 w 6265889"/>
              <a:gd name="connsiteY37" fmla="*/ 669433 h 870970"/>
              <a:gd name="connsiteX38" fmla="*/ 2503358 w 6265889"/>
              <a:gd name="connsiteY38" fmla="*/ 129787 h 870970"/>
              <a:gd name="connsiteX39" fmla="*/ 2548328 w 6265889"/>
              <a:gd name="connsiteY39" fmla="*/ 114797 h 870970"/>
              <a:gd name="connsiteX40" fmla="*/ 2593299 w 6265889"/>
              <a:gd name="connsiteY40" fmla="*/ 84817 h 870970"/>
              <a:gd name="connsiteX41" fmla="*/ 2683240 w 6265889"/>
              <a:gd name="connsiteY41" fmla="*/ 39846 h 870970"/>
              <a:gd name="connsiteX42" fmla="*/ 2848131 w 6265889"/>
              <a:gd name="connsiteY42" fmla="*/ 459571 h 870970"/>
              <a:gd name="connsiteX43" fmla="*/ 2938072 w 6265889"/>
              <a:gd name="connsiteY43" fmla="*/ 504541 h 870970"/>
              <a:gd name="connsiteX44" fmla="*/ 3207895 w 6265889"/>
              <a:gd name="connsiteY44" fmla="*/ 549512 h 870970"/>
              <a:gd name="connsiteX45" fmla="*/ 3387777 w 6265889"/>
              <a:gd name="connsiteY45" fmla="*/ 549512 h 870970"/>
              <a:gd name="connsiteX46" fmla="*/ 3417758 w 6265889"/>
              <a:gd name="connsiteY46" fmla="*/ 519531 h 870970"/>
              <a:gd name="connsiteX47" fmla="*/ 3477718 w 6265889"/>
              <a:gd name="connsiteY47" fmla="*/ 429590 h 870970"/>
              <a:gd name="connsiteX48" fmla="*/ 3507699 w 6265889"/>
              <a:gd name="connsiteY48" fmla="*/ 384620 h 870970"/>
              <a:gd name="connsiteX49" fmla="*/ 3582649 w 6265889"/>
              <a:gd name="connsiteY49" fmla="*/ 294679 h 870970"/>
              <a:gd name="connsiteX50" fmla="*/ 3642610 w 6265889"/>
              <a:gd name="connsiteY50" fmla="*/ 264699 h 870970"/>
              <a:gd name="connsiteX51" fmla="*/ 3762531 w 6265889"/>
              <a:gd name="connsiteY51" fmla="*/ 174758 h 870970"/>
              <a:gd name="connsiteX52" fmla="*/ 3852472 w 6265889"/>
              <a:gd name="connsiteY52" fmla="*/ 159767 h 870970"/>
              <a:gd name="connsiteX53" fmla="*/ 4062335 w 6265889"/>
              <a:gd name="connsiteY53" fmla="*/ 174758 h 870970"/>
              <a:gd name="connsiteX54" fmla="*/ 4092315 w 6265889"/>
              <a:gd name="connsiteY54" fmla="*/ 264699 h 870970"/>
              <a:gd name="connsiteX55" fmla="*/ 4107305 w 6265889"/>
              <a:gd name="connsiteY55" fmla="*/ 444581 h 870970"/>
              <a:gd name="connsiteX56" fmla="*/ 4122295 w 6265889"/>
              <a:gd name="connsiteY56" fmla="*/ 504541 h 870970"/>
              <a:gd name="connsiteX57" fmla="*/ 4152276 w 6265889"/>
              <a:gd name="connsiteY57" fmla="*/ 534521 h 870970"/>
              <a:gd name="connsiteX58" fmla="*/ 4167266 w 6265889"/>
              <a:gd name="connsiteY58" fmla="*/ 579492 h 870970"/>
              <a:gd name="connsiteX59" fmla="*/ 4467069 w 6265889"/>
              <a:gd name="connsiteY59" fmla="*/ 594482 h 870970"/>
              <a:gd name="connsiteX60" fmla="*/ 4586990 w 6265889"/>
              <a:gd name="connsiteY60" fmla="*/ 489551 h 870970"/>
              <a:gd name="connsiteX61" fmla="*/ 4616971 w 6265889"/>
              <a:gd name="connsiteY61" fmla="*/ 399610 h 870970"/>
              <a:gd name="connsiteX62" fmla="*/ 4646951 w 6265889"/>
              <a:gd name="connsiteY62" fmla="*/ 309669 h 870970"/>
              <a:gd name="connsiteX63" fmla="*/ 4661941 w 6265889"/>
              <a:gd name="connsiteY63" fmla="*/ 264699 h 870970"/>
              <a:gd name="connsiteX64" fmla="*/ 4676931 w 6265889"/>
              <a:gd name="connsiteY64" fmla="*/ 219728 h 870970"/>
              <a:gd name="connsiteX65" fmla="*/ 4751882 w 6265889"/>
              <a:gd name="connsiteY65" fmla="*/ 144777 h 870970"/>
              <a:gd name="connsiteX66" fmla="*/ 4781863 w 6265889"/>
              <a:gd name="connsiteY66" fmla="*/ 114797 h 870970"/>
              <a:gd name="connsiteX67" fmla="*/ 4871804 w 6265889"/>
              <a:gd name="connsiteY67" fmla="*/ 84817 h 870970"/>
              <a:gd name="connsiteX68" fmla="*/ 4916774 w 6265889"/>
              <a:gd name="connsiteY68" fmla="*/ 69826 h 870970"/>
              <a:gd name="connsiteX69" fmla="*/ 5036695 w 6265889"/>
              <a:gd name="connsiteY69" fmla="*/ 84817 h 870970"/>
              <a:gd name="connsiteX70" fmla="*/ 5081666 w 6265889"/>
              <a:gd name="connsiteY70" fmla="*/ 99807 h 870970"/>
              <a:gd name="connsiteX71" fmla="*/ 5126636 w 6265889"/>
              <a:gd name="connsiteY71" fmla="*/ 159767 h 870970"/>
              <a:gd name="connsiteX72" fmla="*/ 5171607 w 6265889"/>
              <a:gd name="connsiteY72" fmla="*/ 189748 h 870970"/>
              <a:gd name="connsiteX73" fmla="*/ 5231567 w 6265889"/>
              <a:gd name="connsiteY73" fmla="*/ 279689 h 870970"/>
              <a:gd name="connsiteX74" fmla="*/ 5246558 w 6265889"/>
              <a:gd name="connsiteY74" fmla="*/ 324659 h 870970"/>
              <a:gd name="connsiteX75" fmla="*/ 5276538 w 6265889"/>
              <a:gd name="connsiteY75" fmla="*/ 354640 h 870970"/>
              <a:gd name="connsiteX76" fmla="*/ 5306518 w 6265889"/>
              <a:gd name="connsiteY76" fmla="*/ 399610 h 870970"/>
              <a:gd name="connsiteX77" fmla="*/ 5366479 w 6265889"/>
              <a:gd name="connsiteY77" fmla="*/ 459571 h 870970"/>
              <a:gd name="connsiteX78" fmla="*/ 5456420 w 6265889"/>
              <a:gd name="connsiteY78" fmla="*/ 564502 h 870970"/>
              <a:gd name="connsiteX79" fmla="*/ 5501390 w 6265889"/>
              <a:gd name="connsiteY79" fmla="*/ 594482 h 870970"/>
              <a:gd name="connsiteX80" fmla="*/ 5591331 w 6265889"/>
              <a:gd name="connsiteY80" fmla="*/ 624462 h 870970"/>
              <a:gd name="connsiteX81" fmla="*/ 5696263 w 6265889"/>
              <a:gd name="connsiteY81" fmla="*/ 654443 h 870970"/>
              <a:gd name="connsiteX82" fmla="*/ 5741233 w 6265889"/>
              <a:gd name="connsiteY82" fmla="*/ 669433 h 870970"/>
              <a:gd name="connsiteX83" fmla="*/ 5906125 w 6265889"/>
              <a:gd name="connsiteY83" fmla="*/ 684423 h 870970"/>
              <a:gd name="connsiteX84" fmla="*/ 6086007 w 6265889"/>
              <a:gd name="connsiteY84" fmla="*/ 684423 h 870970"/>
              <a:gd name="connsiteX85" fmla="*/ 6130977 w 6265889"/>
              <a:gd name="connsiteY85" fmla="*/ 639453 h 870970"/>
              <a:gd name="connsiteX86" fmla="*/ 6190938 w 6265889"/>
              <a:gd name="connsiteY86" fmla="*/ 549512 h 870970"/>
              <a:gd name="connsiteX87" fmla="*/ 6265889 w 6265889"/>
              <a:gd name="connsiteY87" fmla="*/ 474561 h 87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65889" h="870970">
                <a:moveTo>
                  <a:pt x="0" y="744384"/>
                </a:moveTo>
                <a:cubicBezTo>
                  <a:pt x="4997" y="714404"/>
                  <a:pt x="4318" y="682902"/>
                  <a:pt x="14990" y="654443"/>
                </a:cubicBezTo>
                <a:cubicBezTo>
                  <a:pt x="19953" y="641210"/>
                  <a:pt x="38650" y="637103"/>
                  <a:pt x="44971" y="624462"/>
                </a:cubicBezTo>
                <a:cubicBezTo>
                  <a:pt x="54184" y="606035"/>
                  <a:pt x="50748" y="582929"/>
                  <a:pt x="59961" y="564502"/>
                </a:cubicBezTo>
                <a:cubicBezTo>
                  <a:pt x="76075" y="532274"/>
                  <a:pt x="119922" y="474561"/>
                  <a:pt x="119922" y="474561"/>
                </a:cubicBezTo>
                <a:cubicBezTo>
                  <a:pt x="142754" y="406064"/>
                  <a:pt x="129311" y="435553"/>
                  <a:pt x="179882" y="354640"/>
                </a:cubicBezTo>
                <a:cubicBezTo>
                  <a:pt x="189431" y="339362"/>
                  <a:pt x="197894" y="323134"/>
                  <a:pt x="209863" y="309669"/>
                </a:cubicBezTo>
                <a:cubicBezTo>
                  <a:pt x="238031" y="277980"/>
                  <a:pt x="269824" y="249708"/>
                  <a:pt x="299804" y="219728"/>
                </a:cubicBezTo>
                <a:cubicBezTo>
                  <a:pt x="314794" y="204738"/>
                  <a:pt x="324663" y="181462"/>
                  <a:pt x="344774" y="174758"/>
                </a:cubicBezTo>
                <a:lnTo>
                  <a:pt x="434715" y="144777"/>
                </a:lnTo>
                <a:cubicBezTo>
                  <a:pt x="529653" y="149774"/>
                  <a:pt x="626305" y="141122"/>
                  <a:pt x="719528" y="159767"/>
                </a:cubicBezTo>
                <a:cubicBezTo>
                  <a:pt x="754860" y="166833"/>
                  <a:pt x="809469" y="219728"/>
                  <a:pt x="809469" y="219728"/>
                </a:cubicBezTo>
                <a:lnTo>
                  <a:pt x="899410" y="354640"/>
                </a:lnTo>
                <a:cubicBezTo>
                  <a:pt x="909403" y="369630"/>
                  <a:pt x="916651" y="386871"/>
                  <a:pt x="929390" y="399610"/>
                </a:cubicBezTo>
                <a:cubicBezTo>
                  <a:pt x="949377" y="419597"/>
                  <a:pt x="973672" y="436052"/>
                  <a:pt x="989351" y="459571"/>
                </a:cubicBezTo>
                <a:cubicBezTo>
                  <a:pt x="1061071" y="567151"/>
                  <a:pt x="1023834" y="524034"/>
                  <a:pt x="1094282" y="594482"/>
                </a:cubicBezTo>
                <a:lnTo>
                  <a:pt x="1334125" y="579492"/>
                </a:lnTo>
                <a:cubicBezTo>
                  <a:pt x="1368134" y="567589"/>
                  <a:pt x="1374099" y="519531"/>
                  <a:pt x="1394086" y="489551"/>
                </a:cubicBezTo>
                <a:lnTo>
                  <a:pt x="1454046" y="399610"/>
                </a:lnTo>
                <a:cubicBezTo>
                  <a:pt x="1483524" y="355393"/>
                  <a:pt x="1485715" y="345737"/>
                  <a:pt x="1528997" y="309669"/>
                </a:cubicBezTo>
                <a:cubicBezTo>
                  <a:pt x="1542837" y="298136"/>
                  <a:pt x="1559899" y="290943"/>
                  <a:pt x="1573967" y="279689"/>
                </a:cubicBezTo>
                <a:cubicBezTo>
                  <a:pt x="1585003" y="270860"/>
                  <a:pt x="1590958" y="255275"/>
                  <a:pt x="1603948" y="249708"/>
                </a:cubicBezTo>
                <a:cubicBezTo>
                  <a:pt x="1627366" y="239672"/>
                  <a:pt x="1654318" y="241422"/>
                  <a:pt x="1678899" y="234718"/>
                </a:cubicBezTo>
                <a:cubicBezTo>
                  <a:pt x="1709388" y="226403"/>
                  <a:pt x="1738860" y="214731"/>
                  <a:pt x="1768840" y="204738"/>
                </a:cubicBezTo>
                <a:lnTo>
                  <a:pt x="1813810" y="189748"/>
                </a:lnTo>
                <a:cubicBezTo>
                  <a:pt x="1838794" y="199741"/>
                  <a:pt x="1871042" y="199478"/>
                  <a:pt x="1888761" y="219728"/>
                </a:cubicBezTo>
                <a:cubicBezTo>
                  <a:pt x="1909571" y="243511"/>
                  <a:pt x="1896395" y="287323"/>
                  <a:pt x="1918741" y="309669"/>
                </a:cubicBezTo>
                <a:lnTo>
                  <a:pt x="1948722" y="339649"/>
                </a:lnTo>
                <a:cubicBezTo>
                  <a:pt x="1943725" y="389616"/>
                  <a:pt x="1943579" y="440310"/>
                  <a:pt x="1933731" y="489551"/>
                </a:cubicBezTo>
                <a:cubicBezTo>
                  <a:pt x="1928454" y="515937"/>
                  <a:pt x="1905429" y="537646"/>
                  <a:pt x="1903751" y="564502"/>
                </a:cubicBezTo>
                <a:cubicBezTo>
                  <a:pt x="1897518" y="664230"/>
                  <a:pt x="1895586" y="710601"/>
                  <a:pt x="1948722" y="774364"/>
                </a:cubicBezTo>
                <a:cubicBezTo>
                  <a:pt x="1962293" y="790650"/>
                  <a:pt x="1977406" y="805764"/>
                  <a:pt x="1993692" y="819335"/>
                </a:cubicBezTo>
                <a:cubicBezTo>
                  <a:pt x="2007532" y="830869"/>
                  <a:pt x="2021794" y="842989"/>
                  <a:pt x="2038663" y="849315"/>
                </a:cubicBezTo>
                <a:cubicBezTo>
                  <a:pt x="2062519" y="858261"/>
                  <a:pt x="2088630" y="859308"/>
                  <a:pt x="2113613" y="864305"/>
                </a:cubicBezTo>
                <a:cubicBezTo>
                  <a:pt x="2198557" y="859308"/>
                  <a:pt x="2286157" y="870970"/>
                  <a:pt x="2368446" y="849315"/>
                </a:cubicBezTo>
                <a:cubicBezTo>
                  <a:pt x="2390056" y="843628"/>
                  <a:pt x="2386031" y="807947"/>
                  <a:pt x="2398426" y="789354"/>
                </a:cubicBezTo>
                <a:cubicBezTo>
                  <a:pt x="2406266" y="777595"/>
                  <a:pt x="2419927" y="770680"/>
                  <a:pt x="2428407" y="759374"/>
                </a:cubicBezTo>
                <a:cubicBezTo>
                  <a:pt x="2450026" y="730549"/>
                  <a:pt x="2488367" y="669433"/>
                  <a:pt x="2488367" y="669433"/>
                </a:cubicBezTo>
                <a:cubicBezTo>
                  <a:pt x="2493364" y="489551"/>
                  <a:pt x="2484016" y="308696"/>
                  <a:pt x="2503358" y="129787"/>
                </a:cubicBezTo>
                <a:cubicBezTo>
                  <a:pt x="2505056" y="114078"/>
                  <a:pt x="2534195" y="121863"/>
                  <a:pt x="2548328" y="114797"/>
                </a:cubicBezTo>
                <a:cubicBezTo>
                  <a:pt x="2564442" y="106740"/>
                  <a:pt x="2577185" y="92874"/>
                  <a:pt x="2593299" y="84817"/>
                </a:cubicBezTo>
                <a:cubicBezTo>
                  <a:pt x="2717423" y="22754"/>
                  <a:pt x="2554359" y="125765"/>
                  <a:pt x="2683240" y="39846"/>
                </a:cubicBezTo>
                <a:cubicBezTo>
                  <a:pt x="2984787" y="70000"/>
                  <a:pt x="2784742" y="0"/>
                  <a:pt x="2848131" y="459571"/>
                </a:cubicBezTo>
                <a:cubicBezTo>
                  <a:pt x="2851313" y="482641"/>
                  <a:pt x="2924192" y="497601"/>
                  <a:pt x="2938072" y="504541"/>
                </a:cubicBezTo>
                <a:cubicBezTo>
                  <a:pt x="3086879" y="578944"/>
                  <a:pt x="2792726" y="521832"/>
                  <a:pt x="3207895" y="549512"/>
                </a:cubicBezTo>
                <a:cubicBezTo>
                  <a:pt x="3284097" y="568562"/>
                  <a:pt x="3292075" y="578223"/>
                  <a:pt x="3387777" y="549512"/>
                </a:cubicBezTo>
                <a:cubicBezTo>
                  <a:pt x="3401314" y="545451"/>
                  <a:pt x="3409278" y="530838"/>
                  <a:pt x="3417758" y="519531"/>
                </a:cubicBezTo>
                <a:cubicBezTo>
                  <a:pt x="3439377" y="490706"/>
                  <a:pt x="3457731" y="459570"/>
                  <a:pt x="3477718" y="429590"/>
                </a:cubicBezTo>
                <a:lnTo>
                  <a:pt x="3507699" y="384620"/>
                </a:lnTo>
                <a:cubicBezTo>
                  <a:pt x="3531605" y="348761"/>
                  <a:pt x="3545923" y="320912"/>
                  <a:pt x="3582649" y="294679"/>
                </a:cubicBezTo>
                <a:cubicBezTo>
                  <a:pt x="3600833" y="281691"/>
                  <a:pt x="3622623" y="274692"/>
                  <a:pt x="3642610" y="264699"/>
                </a:cubicBezTo>
                <a:cubicBezTo>
                  <a:pt x="3703662" y="203647"/>
                  <a:pt x="3695254" y="189709"/>
                  <a:pt x="3762531" y="174758"/>
                </a:cubicBezTo>
                <a:cubicBezTo>
                  <a:pt x="3792201" y="168164"/>
                  <a:pt x="3822492" y="164764"/>
                  <a:pt x="3852472" y="159767"/>
                </a:cubicBezTo>
                <a:cubicBezTo>
                  <a:pt x="3922426" y="164764"/>
                  <a:pt x="3998083" y="146647"/>
                  <a:pt x="4062335" y="174758"/>
                </a:cubicBezTo>
                <a:cubicBezTo>
                  <a:pt x="4091287" y="187425"/>
                  <a:pt x="4092315" y="264699"/>
                  <a:pt x="4092315" y="264699"/>
                </a:cubicBezTo>
                <a:cubicBezTo>
                  <a:pt x="4097312" y="324660"/>
                  <a:pt x="4099842" y="384877"/>
                  <a:pt x="4107305" y="444581"/>
                </a:cubicBezTo>
                <a:cubicBezTo>
                  <a:pt x="4109860" y="465024"/>
                  <a:pt x="4113081" y="486114"/>
                  <a:pt x="4122295" y="504541"/>
                </a:cubicBezTo>
                <a:cubicBezTo>
                  <a:pt x="4128616" y="517182"/>
                  <a:pt x="4142282" y="524528"/>
                  <a:pt x="4152276" y="534521"/>
                </a:cubicBezTo>
                <a:cubicBezTo>
                  <a:pt x="4157273" y="549511"/>
                  <a:pt x="4157395" y="567153"/>
                  <a:pt x="4167266" y="579492"/>
                </a:cubicBezTo>
                <a:cubicBezTo>
                  <a:pt x="4231437" y="659707"/>
                  <a:pt x="4437960" y="596194"/>
                  <a:pt x="4467069" y="594482"/>
                </a:cubicBezTo>
                <a:cubicBezTo>
                  <a:pt x="4524663" y="556086"/>
                  <a:pt x="4560691" y="548722"/>
                  <a:pt x="4586990" y="489551"/>
                </a:cubicBezTo>
                <a:cubicBezTo>
                  <a:pt x="4599825" y="460673"/>
                  <a:pt x="4606977" y="429590"/>
                  <a:pt x="4616971" y="399610"/>
                </a:cubicBezTo>
                <a:lnTo>
                  <a:pt x="4646951" y="309669"/>
                </a:lnTo>
                <a:lnTo>
                  <a:pt x="4661941" y="264699"/>
                </a:lnTo>
                <a:cubicBezTo>
                  <a:pt x="4666938" y="249709"/>
                  <a:pt x="4665758" y="230901"/>
                  <a:pt x="4676931" y="219728"/>
                </a:cubicBezTo>
                <a:lnTo>
                  <a:pt x="4751882" y="144777"/>
                </a:lnTo>
                <a:cubicBezTo>
                  <a:pt x="4761876" y="134784"/>
                  <a:pt x="4768455" y="119266"/>
                  <a:pt x="4781863" y="114797"/>
                </a:cubicBezTo>
                <a:lnTo>
                  <a:pt x="4871804" y="84817"/>
                </a:lnTo>
                <a:lnTo>
                  <a:pt x="4916774" y="69826"/>
                </a:lnTo>
                <a:cubicBezTo>
                  <a:pt x="4956748" y="74823"/>
                  <a:pt x="4997060" y="77610"/>
                  <a:pt x="5036695" y="84817"/>
                </a:cubicBezTo>
                <a:cubicBezTo>
                  <a:pt x="5052241" y="87644"/>
                  <a:pt x="5069527" y="89691"/>
                  <a:pt x="5081666" y="99807"/>
                </a:cubicBezTo>
                <a:cubicBezTo>
                  <a:pt x="5100859" y="115801"/>
                  <a:pt x="5108970" y="142101"/>
                  <a:pt x="5126636" y="159767"/>
                </a:cubicBezTo>
                <a:cubicBezTo>
                  <a:pt x="5139375" y="172506"/>
                  <a:pt x="5156617" y="179754"/>
                  <a:pt x="5171607" y="189748"/>
                </a:cubicBezTo>
                <a:cubicBezTo>
                  <a:pt x="5191594" y="219728"/>
                  <a:pt x="5220172" y="245507"/>
                  <a:pt x="5231567" y="279689"/>
                </a:cubicBezTo>
                <a:cubicBezTo>
                  <a:pt x="5236564" y="294679"/>
                  <a:pt x="5238428" y="311110"/>
                  <a:pt x="5246558" y="324659"/>
                </a:cubicBezTo>
                <a:cubicBezTo>
                  <a:pt x="5253829" y="336778"/>
                  <a:pt x="5267709" y="343604"/>
                  <a:pt x="5276538" y="354640"/>
                </a:cubicBezTo>
                <a:cubicBezTo>
                  <a:pt x="5287792" y="368708"/>
                  <a:pt x="5294794" y="385931"/>
                  <a:pt x="5306518" y="399610"/>
                </a:cubicBezTo>
                <a:cubicBezTo>
                  <a:pt x="5324913" y="421071"/>
                  <a:pt x="5350800" y="436052"/>
                  <a:pt x="5366479" y="459571"/>
                </a:cubicBezTo>
                <a:cubicBezTo>
                  <a:pt x="5393603" y="500258"/>
                  <a:pt x="5412800" y="535422"/>
                  <a:pt x="5456420" y="564502"/>
                </a:cubicBezTo>
                <a:cubicBezTo>
                  <a:pt x="5471410" y="574495"/>
                  <a:pt x="5484927" y="587165"/>
                  <a:pt x="5501390" y="594482"/>
                </a:cubicBezTo>
                <a:cubicBezTo>
                  <a:pt x="5530268" y="607317"/>
                  <a:pt x="5561351" y="614469"/>
                  <a:pt x="5591331" y="624462"/>
                </a:cubicBezTo>
                <a:cubicBezTo>
                  <a:pt x="5699170" y="660409"/>
                  <a:pt x="5564487" y="616793"/>
                  <a:pt x="5696263" y="654443"/>
                </a:cubicBezTo>
                <a:cubicBezTo>
                  <a:pt x="5711456" y="658784"/>
                  <a:pt x="5725591" y="667198"/>
                  <a:pt x="5741233" y="669433"/>
                </a:cubicBezTo>
                <a:cubicBezTo>
                  <a:pt x="5795869" y="677238"/>
                  <a:pt x="5851161" y="679426"/>
                  <a:pt x="5906125" y="684423"/>
                </a:cubicBezTo>
                <a:cubicBezTo>
                  <a:pt x="5977252" y="702204"/>
                  <a:pt x="6000229" y="715615"/>
                  <a:pt x="6086007" y="684423"/>
                </a:cubicBezTo>
                <a:cubicBezTo>
                  <a:pt x="6105930" y="677178"/>
                  <a:pt x="6117962" y="656187"/>
                  <a:pt x="6130977" y="639453"/>
                </a:cubicBezTo>
                <a:cubicBezTo>
                  <a:pt x="6153098" y="611011"/>
                  <a:pt x="6165460" y="574990"/>
                  <a:pt x="6190938" y="549512"/>
                </a:cubicBezTo>
                <a:lnTo>
                  <a:pt x="6265889" y="474561"/>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258474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0932" y="1343536"/>
            <a:ext cx="7567531" cy="5109799"/>
          </a:xfrm>
        </p:spPr>
        <p:txBody>
          <a:bodyPr>
            <a:noAutofit/>
          </a:bodyPr>
          <a:lstStyle/>
          <a:p>
            <a:pPr marL="0" indent="465138" algn="just">
              <a:lnSpc>
                <a:spcPct val="170000"/>
              </a:lnSpc>
              <a:spcBef>
                <a:spcPct val="0"/>
              </a:spcBef>
              <a:buNone/>
            </a:pPr>
            <a:r>
              <a:rPr lang="en-US" sz="2000" b="0">
                <a:latin typeface="Times New Roman" panose="02020603050405020304" pitchFamily="18" charset="0"/>
                <a:cs typeface="Times New Roman" panose="02020603050405020304" pitchFamily="18" charset="0"/>
              </a:rPr>
              <a:t>Smartphone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hướng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chuẩn</a:t>
            </a:r>
            <a:r>
              <a:rPr lang="en-US" sz="2000" b="0">
                <a:latin typeface="Times New Roman" panose="02020603050405020304" pitchFamily="18" charset="0"/>
                <a:cs typeface="Times New Roman" panose="02020603050405020304" pitchFamily="18" charset="0"/>
              </a:rPr>
              <a:t> HD </a:t>
            </a:r>
            <a:r>
              <a:rPr lang="en-US" sz="2000" b="0" err="1">
                <a:latin typeface="Times New Roman" panose="02020603050405020304" pitchFamily="18" charset="0"/>
                <a:cs typeface="Times New Roman" panose="02020603050405020304" pitchFamily="18" charset="0"/>
              </a:rPr>
              <a:t>như</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Oppo</a:t>
            </a:r>
            <a:r>
              <a:rPr lang="en-US" sz="2000" b="0">
                <a:latin typeface="Times New Roman" panose="02020603050405020304" pitchFamily="18" charset="0"/>
                <a:cs typeface="Times New Roman" panose="02020603050405020304" pitchFamily="18" charset="0"/>
              </a:rPr>
              <a:t> Finder, Sharp </a:t>
            </a:r>
            <a:r>
              <a:rPr lang="en-US" sz="2000" b="0" err="1">
                <a:latin typeface="Times New Roman" panose="02020603050405020304" pitchFamily="18" charset="0"/>
                <a:cs typeface="Times New Roman" panose="02020603050405020304" pitchFamily="18" charset="0"/>
              </a:rPr>
              <a:t>Aquos</a:t>
            </a:r>
            <a:r>
              <a:rPr lang="en-US" sz="2000" b="0">
                <a:latin typeface="Times New Roman" panose="02020603050405020304" pitchFamily="18" charset="0"/>
                <a:cs typeface="Times New Roman" panose="02020603050405020304" pitchFamily="18" charset="0"/>
              </a:rPr>
              <a:t> SH930W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HTC Butterfly </a:t>
            </a: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mắt</a:t>
            </a:r>
            <a:r>
              <a:rPr lang="en-US" sz="2000" b="0">
                <a:latin typeface="Times New Roman" panose="02020603050405020304" pitchFamily="18" charset="0"/>
                <a:cs typeface="Times New Roman" panose="02020603050405020304" pitchFamily="18" charset="0"/>
              </a:rPr>
              <a:t>.</a:t>
            </a:r>
          </a:p>
          <a:p>
            <a:pPr marL="0" indent="465138" algn="just">
              <a:lnSpc>
                <a:spcPct val="170000"/>
              </a:lnSpc>
              <a:spcBef>
                <a:spcPct val="0"/>
              </a:spcBef>
              <a:buNone/>
            </a:pPr>
            <a:r>
              <a:rPr lang="en-US" sz="2000" b="0">
                <a:latin typeface="Times New Roman" panose="02020603050405020304" pitchFamily="18" charset="0"/>
                <a:cs typeface="Times New Roman" panose="02020603050405020304" pitchFamily="18" charset="0"/>
              </a:rPr>
              <a:t>BlackBerry Z10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Touch on Lens. </a:t>
            </a:r>
          </a:p>
          <a:p>
            <a:pPr marL="0" indent="465138" algn="just">
              <a:lnSpc>
                <a:spcPct val="170000"/>
              </a:lnSpc>
              <a:spcBef>
                <a:spcPct val="0"/>
              </a:spcBef>
              <a:buNone/>
            </a:pPr>
            <a:r>
              <a:rPr lang="en-US" sz="2000" b="0" err="1">
                <a:latin typeface="Times New Roman" panose="02020603050405020304" pitchFamily="18" charset="0"/>
                <a:cs typeface="Times New Roman" panose="02020603050405020304" pitchFamily="18" charset="0"/>
              </a:rPr>
              <a:t>Hầu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di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nay </a:t>
            </a:r>
            <a:r>
              <a:rPr lang="en-US" sz="2000" b="0" err="1">
                <a:latin typeface="Times New Roman" panose="02020603050405020304" pitchFamily="18" charset="0"/>
                <a:cs typeface="Times New Roman" panose="02020603050405020304" pitchFamily="18" charset="0"/>
              </a:rPr>
              <a:t>sử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hai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thì</a:t>
            </a:r>
            <a:r>
              <a:rPr lang="en-US" sz="2000" b="0">
                <a:latin typeface="Times New Roman" panose="02020603050405020304" pitchFamily="18" charset="0"/>
                <a:cs typeface="Times New Roman" panose="02020603050405020304" pitchFamily="18" charset="0"/>
              </a:rPr>
              <a:t> Touch on Lens </a:t>
            </a:r>
            <a:r>
              <a:rPr lang="en-US" sz="2000" b="0" err="1">
                <a:latin typeface="Times New Roman" panose="02020603050405020304" pitchFamily="18" charset="0"/>
                <a:cs typeface="Times New Roman" panose="02020603050405020304" pitchFamily="18" charset="0"/>
              </a:rPr>
              <a:t>chỉ</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mỏng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dẫn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Indium Tin Oxide (ITO)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gắn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thẳng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Điểm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đổi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kiệm</a:t>
            </a:r>
            <a:r>
              <a:rPr lang="en-US" sz="2000" b="0">
                <a:latin typeface="Times New Roman" panose="02020603050405020304" pitchFamily="18" charset="0"/>
                <a:cs typeface="Times New Roman" panose="02020603050405020304" pitchFamily="18" charset="0"/>
              </a:rPr>
              <a:t> chi </a:t>
            </a:r>
            <a:r>
              <a:rPr lang="en-US" sz="2000" b="0" err="1">
                <a:latin typeface="Times New Roman" panose="02020603050405020304" pitchFamily="18" charset="0"/>
                <a:cs typeface="Times New Roman" panose="02020603050405020304" pitchFamily="18" charset="0"/>
              </a:rPr>
              <a:t>phí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mỏng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tương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lai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gần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a:t>
            </a:r>
          </a:p>
          <a:p>
            <a:pPr marL="571500" indent="-457200" algn="just">
              <a:lnSpc>
                <a:spcPct val="150000"/>
              </a:lnSpc>
              <a:buFont typeface="Wingdings" pitchFamily="2" charset="2"/>
              <a:buChar char="Ø"/>
            </a:pPr>
            <a:endParaRPr lang="en-US" b="0"/>
          </a:p>
        </p:txBody>
      </p:sp>
      <p:sp>
        <p:nvSpPr>
          <p:cNvPr id="6" name="Title 3"/>
          <p:cNvSpPr>
            <a:spLocks noGrp="1"/>
          </p:cNvSpPr>
          <p:nvPr>
            <p:ph type="title"/>
          </p:nvPr>
        </p:nvSpPr>
        <p:spPr/>
        <p:txBody>
          <a:bodyPr/>
          <a:lstStyle/>
          <a:p>
            <a:r>
              <a:rPr lang="en-US"/>
              <a:t>4.1 TỔNG QUAN</a:t>
            </a:r>
          </a:p>
        </p:txBody>
      </p:sp>
      <p:sp>
        <p:nvSpPr>
          <p:cNvPr id="7"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4.1.3 HIỆN TẠI VÀ TƯƠNG LAI </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873" y="5031686"/>
            <a:ext cx="3667125" cy="163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817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0540" y="1268760"/>
            <a:ext cx="7562601" cy="4695800"/>
          </a:xfrm>
        </p:spPr>
        <p:txBody>
          <a:bodyPr>
            <a:noAutofit/>
          </a:bodyPr>
          <a:lstStyle/>
          <a:p>
            <a:pPr marL="0" indent="465138" algn="just" fontAlgn="auto">
              <a:lnSpc>
                <a:spcPct val="170000"/>
              </a:lnSpc>
              <a:spcBef>
                <a:spcPts val="0"/>
              </a:spcBef>
              <a:spcAft>
                <a:spcPts val="0"/>
              </a:spcAft>
              <a:buNone/>
              <a:defRPr/>
            </a:pP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xách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tay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biểu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Apple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Retina -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1920 pixel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ngang</a:t>
            </a:r>
            <a:r>
              <a:rPr lang="en-US" sz="2000" b="0">
                <a:latin typeface="Times New Roman" pitchFamily="18" charset="0"/>
                <a:cs typeface="Times New Roman" pitchFamily="18" charset="0"/>
              </a:rPr>
              <a:t>. </a:t>
            </a:r>
          </a:p>
          <a:p>
            <a:pPr marL="0" indent="465138" algn="just" fontAlgn="auto">
              <a:lnSpc>
                <a:spcPct val="170000"/>
              </a:lnSpc>
              <a:spcBef>
                <a:spcPts val="0"/>
              </a:spcBef>
              <a:spcAft>
                <a:spcPts val="0"/>
              </a:spcAft>
              <a:buNone/>
              <a:defRPr/>
            </a:pP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2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iPad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Retina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Google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Nexus 10 (2560 x 1600 pixel)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mơ</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ước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p>
          <a:p>
            <a:pPr marL="0" indent="465138" algn="just" fontAlgn="auto">
              <a:lnSpc>
                <a:spcPct val="170000"/>
              </a:lnSpc>
              <a:spcBef>
                <a:spcPts val="0"/>
              </a:spcBef>
              <a:spcAft>
                <a:spcPts val="0"/>
              </a:spcAft>
              <a:buNone/>
              <a:defRPr/>
            </a:pPr>
            <a:r>
              <a:rPr lang="en-US" sz="2000" b="0" err="1">
                <a:latin typeface="Times New Roman" pitchFamily="18" charset="0"/>
                <a:cs typeface="Times New Roman" pitchFamily="18" charset="0"/>
              </a:rPr>
              <a:t>Ngoài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nhiều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chơi</a:t>
            </a:r>
            <a:r>
              <a:rPr lang="en-US" sz="2000" b="0">
                <a:latin typeface="Times New Roman" pitchFamily="18" charset="0"/>
                <a:cs typeface="Times New Roman" pitchFamily="18" charset="0"/>
              </a:rPr>
              <a:t> game </a:t>
            </a:r>
            <a:r>
              <a:rPr lang="en-US" sz="2000" b="0" err="1">
                <a:latin typeface="Times New Roman" pitchFamily="18" charset="0"/>
                <a:cs typeface="Times New Roman" pitchFamily="18" charset="0"/>
              </a:rPr>
              <a:t>cầm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tay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nghe</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tương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báo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dẻo</a:t>
            </a:r>
            <a:r>
              <a:rPr lang="en-US" sz="2000" b="0">
                <a:latin typeface="Times New Roman" pitchFamily="18" charset="0"/>
                <a:cs typeface="Times New Roman" pitchFamily="18" charset="0"/>
              </a:rPr>
              <a:t>.</a:t>
            </a:r>
          </a:p>
        </p:txBody>
      </p:sp>
      <p:sp>
        <p:nvSpPr>
          <p:cNvPr id="6" name="Title 3"/>
          <p:cNvSpPr>
            <a:spLocks noGrp="1"/>
          </p:cNvSpPr>
          <p:nvPr>
            <p:ph type="title"/>
          </p:nvPr>
        </p:nvSpPr>
        <p:spPr/>
        <p:txBody>
          <a:bodyPr/>
          <a:lstStyle/>
          <a:p>
            <a:r>
              <a:rPr lang="en-US"/>
              <a:t>4.1 TỔNG QUAN</a:t>
            </a:r>
          </a:p>
        </p:txBody>
      </p:sp>
      <p:sp>
        <p:nvSpPr>
          <p:cNvPr id="7"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4.1.3 HIỆN TẠI VÀ TƯƠNG LAI </a:t>
            </a:r>
          </a:p>
        </p:txBody>
      </p:sp>
    </p:spTree>
    <p:extLst>
      <p:ext uri="{BB962C8B-B14F-4D97-AF65-F5344CB8AC3E}">
        <p14:creationId xmlns:p14="http://schemas.microsoft.com/office/powerpoint/2010/main" val="1515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3398" y="1385392"/>
            <a:ext cx="7560840" cy="5472608"/>
          </a:xfrm>
        </p:spPr>
        <p:txBody>
          <a:bodyPr>
            <a:noAutofit/>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nay, </a:t>
            </a:r>
            <a:r>
              <a:rPr lang="en-US" sz="2000" b="0" err="1">
                <a:latin typeface="Times New Roman" panose="02020603050405020304" pitchFamily="18" charset="0"/>
                <a:cs typeface="Times New Roman" panose="02020603050405020304" pitchFamily="18" charset="0"/>
              </a:rPr>
              <a:t>máy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quả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hữu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cơ</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kèm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phần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mạnh</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Những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năm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trước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chuẩn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10 inch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đích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phát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tiêu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biểu</a:t>
            </a:r>
            <a:r>
              <a:rPr lang="en-US" sz="2000" b="0">
                <a:latin typeface="Times New Roman" panose="02020603050405020304" pitchFamily="18" charset="0"/>
                <a:cs typeface="Times New Roman" panose="02020603050405020304" pitchFamily="18" charset="0"/>
              </a:rPr>
              <a:t>: iPad 9,8 inch).</a:t>
            </a:r>
          </a:p>
          <a:p>
            <a:pPr marL="0" indent="465138" algn="just">
              <a:spcBef>
                <a:spcPct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Tại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điểm</a:t>
            </a:r>
            <a:r>
              <a:rPr lang="en-US" sz="2000" b="0">
                <a:latin typeface="Times New Roman" panose="02020603050405020304" pitchFamily="18" charset="0"/>
                <a:cs typeface="Times New Roman" panose="02020603050405020304" pitchFamily="18" charset="0"/>
              </a:rPr>
              <a:t> 2018,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di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đang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dần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hoàn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mở</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nhiều</a:t>
            </a:r>
            <a:r>
              <a:rPr lang="en-US" sz="2000" b="0">
                <a:latin typeface="Times New Roman" panose="02020603050405020304" pitchFamily="18" charset="0"/>
                <a:cs typeface="Times New Roman" panose="02020603050405020304" pitchFamily="18" charset="0"/>
              </a:rPr>
              <a:t> hi </a:t>
            </a:r>
            <a:r>
              <a:rPr lang="en-US" sz="2000" b="0" err="1">
                <a:latin typeface="Times New Roman" panose="02020603050405020304" pitchFamily="18" charset="0"/>
                <a:cs typeface="Times New Roman" panose="02020603050405020304" pitchFamily="18" charset="0"/>
              </a:rPr>
              <a:t>vọng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thế</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đóng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góp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nhỏ</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sự</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phát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toán</a:t>
            </a:r>
            <a:r>
              <a:rPr lang="en-US" sz="2000" b="0">
                <a:latin typeface="Times New Roman" panose="02020603050405020304" pitchFamily="18" charset="0"/>
                <a:cs typeface="Times New Roman" panose="02020603050405020304" pitchFamily="18" charset="0"/>
              </a:rPr>
              <a:t> di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a:t>
            </a:r>
          </a:p>
          <a:p>
            <a:pPr marL="114300" indent="0" algn="just">
              <a:buNone/>
            </a:pPr>
            <a:endParaRPr lang="vi-VN" sz="2100" b="0"/>
          </a:p>
        </p:txBody>
      </p:sp>
      <p:sp>
        <p:nvSpPr>
          <p:cNvPr id="5" name="Title 3"/>
          <p:cNvSpPr>
            <a:spLocks noGrp="1"/>
          </p:cNvSpPr>
          <p:nvPr>
            <p:ph type="title"/>
          </p:nvPr>
        </p:nvSpPr>
        <p:spPr/>
        <p:txBody>
          <a:bodyPr/>
          <a:lstStyle/>
          <a:p>
            <a:r>
              <a:rPr lang="en-US"/>
              <a:t>4.1 TỔNG QUAN</a:t>
            </a:r>
          </a:p>
        </p:txBody>
      </p:sp>
      <p:sp>
        <p:nvSpPr>
          <p:cNvPr id="6"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4.1.3 HIỆN TẠI VÀ TƯƠNG LAI </a:t>
            </a:r>
          </a:p>
        </p:txBody>
      </p:sp>
    </p:spTree>
    <p:extLst>
      <p:ext uri="{BB962C8B-B14F-4D97-AF65-F5344CB8AC3E}">
        <p14:creationId xmlns:p14="http://schemas.microsoft.com/office/powerpoint/2010/main" val="223713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6109" y="1321701"/>
            <a:ext cx="7357864" cy="4797552"/>
          </a:xfrm>
        </p:spPr>
        <p:txBody>
          <a:bodyPr>
            <a:normAutofit/>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Ngày</a:t>
            </a:r>
            <a:r>
              <a:rPr lang="en-US" sz="2000" b="0">
                <a:latin typeface="Times New Roman" panose="02020603050405020304" pitchFamily="18" charset="0"/>
                <a:cs typeface="Times New Roman" panose="02020603050405020304" pitchFamily="18" charset="0"/>
              </a:rPr>
              <a:t> nay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mặt</a:t>
            </a:r>
            <a:r>
              <a:rPr lang="en-US" sz="2000" b="0">
                <a:latin typeface="Times New Roman" panose="02020603050405020304" pitchFamily="18" charset="0"/>
                <a:cs typeface="Times New Roman" panose="02020603050405020304" pitchFamily="18" charset="0"/>
              </a:rPr>
              <a:t> ở </a:t>
            </a:r>
            <a:r>
              <a:rPr lang="en-US" sz="2000" b="0" err="1">
                <a:latin typeface="Times New Roman" panose="02020603050405020304" pitchFamily="18" charset="0"/>
                <a:cs typeface="Times New Roman" panose="02020603050405020304" pitchFamily="18" charset="0"/>
              </a:rPr>
              <a:t>khắp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máy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Tuy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ai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nguyên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việc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bền</a:t>
            </a:r>
            <a:r>
              <a:rPr lang="en-US" sz="2000" b="0">
                <a:latin typeface="Times New Roman" panose="02020603050405020304" pitchFamily="18" charset="0"/>
                <a:cs typeface="Times New Roman" panose="02020603050405020304" pitchFamily="18" charset="0"/>
              </a:rPr>
              <a:t>, hay </a:t>
            </a:r>
            <a:r>
              <a:rPr lang="en-US" sz="2000" b="0" err="1">
                <a:latin typeface="Times New Roman" panose="02020603050405020304" pitchFamily="18" charset="0"/>
                <a:cs typeface="Times New Roman" panose="02020603050405020304" pitchFamily="18" charset="0"/>
              </a:rPr>
              <a:t>tỉ</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ánh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sáng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truyền</a:t>
            </a:r>
            <a:r>
              <a:rPr lang="en-US" sz="2000" b="0">
                <a:latin typeface="Times New Roman" panose="02020603050405020304" pitchFamily="18" charset="0"/>
                <a:cs typeface="Times New Roman" panose="02020603050405020304" pitchFamily="18" charset="0"/>
              </a:rPr>
              <a:t> qua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đó</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sau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cung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cấp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số</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thông</a:t>
            </a:r>
            <a:r>
              <a:rPr lang="en-US" sz="2000" b="0">
                <a:latin typeface="Times New Roman" panose="02020603050405020304" pitchFamily="18" charset="0"/>
                <a:cs typeface="Times New Roman" panose="02020603050405020304" pitchFamily="18" charset="0"/>
              </a:rPr>
              <a:t> tin </a:t>
            </a:r>
            <a:r>
              <a:rPr lang="en-US" sz="2000" b="0" err="1">
                <a:latin typeface="Times New Roman" panose="02020603050405020304" pitchFamily="18" charset="0"/>
                <a:cs typeface="Times New Roman" panose="02020603050405020304" pitchFamily="18" charset="0"/>
              </a:rPr>
              <a:t>cơ</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về</a:t>
            </a:r>
            <a:r>
              <a:rPr lang="en-US" sz="2000" b="0">
                <a:latin typeface="Times New Roman" panose="02020603050405020304" pitchFamily="18" charset="0"/>
                <a:cs typeface="Times New Roman" panose="02020603050405020304" pitchFamily="18" charset="0"/>
              </a:rPr>
              <a:t> 3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phổ</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nay: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trở</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hồng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ngoại</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Mời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xem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a:t>
            </a:r>
          </a:p>
          <a:p>
            <a:pPr marL="363538" indent="-249238" algn="just">
              <a:lnSpc>
                <a:spcPct val="150000"/>
              </a:lnSpc>
              <a:buClr>
                <a:schemeClr val="tx1">
                  <a:lumMod val="85000"/>
                  <a:lumOff val="15000"/>
                </a:schemeClr>
              </a:buClr>
            </a:pPr>
            <a:endParaRPr lang="en-US"/>
          </a:p>
        </p:txBody>
      </p:sp>
      <p:sp>
        <p:nvSpPr>
          <p:cNvPr id="6" name="Title 3"/>
          <p:cNvSpPr>
            <a:spLocks noGrp="1"/>
          </p:cNvSpPr>
          <p:nvPr>
            <p:ph type="title"/>
          </p:nvPr>
        </p:nvSpPr>
        <p:spPr/>
        <p:txBody>
          <a:bodyPr/>
          <a:lstStyle/>
          <a:p>
            <a:r>
              <a:rPr lang="en-US"/>
              <a:t>4.2 CÁC CÔNG NGHỆ MÀN HÌNH</a:t>
            </a:r>
          </a:p>
        </p:txBody>
      </p:sp>
      <p:sp>
        <p:nvSpPr>
          <p:cNvPr id="7" name="Title 3"/>
          <p:cNvSpPr txBox="1">
            <a:spLocks/>
          </p:cNvSpPr>
          <p:nvPr/>
        </p:nvSpPr>
        <p:spPr bwMode="black">
          <a:xfrm>
            <a:off x="1190937" y="71210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4.1.3 HIỆN TẠI VÀ TƯƠNG LAI </a:t>
            </a:r>
          </a:p>
        </p:txBody>
      </p:sp>
    </p:spTree>
    <p:extLst>
      <p:ext uri="{BB962C8B-B14F-4D97-AF65-F5344CB8AC3E}">
        <p14:creationId xmlns:p14="http://schemas.microsoft.com/office/powerpoint/2010/main" val="332302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209675"/>
            <a:ext cx="8496943" cy="4554538"/>
          </a:xfrm>
        </p:spPr>
        <p:txBody>
          <a:bodyPr/>
          <a:lstStyle/>
          <a:p>
            <a:pPr algn="just" fontAlgn="auto">
              <a:spcAft>
                <a:spcPts val="0"/>
              </a:spcAft>
              <a:defRPr/>
            </a:pPr>
            <a:r>
              <a:rPr lang="vi-VN" b="0">
                <a:latin typeface="Times New Roman" panose="02020603050405020304" pitchFamily="18" charset="0"/>
                <a:cs typeface="Times New Roman" panose="02020603050405020304" pitchFamily="18" charset="0"/>
              </a:rPr>
              <a:t>Ngày nay, sau 40 năm tồn tại và phát triển, điện thoại di động đã trở nên phổ biến và xuất hiện ở khắp nơi trên thế giới</a:t>
            </a:r>
            <a:r>
              <a:rPr lang="en-US" b="0">
                <a:latin typeface="Times New Roman" panose="02020603050405020304" pitchFamily="18" charset="0"/>
                <a:cs typeface="Times New Roman" panose="02020603050405020304" pitchFamily="18" charset="0"/>
              </a:rPr>
              <a:t>.</a:t>
            </a:r>
          </a:p>
          <a:p>
            <a:pPr algn="just" fontAlgn="auto">
              <a:spcAft>
                <a:spcPts val="0"/>
              </a:spcAft>
              <a:defRPr/>
            </a:pPr>
            <a:r>
              <a:rPr lang="en-US" b="0">
                <a:latin typeface="Times New Roman" panose="02020603050405020304" pitchFamily="18" charset="0"/>
                <a:cs typeface="Times New Roman" panose="02020603050405020304" pitchFamily="18" charset="0"/>
              </a:rPr>
              <a:t>T</a:t>
            </a:r>
            <a:r>
              <a:rPr lang="vi-VN" b="0">
                <a:latin typeface="Times New Roman" panose="02020603050405020304" pitchFamily="18" charset="0"/>
                <a:cs typeface="Times New Roman" panose="02020603050405020304" pitchFamily="18" charset="0"/>
              </a:rPr>
              <a:t>heo thống kê của Liên Hợp Quốc, hiện có khoảng 6 tỷ thuê bao di động trên toàn cầu, và ngày càng nhiều người dùng chuyển từ các điện thoại cơ bản sang smartphone</a:t>
            </a:r>
            <a:endParaRPr lang="en-US" b="0">
              <a:latin typeface="Times New Roman" panose="02020603050405020304" pitchFamily="18" charset="0"/>
              <a:cs typeface="Times New Roman" panose="02020603050405020304" pitchFamily="18" charset="0"/>
            </a:endParaRPr>
          </a:p>
          <a:p>
            <a:pPr algn="just" fontAlgn="auto">
              <a:spcAft>
                <a:spcPts val="0"/>
              </a:spcAft>
              <a:defRPr/>
            </a:pPr>
            <a:r>
              <a:rPr lang="vi-VN" b="0">
                <a:latin typeface="Times New Roman" panose="02020603050405020304" pitchFamily="18" charset="0"/>
                <a:cs typeface="Times New Roman" panose="02020603050405020304" pitchFamily="18" charset="0"/>
              </a:rPr>
              <a:t>Ước tính hiện có khoảng 1 tỷ smartphone được sử dụng trên toàn thế giới.</a:t>
            </a:r>
            <a:endParaRPr lang="en-US" sz="14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1.4.1 LỊCH SỬ.</a:t>
            </a:r>
          </a:p>
        </p:txBody>
      </p:sp>
    </p:spTree>
    <p:extLst>
      <p:ext uri="{BB962C8B-B14F-4D97-AF65-F5344CB8AC3E}">
        <p14:creationId xmlns:p14="http://schemas.microsoft.com/office/powerpoint/2010/main" val="31600494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960" y="836712"/>
            <a:ext cx="6863680" cy="4396336"/>
          </a:xfrm>
        </p:spPr>
        <p:txBody>
          <a:bodyPr>
            <a:normAutofit/>
          </a:bodyPr>
          <a:lstStyle/>
          <a:p>
            <a:pPr marL="845820" lvl="1" indent="-457200">
              <a:buClr>
                <a:schemeClr val="tx1">
                  <a:lumMod val="85000"/>
                  <a:lumOff val="15000"/>
                </a:schemeClr>
              </a:buClr>
            </a:pPr>
            <a:endParaRPr lang="en-US" sz="2400"/>
          </a:p>
        </p:txBody>
      </p:sp>
      <p:sp>
        <p:nvSpPr>
          <p:cNvPr id="7" name="Title 3"/>
          <p:cNvSpPr>
            <a:spLocks noGrp="1"/>
          </p:cNvSpPr>
          <p:nvPr>
            <p:ph type="title"/>
          </p:nvPr>
        </p:nvSpPr>
        <p:spPr/>
        <p:txBody>
          <a:bodyPr/>
          <a:lstStyle/>
          <a:p>
            <a:r>
              <a:rPr lang="en-US"/>
              <a:t>4.2 CÁC CÔNG NGHỆ MÀN HÌNH</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7" y="850645"/>
            <a:ext cx="9144000" cy="61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761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p:txBody>
          <a:bodyPr/>
          <a:lstStyle/>
          <a:p>
            <a:r>
              <a:rPr lang="en-US"/>
              <a:t>4.2 CÁC CÔNG NGHỆ MÀN HÌNH</a:t>
            </a:r>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512" y="836712"/>
            <a:ext cx="8854951"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3558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43608" y="1295744"/>
            <a:ext cx="7618086" cy="5157592"/>
          </a:xfrm>
        </p:spPr>
        <p:txBody>
          <a:bodyPr>
            <a:normAutofit fontScale="70000" lnSpcReduction="20000"/>
          </a:bodyPr>
          <a:lstStyle/>
          <a:p>
            <a:pPr marL="0" indent="465138" algn="just" fontAlgn="auto">
              <a:lnSpc>
                <a:spcPct val="170000"/>
              </a:lnSpc>
              <a:spcBef>
                <a:spcPts val="0"/>
              </a:spcBef>
              <a:spcAft>
                <a:spcPts val="0"/>
              </a:spcAft>
              <a:buNone/>
              <a:defRPr/>
            </a:pPr>
            <a:r>
              <a:rPr lang="en-US" sz="2800" b="0">
                <a:latin typeface="Times New Roman" pitchFamily="18" charset="0"/>
                <a:cs typeface="Times New Roman" pitchFamily="18" charset="0"/>
              </a:rPr>
              <a:t>Shear </a:t>
            </a:r>
            <a:r>
              <a:rPr lang="en-US" sz="2800" b="0" err="1">
                <a:latin typeface="Times New Roman" pitchFamily="18" charset="0"/>
                <a:cs typeface="Times New Roman" pitchFamily="18" charset="0"/>
              </a:rPr>
              <a:t>có</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thể</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giúp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loại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bỏ</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thao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chạm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giữ</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hoặc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chạm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hai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lần</a:t>
            </a:r>
            <a:r>
              <a:rPr lang="en-US" sz="2800" b="0">
                <a:latin typeface="Times New Roman" pitchFamily="18" charset="0"/>
                <a:cs typeface="Times New Roman" pitchFamily="18" charset="0"/>
              </a:rPr>
              <a:t>.</a:t>
            </a:r>
          </a:p>
          <a:p>
            <a:pPr marL="0" indent="465138" algn="just" fontAlgn="auto">
              <a:lnSpc>
                <a:spcPct val="170000"/>
              </a:lnSpc>
              <a:spcBef>
                <a:spcPts val="0"/>
              </a:spcBef>
              <a:spcAft>
                <a:spcPts val="0"/>
              </a:spcAft>
              <a:buNone/>
              <a:defRPr/>
            </a:pPr>
            <a:r>
              <a:rPr lang="en-US" sz="2800" b="0" err="1">
                <a:latin typeface="Times New Roman" pitchFamily="18" charset="0"/>
                <a:cs typeface="Times New Roman" pitchFamily="18" charset="0"/>
              </a:rPr>
              <a:t>Hầu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hết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màn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hình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cảm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ứng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hiện</a:t>
            </a:r>
            <a:r>
              <a:rPr lang="en-US" sz="2800" b="0">
                <a:latin typeface="Times New Roman" pitchFamily="18" charset="0"/>
                <a:cs typeface="Times New Roman" pitchFamily="18" charset="0"/>
              </a:rPr>
              <a:t> nay </a:t>
            </a:r>
            <a:r>
              <a:rPr lang="en-US" sz="2800" b="0" err="1">
                <a:latin typeface="Times New Roman" pitchFamily="18" charset="0"/>
                <a:cs typeface="Times New Roman" pitchFamily="18" charset="0"/>
              </a:rPr>
              <a:t>trên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thị</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trường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chỉ</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có</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thể</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nhận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dạng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ngón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tay</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người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dùng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theo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vị</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trí</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ngang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dọc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trong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hệ</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tọa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độ</a:t>
            </a:r>
            <a:r>
              <a:rPr lang="en-US" sz="2800" b="0">
                <a:latin typeface="Times New Roman" pitchFamily="18" charset="0"/>
                <a:cs typeface="Times New Roman" pitchFamily="18" charset="0"/>
              </a:rPr>
              <a:t> Oxy. </a:t>
            </a:r>
          </a:p>
          <a:p>
            <a:pPr marL="0" indent="465138" algn="just" fontAlgn="auto">
              <a:lnSpc>
                <a:spcPct val="170000"/>
              </a:lnSpc>
              <a:spcBef>
                <a:spcPts val="0"/>
              </a:spcBef>
              <a:spcAft>
                <a:spcPts val="0"/>
              </a:spcAft>
              <a:buNone/>
              <a:defRPr/>
            </a:pPr>
            <a:r>
              <a:rPr lang="en-US" sz="2800" b="0" err="1">
                <a:latin typeface="Times New Roman" pitchFamily="18" charset="0"/>
                <a:cs typeface="Times New Roman" pitchFamily="18" charset="0"/>
              </a:rPr>
              <a:t>Chúng</a:t>
            </a:r>
            <a:r>
              <a:rPr lang="en-US" sz="2800" b="0">
                <a:latin typeface="Times New Roman" pitchFamily="18" charset="0"/>
                <a:cs typeface="Times New Roman" pitchFamily="18" charset="0"/>
              </a:rPr>
              <a:t> ta </a:t>
            </a:r>
            <a:r>
              <a:rPr lang="en-US" sz="2800" b="0" err="1">
                <a:latin typeface="Times New Roman" pitchFamily="18" charset="0"/>
                <a:cs typeface="Times New Roman" pitchFamily="18" charset="0"/>
              </a:rPr>
              <a:t>phải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làm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thao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đặc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biệt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như</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chạm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giữ</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chạm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hai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lần</a:t>
            </a:r>
            <a:r>
              <a:rPr lang="en-US" sz="2800" b="0">
                <a:latin typeface="Times New Roman" pitchFamily="18" charset="0"/>
                <a:cs typeface="Times New Roman" pitchFamily="18" charset="0"/>
              </a:rPr>
              <a:t>..</a:t>
            </a:r>
            <a:r>
              <a:rPr lang="en-US" sz="2800" b="0" err="1">
                <a:latin typeface="Times New Roman" pitchFamily="18" charset="0"/>
                <a:cs typeface="Times New Roman" pitchFamily="18" charset="0"/>
              </a:rPr>
              <a:t>v..v</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Bố</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trí</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thêm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nút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những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thao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này</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sẽ</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chiếm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nhiều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diện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tích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hiển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thị</a:t>
            </a:r>
            <a:r>
              <a:rPr lang="en-US" sz="2800" b="0">
                <a:latin typeface="Times New Roman" pitchFamily="18" charset="0"/>
                <a:cs typeface="Times New Roman" pitchFamily="18" charset="0"/>
              </a:rPr>
              <a:t>.</a:t>
            </a:r>
          </a:p>
          <a:p>
            <a:pPr marL="0" indent="465138" algn="just" fontAlgn="auto">
              <a:lnSpc>
                <a:spcPct val="170000"/>
              </a:lnSpc>
              <a:spcBef>
                <a:spcPts val="0"/>
              </a:spcBef>
              <a:spcAft>
                <a:spcPts val="0"/>
              </a:spcAft>
              <a:buNone/>
              <a:defRPr/>
            </a:pPr>
            <a:r>
              <a:rPr lang="en-US" sz="2800" b="0" err="1">
                <a:latin typeface="Times New Roman" pitchFamily="18" charset="0"/>
                <a:cs typeface="Times New Roman" pitchFamily="18" charset="0"/>
              </a:rPr>
              <a:t>Hai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nghiên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cứu</a:t>
            </a:r>
            <a:r>
              <a:rPr lang="en-US" sz="2800" b="0">
                <a:latin typeface="Times New Roman" pitchFamily="18" charset="0"/>
                <a:cs typeface="Times New Roman" pitchFamily="18" charset="0"/>
              </a:rPr>
              <a:t> ở </a:t>
            </a:r>
            <a:r>
              <a:rPr lang="en-US" sz="2800" b="0" err="1">
                <a:latin typeface="Times New Roman" pitchFamily="18" charset="0"/>
                <a:cs typeface="Times New Roman" pitchFamily="18" charset="0"/>
              </a:rPr>
              <a:t>Đại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học</a:t>
            </a:r>
            <a:r>
              <a:rPr lang="en-US" sz="2800" b="0">
                <a:latin typeface="Times New Roman" pitchFamily="18" charset="0"/>
                <a:cs typeface="Times New Roman" pitchFamily="18" charset="0"/>
              </a:rPr>
              <a:t> Carnegie Mellon, Chris Harrison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Scott Hudson, </a:t>
            </a:r>
            <a:r>
              <a:rPr lang="en-US" sz="2800" b="0" err="1">
                <a:latin typeface="Times New Roman" pitchFamily="18" charset="0"/>
                <a:cs typeface="Times New Roman" pitchFamily="18" charset="0"/>
              </a:rPr>
              <a:t>đã</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đề</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nghị</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một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phương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pháp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cảm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ứng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tốt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hơn</a:t>
            </a:r>
            <a:r>
              <a:rPr lang="en-US" sz="2800" b="0">
                <a:latin typeface="Times New Roman" pitchFamily="18" charset="0"/>
                <a:cs typeface="Times New Roman" pitchFamily="18" charset="0"/>
              </a:rPr>
              <a:t>: shear (</a:t>
            </a:r>
            <a:r>
              <a:rPr lang="en-US" sz="2800" b="0" err="1">
                <a:latin typeface="Times New Roman" pitchFamily="18" charset="0"/>
                <a:cs typeface="Times New Roman" pitchFamily="18" charset="0"/>
              </a:rPr>
              <a:t>tức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áp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dụng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lực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tiếp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tuyến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với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bề</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mặt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màn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hình</a:t>
            </a:r>
            <a:r>
              <a:rPr lang="en-US" sz="2800" b="0">
                <a:latin typeface="Times New Roman" pitchFamily="18" charset="0"/>
                <a:cs typeface="Times New Roman" pitchFamily="18" charset="0"/>
              </a:rPr>
              <a:t>).</a:t>
            </a:r>
            <a:endParaRPr lang="en-US" b="0"/>
          </a:p>
        </p:txBody>
      </p:sp>
      <p:sp>
        <p:nvSpPr>
          <p:cNvPr id="6" name="Title 3"/>
          <p:cNvSpPr>
            <a:spLocks noGrp="1"/>
          </p:cNvSpPr>
          <p:nvPr>
            <p:ph type="title"/>
          </p:nvPr>
        </p:nvSpPr>
        <p:spPr/>
        <p:txBody>
          <a:bodyPr/>
          <a:lstStyle/>
          <a:p>
            <a:r>
              <a:rPr lang="en-US"/>
              <a:t>4.2 CÁC CÔNG NGHỆ MÀN HÌNH</a:t>
            </a:r>
          </a:p>
        </p:txBody>
      </p:sp>
      <p:sp>
        <p:nvSpPr>
          <p:cNvPr id="8"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4.2.1 CÔNG NGHỆ CẢM ỨNG SHEAR </a:t>
            </a:r>
          </a:p>
        </p:txBody>
      </p:sp>
    </p:spTree>
    <p:extLst>
      <p:ext uri="{BB962C8B-B14F-4D97-AF65-F5344CB8AC3E}">
        <p14:creationId xmlns:p14="http://schemas.microsoft.com/office/powerpoint/2010/main" val="300906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347788"/>
            <a:ext cx="7776864" cy="5105548"/>
          </a:xfrm>
        </p:spPr>
        <p:txBody>
          <a:bodyPr/>
          <a:lstStyle/>
          <a:p>
            <a:pPr marL="0" indent="465138" algn="just">
              <a:lnSpc>
                <a:spcPct val="170000"/>
              </a:lnSpc>
              <a:spcBef>
                <a:spcPct val="0"/>
              </a:spcBef>
              <a:buNone/>
            </a:pPr>
            <a:r>
              <a:rPr lang="en-US" sz="2000" b="0">
                <a:latin typeface="Times New Roman" panose="02020603050405020304" pitchFamily="18" charset="0"/>
                <a:cs typeface="Times New Roman" panose="02020603050405020304" pitchFamily="18" charset="0"/>
              </a:rPr>
              <a:t>Shear </a:t>
            </a:r>
            <a:r>
              <a:rPr lang="en-US" sz="2000" b="0" err="1">
                <a:latin typeface="Times New Roman" panose="02020603050405020304" pitchFamily="18" charset="0"/>
                <a:cs typeface="Times New Roman" panose="02020603050405020304" pitchFamily="18" charset="0"/>
              </a:rPr>
              <a:t>khá</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giống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theo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mạnh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chạm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nhưng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còn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thao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phú</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gian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hai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chiều</a:t>
            </a:r>
            <a:r>
              <a:rPr lang="en-US" sz="2000" b="0">
                <a:latin typeface="Times New Roman" panose="02020603050405020304" pitchFamily="18" charset="0"/>
                <a:cs typeface="Times New Roman" panose="02020603050405020304" pitchFamily="18" charset="0"/>
              </a:rPr>
              <a:t>.</a:t>
            </a:r>
          </a:p>
          <a:p>
            <a:pPr marL="0" indent="465138" algn="just">
              <a:lnSpc>
                <a:spcPct val="170000"/>
              </a:lnSpc>
              <a:spcBef>
                <a:spcPct val="0"/>
              </a:spcBef>
              <a:buNone/>
            </a:pPr>
            <a:r>
              <a:rPr lang="en-US" sz="2000" b="0" err="1">
                <a:latin typeface="Times New Roman" panose="02020603050405020304" pitchFamily="18" charset="0"/>
                <a:cs typeface="Times New Roman" panose="02020603050405020304" pitchFamily="18" charset="0"/>
              </a:rPr>
              <a:t>Cấu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tạo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mẫu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gồm</a:t>
            </a:r>
            <a:r>
              <a:rPr lang="en-US" sz="2000" b="0">
                <a:latin typeface="Times New Roman" panose="02020603050405020304" pitchFamily="18" charset="0"/>
                <a:cs typeface="Times New Roman" panose="02020603050405020304" pitchFamily="18" charset="0"/>
              </a:rPr>
              <a:t>:</a:t>
            </a:r>
          </a:p>
          <a:p>
            <a:pPr marL="0" indent="465138" algn="just">
              <a:lnSpc>
                <a:spcPct val="170000"/>
              </a:lnSpc>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LCD 7"</a:t>
            </a:r>
          </a:p>
          <a:p>
            <a:pPr marL="0" indent="465138" algn="just">
              <a:lnSpc>
                <a:spcPct val="170000"/>
              </a:lnSpc>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6,7”</a:t>
            </a:r>
          </a:p>
          <a:p>
            <a:pPr marL="0" indent="465138" algn="just">
              <a:lnSpc>
                <a:spcPct val="170000"/>
              </a:lnSpc>
              <a:spcBef>
                <a:spcPct val="0"/>
              </a:spcBef>
              <a:buNone/>
            </a:pPr>
            <a:r>
              <a:rPr lang="en-US" sz="2000" b="0">
                <a:latin typeface="Times New Roman" panose="02020603050405020304" pitchFamily="18" charset="0"/>
                <a:cs typeface="Times New Roman" panose="02020603050405020304" pitchFamily="18" charset="0"/>
              </a:rPr>
              <a:t>- Ở </a:t>
            </a:r>
            <a:r>
              <a:rPr lang="en-US" sz="2000" b="0" err="1">
                <a:latin typeface="Times New Roman" panose="02020603050405020304" pitchFamily="18" charset="0"/>
                <a:cs typeface="Times New Roman" panose="02020603050405020304" pitchFamily="18" charset="0"/>
              </a:rPr>
              <a:t>giữa</a:t>
            </a:r>
            <a:r>
              <a:rPr lang="en-US" sz="2000" b="0">
                <a:latin typeface="Times New Roman" panose="02020603050405020304" pitchFamily="18" charset="0"/>
                <a:cs typeface="Times New Roman" panose="02020603050405020304" pitchFamily="18" charset="0"/>
              </a:rPr>
              <a:t> LCD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hai</a:t>
            </a:r>
            <a:r>
              <a:rPr lang="en-US" sz="2000" b="0">
                <a:latin typeface="Times New Roman" panose="02020603050405020304" pitchFamily="18" charset="0"/>
                <a:cs typeface="Times New Roman" panose="02020603050405020304" pitchFamily="18" charset="0"/>
              </a:rPr>
              <a:t> joystick </a:t>
            </a:r>
            <a:r>
              <a:rPr lang="en-US" sz="2000" b="0" err="1">
                <a:latin typeface="Times New Roman" panose="02020603050405020304" pitchFamily="18" charset="0"/>
                <a:cs typeface="Times New Roman" panose="02020603050405020304" pitchFamily="18" charset="0"/>
              </a:rPr>
              <a:t>gắn</a:t>
            </a:r>
            <a:r>
              <a:rPr lang="en-US" sz="2000" b="0">
                <a:latin typeface="Times New Roman" panose="02020603050405020304" pitchFamily="18" charset="0"/>
                <a:cs typeface="Times New Roman" panose="02020603050405020304" pitchFamily="18" charset="0"/>
              </a:rPr>
              <a:t> ở </a:t>
            </a:r>
            <a:r>
              <a:rPr lang="en-US" sz="2000" b="0" err="1">
                <a:latin typeface="Times New Roman" panose="02020603050405020304" pitchFamily="18" charset="0"/>
                <a:cs typeface="Times New Roman" panose="02020603050405020304" pitchFamily="18" charset="0"/>
              </a:rPr>
              <a:t>góc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góc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dưới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a:t>
            </a:r>
          </a:p>
          <a:p>
            <a:pPr marL="0" indent="465138" algn="just">
              <a:lnSpc>
                <a:spcPct val="170000"/>
              </a:lnSpc>
              <a:spcBef>
                <a:spcPct val="0"/>
              </a:spcBef>
              <a:buNone/>
            </a:pPr>
            <a:r>
              <a:rPr lang="en-US" sz="2000" b="0">
                <a:latin typeface="Times New Roman" panose="02020603050405020304" pitchFamily="18" charset="0"/>
                <a:cs typeface="Times New Roman" panose="02020603050405020304" pitchFamily="18" charset="0"/>
              </a:rPr>
              <a:t>Ở </a:t>
            </a:r>
            <a:r>
              <a:rPr lang="en-US" sz="2000" b="0" err="1">
                <a:latin typeface="Times New Roman" panose="02020603050405020304" pitchFamily="18" charset="0"/>
                <a:cs typeface="Times New Roman" panose="02020603050405020304" pitchFamily="18" charset="0"/>
              </a:rPr>
              <a:t>mỗi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phương</a:t>
            </a:r>
            <a:r>
              <a:rPr lang="en-US" sz="2000" b="0">
                <a:latin typeface="Times New Roman" panose="02020603050405020304" pitchFamily="18" charset="0"/>
                <a:cs typeface="Times New Roman" panose="02020603050405020304" pitchFamily="18" charset="0"/>
              </a:rPr>
              <a:t> X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Y, joystick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di </a:t>
            </a:r>
            <a:r>
              <a:rPr lang="en-US" sz="2000" b="0" err="1">
                <a:latin typeface="Times New Roman" panose="02020603050405020304" pitchFamily="18" charset="0"/>
                <a:cs typeface="Times New Roman" panose="02020603050405020304" pitchFamily="18" charset="0"/>
              </a:rPr>
              <a:t>chuyển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tối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đa</a:t>
            </a:r>
            <a:r>
              <a:rPr lang="en-US" sz="2000" b="0">
                <a:latin typeface="Times New Roman" panose="02020603050405020304" pitchFamily="18" charset="0"/>
                <a:cs typeface="Times New Roman" panose="02020603050405020304" pitchFamily="18" charset="0"/>
              </a:rPr>
              <a:t> 2mm.</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4.2.1 CÔNG NGHỆ CẢM ỨNG SHEAR </a:t>
            </a:r>
          </a:p>
        </p:txBody>
      </p:sp>
    </p:spTree>
    <p:extLst>
      <p:ext uri="{BB962C8B-B14F-4D97-AF65-F5344CB8AC3E}">
        <p14:creationId xmlns:p14="http://schemas.microsoft.com/office/powerpoint/2010/main" val="16889846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47788"/>
            <a:ext cx="7704856" cy="4554538"/>
          </a:xfrm>
        </p:spPr>
        <p:txBody>
          <a:bodyPr/>
          <a:lstStyle/>
          <a:p>
            <a:pPr marL="0" indent="465138" algn="just">
              <a:lnSpc>
                <a:spcPct val="170000"/>
              </a:lnSpc>
              <a:spcBef>
                <a:spcPct val="0"/>
              </a:spcBef>
              <a:buNone/>
            </a:pPr>
            <a:r>
              <a:rPr lang="en-US" sz="2000" b="0" err="1">
                <a:latin typeface="Times New Roman" panose="02020603050405020304" pitchFamily="18" charset="0"/>
                <a:cs typeface="Times New Roman" panose="02020603050405020304" pitchFamily="18" charset="0"/>
              </a:rPr>
              <a:t>Khi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tiếp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tuyến</a:t>
            </a:r>
            <a:r>
              <a:rPr lang="en-US" sz="2000" b="0">
                <a:latin typeface="Times New Roman" panose="02020603050405020304" pitchFamily="18" charset="0"/>
                <a:cs typeface="Times New Roman" panose="02020603050405020304" pitchFamily="18" charset="0"/>
              </a:rPr>
              <a:t> (shear)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đặt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joystick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hồi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theo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định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luật</a:t>
            </a:r>
            <a:r>
              <a:rPr lang="en-US" sz="2000" b="0">
                <a:latin typeface="Times New Roman" panose="02020603050405020304" pitchFamily="18" charset="0"/>
                <a:cs typeface="Times New Roman" panose="02020603050405020304" pitchFamily="18" charset="0"/>
              </a:rPr>
              <a:t> Hooke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tấm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chuyển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tín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a:t>
            </a:r>
          </a:p>
          <a:p>
            <a:pPr marL="0" indent="465138" algn="just">
              <a:lnSpc>
                <a:spcPct val="170000"/>
              </a:lnSpc>
              <a:spcBef>
                <a:spcPct val="0"/>
              </a:spcBef>
              <a:buNone/>
            </a:pPr>
            <a:endParaRPr lang="en-US" sz="2000" b="0">
              <a:latin typeface="Times New Roman" panose="02020603050405020304" pitchFamily="18" charset="0"/>
              <a:cs typeface="Times New Roman" panose="02020603050405020304" pitchFamily="18" charset="0"/>
            </a:endParaRPr>
          </a:p>
          <a:p>
            <a:pPr marL="0" indent="465138" algn="just">
              <a:lnSpc>
                <a:spcPct val="170000"/>
              </a:lnSpc>
              <a:spcBef>
                <a:spcPct val="0"/>
              </a:spcBef>
              <a:buNone/>
            </a:pPr>
            <a:r>
              <a:rPr lang="en-US" sz="2000" b="0">
                <a:latin typeface="Times New Roman" panose="02020603050405020304" pitchFamily="18" charset="0"/>
                <a:cs typeface="Times New Roman" panose="02020603050405020304" pitchFamily="18" charset="0"/>
              </a:rPr>
              <a:t>(</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cơ</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học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vật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định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luật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hồi</a:t>
            </a:r>
            <a:r>
              <a:rPr lang="en-US" sz="2000" b="0">
                <a:latin typeface="Times New Roman" panose="02020603050405020304" pitchFamily="18" charset="0"/>
                <a:cs typeface="Times New Roman" panose="02020603050405020304" pitchFamily="18" charset="0"/>
              </a:rPr>
              <a:t> Hooke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định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luật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gần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đúng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rằng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số</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lò</a:t>
            </a:r>
            <a:r>
              <a:rPr lang="en-US" sz="2000" b="0">
                <a:latin typeface="Times New Roman" panose="02020603050405020304" pitchFamily="18" charset="0"/>
                <a:cs typeface="Times New Roman" panose="02020603050405020304" pitchFamily="18" charset="0"/>
              </a:rPr>
              <a:t> xo </a:t>
            </a:r>
            <a:r>
              <a:rPr lang="en-US" sz="2000" b="0" err="1">
                <a:latin typeface="Times New Roman" panose="02020603050405020304" pitchFamily="18" charset="0"/>
                <a:cs typeface="Times New Roman" panose="02020603050405020304" pitchFamily="18" charset="0"/>
              </a:rPr>
              <a:t>tuân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theo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liên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tuyến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giữa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hồi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dạng</a:t>
            </a:r>
            <a:r>
              <a:rPr lang="en-US" sz="2000" b="0">
                <a:latin typeface="Times New Roman" panose="02020603050405020304" pitchFamily="18" charset="0"/>
                <a:cs typeface="Times New Roman" panose="02020603050405020304" pitchFamily="18" charset="0"/>
              </a:rPr>
              <a:t>).</a:t>
            </a:r>
            <a:endParaRPr lang="en-US" sz="2000" b="0"/>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4.2.1 CÔNG NGHỆ CẢM ỨNG SHEAR </a:t>
            </a:r>
          </a:p>
        </p:txBody>
      </p:sp>
    </p:spTree>
    <p:extLst>
      <p:ext uri="{BB962C8B-B14F-4D97-AF65-F5344CB8AC3E}">
        <p14:creationId xmlns:p14="http://schemas.microsoft.com/office/powerpoint/2010/main" val="37085343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57185"/>
            <a:ext cx="7632848" cy="4554538"/>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Thay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việc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chạm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giữ</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người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dùng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nhấn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rồi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trượt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nhẹ</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ngón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theo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hướng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hoặc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chỉ</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nhấn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mạnh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vụ</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định</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số</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nhóm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phát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diễn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video </a:t>
            </a:r>
            <a:r>
              <a:rPr lang="en-US" sz="2000" b="0" err="1">
                <a:latin typeface="Times New Roman" panose="02020603050405020304" pitchFamily="18" charset="0"/>
                <a:cs typeface="Times New Roman" panose="02020603050405020304" pitchFamily="18" charset="0"/>
              </a:rPr>
              <a:t>đó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chuyển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giữa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bài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bằng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nhấn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ngón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tay</a:t>
            </a:r>
            <a:r>
              <a:rPr lang="en-US" sz="2000" b="0">
                <a:latin typeface="Times New Roman" panose="02020603050405020304" pitchFamily="18" charset="0"/>
                <a:cs typeface="Times New Roman" panose="02020603050405020304" pitchFamily="18" charset="0"/>
              </a:rPr>
              <a:t> sang </a:t>
            </a:r>
            <a:r>
              <a:rPr lang="en-US" sz="2000" b="0" err="1">
                <a:latin typeface="Times New Roman" panose="02020603050405020304" pitchFamily="18" charset="0"/>
                <a:cs typeface="Times New Roman" panose="02020603050405020304" pitchFamily="18" charset="0"/>
              </a:rPr>
              <a:t>trái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hoặc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lướt</a:t>
            </a:r>
            <a:r>
              <a:rPr lang="en-US" sz="2000" b="0">
                <a:latin typeface="Times New Roman" panose="02020603050405020304" pitchFamily="18" charset="0"/>
                <a:cs typeface="Times New Roman" panose="02020603050405020304" pitchFamily="18" charset="0"/>
              </a:rPr>
              <a:t> web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từ</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từ</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thông</a:t>
            </a:r>
            <a:r>
              <a:rPr lang="en-US" sz="2000" b="0">
                <a:latin typeface="Times New Roman" panose="02020603050405020304" pitchFamily="18" charset="0"/>
                <a:cs typeface="Times New Roman" panose="02020603050405020304" pitchFamily="18" charset="0"/>
              </a:rPr>
              <a:t> qua </a:t>
            </a:r>
            <a:r>
              <a:rPr lang="en-US" sz="2000" b="0" err="1">
                <a:latin typeface="Times New Roman" panose="02020603050405020304" pitchFamily="18" charset="0"/>
                <a:cs typeface="Times New Roman" panose="02020603050405020304" pitchFamily="18" charset="0"/>
              </a:rPr>
              <a:t>việc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kéo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ngón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thường</a:t>
            </a:r>
            <a:r>
              <a:rPr lang="en-US" sz="2000" b="0">
                <a:latin typeface="Times New Roman" panose="02020603050405020304" pitchFamily="18" charset="0"/>
                <a:cs typeface="Times New Roman" panose="02020603050405020304" pitchFamily="18" charset="0"/>
              </a:rPr>
              <a:t>. </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4.2.1 CÔNG NGHỆ CẢM ỨNG SHEAR </a:t>
            </a:r>
          </a:p>
        </p:txBody>
      </p:sp>
    </p:spTree>
    <p:extLst>
      <p:ext uri="{BB962C8B-B14F-4D97-AF65-F5344CB8AC3E}">
        <p14:creationId xmlns:p14="http://schemas.microsoft.com/office/powerpoint/2010/main" val="28633080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357184"/>
            <a:ext cx="7992888" cy="5240167"/>
          </a:xfrm>
        </p:spPr>
        <p:txBody>
          <a:bodyPr/>
          <a:lstStyle/>
          <a:p>
            <a:pPr marL="0" indent="465138" algn="just" fontAlgn="auto">
              <a:spcBef>
                <a:spcPts val="0"/>
              </a:spcBef>
              <a:spcAft>
                <a:spcPts val="0"/>
              </a:spcAft>
              <a:buNone/>
              <a:defRPr/>
            </a:pP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này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nằm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phòng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nghiệm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lâu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nữa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thương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hóa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chúng</a:t>
            </a:r>
            <a:r>
              <a:rPr lang="en-US" sz="2000" b="0">
                <a:latin typeface="Times New Roman" pitchFamily="18" charset="0"/>
                <a:cs typeface="Times New Roman" pitchFamily="18" charset="0"/>
              </a:rPr>
              <a:t> ta.</a:t>
            </a:r>
          </a:p>
          <a:p>
            <a:pPr marL="0" indent="465138" algn="just" fontAlgn="auto">
              <a:spcAft>
                <a:spcPts val="0"/>
              </a:spcAft>
              <a:buNone/>
              <a:defRPr/>
            </a:pPr>
            <a:endParaRPr lang="en-US" sz="2000" b="0">
              <a:latin typeface="Times New Roman" pitchFamily="18" charset="0"/>
              <a:cs typeface="Times New Roman" pitchFamily="18" charset="0"/>
            </a:endParaRPr>
          </a:p>
          <a:p>
            <a:pPr marL="0" indent="465138" algn="just" fontAlgn="auto">
              <a:spcAft>
                <a:spcPts val="0"/>
              </a:spcAft>
              <a:buNone/>
              <a:defRPr/>
            </a:pP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Shear </a:t>
            </a:r>
            <a:r>
              <a:rPr lang="en-US" sz="2000" b="0" err="1">
                <a:latin typeface="Times New Roman" pitchFamily="18" charset="0"/>
                <a:cs typeface="Times New Roman" pitchFamily="18" charset="0"/>
              </a:rPr>
              <a:t>mà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nhóm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triển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đề</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cập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a:t>
            </a:r>
          </a:p>
          <a:p>
            <a:pPr marL="0" indent="0" algn="just" fontAlgn="auto">
              <a:spcAft>
                <a:spcPts val="0"/>
              </a:spcAft>
              <a:buNone/>
              <a:defRPr/>
            </a:pPr>
            <a:r>
              <a:rPr lang="en-US" sz="2000" b="0">
                <a:latin typeface="Times New Roman" pitchFamily="18" charset="0"/>
                <a:cs typeface="Times New Roman" pitchFamily="18" charset="0"/>
              </a:rPr>
              <a:t>A. </a:t>
            </a:r>
            <a:r>
              <a:rPr lang="en-US" sz="2000" b="0" err="1">
                <a:latin typeface="Times New Roman" pitchFamily="18" charset="0"/>
                <a:cs typeface="Times New Roman" pitchFamily="18" charset="0"/>
              </a:rPr>
              <a:t>Xoay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nhẹ</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ngón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tay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âm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lượng</a:t>
            </a:r>
            <a:r>
              <a:rPr lang="en-US" sz="2000" b="0">
                <a:latin typeface="Times New Roman" pitchFamily="18" charset="0"/>
                <a:cs typeface="Times New Roman" pitchFamily="18" charset="0"/>
              </a:rPr>
              <a:t>.</a:t>
            </a:r>
          </a:p>
          <a:p>
            <a:pPr marL="0" indent="0" algn="just" fontAlgn="auto">
              <a:spcAft>
                <a:spcPts val="0"/>
              </a:spcAft>
              <a:buNone/>
              <a:defRPr/>
            </a:pPr>
            <a:r>
              <a:rPr lang="en-US" sz="2000" b="0">
                <a:latin typeface="Times New Roman" pitchFamily="18" charset="0"/>
                <a:cs typeface="Times New Roman" pitchFamily="18" charset="0"/>
              </a:rPr>
              <a:t>B. </a:t>
            </a:r>
            <a:r>
              <a:rPr lang="en-US" sz="2000" b="0" err="1">
                <a:latin typeface="Times New Roman" pitchFamily="18" charset="0"/>
                <a:cs typeface="Times New Roman" pitchFamily="18" charset="0"/>
              </a:rPr>
              <a:t>Trượt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nhẹ</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ngón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tay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theo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chữ</a:t>
            </a:r>
            <a:r>
              <a:rPr lang="en-US" sz="2000" b="0">
                <a:latin typeface="Times New Roman" pitchFamily="18" charset="0"/>
                <a:cs typeface="Times New Roman" pitchFamily="18" charset="0"/>
              </a:rPr>
              <a:t> S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chuyển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sang </a:t>
            </a:r>
            <a:r>
              <a:rPr lang="en-US" sz="2000" b="0" err="1">
                <a:latin typeface="Times New Roman" pitchFamily="18" charset="0"/>
                <a:cs typeface="Times New Roman" pitchFamily="18" charset="0"/>
              </a:rPr>
              <a:t>chế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im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lặng</a:t>
            </a:r>
            <a:r>
              <a:rPr lang="en-US" sz="2000" b="0">
                <a:latin typeface="Times New Roman" pitchFamily="18" charset="0"/>
                <a:cs typeface="Times New Roman" pitchFamily="18" charset="0"/>
              </a:rPr>
              <a:t>.</a:t>
            </a:r>
          </a:p>
          <a:p>
            <a:pPr marL="0" indent="0" algn="just" fontAlgn="auto">
              <a:spcBef>
                <a:spcPts val="0"/>
              </a:spcBef>
              <a:spcAft>
                <a:spcPts val="0"/>
              </a:spcAft>
              <a:buNone/>
              <a:defRPr/>
            </a:pPr>
            <a:r>
              <a:rPr lang="en-US" sz="2000" b="0">
                <a:latin typeface="Times New Roman" pitchFamily="18" charset="0"/>
                <a:cs typeface="Times New Roman" pitchFamily="18" charset="0"/>
              </a:rPr>
              <a:t>C. Di </a:t>
            </a:r>
            <a:r>
              <a:rPr lang="en-US" sz="2000" b="0" err="1">
                <a:latin typeface="Times New Roman" pitchFamily="18" charset="0"/>
                <a:cs typeface="Times New Roman" pitchFamily="18" charset="0"/>
              </a:rPr>
              <a:t>chuyển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a:t>
            </a:r>
          </a:p>
          <a:p>
            <a:pPr marL="0" indent="0" algn="just" fontAlgn="auto">
              <a:spcBef>
                <a:spcPts val="0"/>
              </a:spcBef>
              <a:spcAft>
                <a:spcPts val="0"/>
              </a:spcAft>
              <a:buNone/>
              <a:defRPr/>
            </a:pPr>
            <a:r>
              <a:rPr lang="en-US" sz="2000" b="0">
                <a:latin typeface="Times New Roman" pitchFamily="18" charset="0"/>
                <a:cs typeface="Times New Roman" pitchFamily="18" charset="0"/>
              </a:rPr>
              <a:t>D. Zoom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xem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chỉ</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bằng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ghì</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ngón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tay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xuống</a:t>
            </a:r>
            <a:r>
              <a:rPr lang="en-US" sz="2000" b="0">
                <a:latin typeface="Times New Roman" pitchFamily="18" charset="0"/>
                <a:cs typeface="Times New Roman"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4.2.1 CÔNG NGHỆ CẢM ỨNG SHEAR </a:t>
            </a:r>
          </a:p>
        </p:txBody>
      </p:sp>
    </p:spTree>
    <p:extLst>
      <p:ext uri="{BB962C8B-B14F-4D97-AF65-F5344CB8AC3E}">
        <p14:creationId xmlns:p14="http://schemas.microsoft.com/office/powerpoint/2010/main" val="19960278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12472"/>
            <a:ext cx="7632848" cy="4554538"/>
          </a:xfrm>
        </p:spPr>
        <p:txBody>
          <a:bodyPr/>
          <a:lstStyle/>
          <a:p>
            <a:pPr marL="0" indent="0" algn="just">
              <a:spcBef>
                <a:spcPct val="0"/>
              </a:spcBef>
              <a:buNone/>
            </a:pPr>
            <a:r>
              <a:rPr lang="en-US" sz="2000" b="0">
                <a:latin typeface="Times New Roman" panose="02020603050405020304" pitchFamily="18" charset="0"/>
                <a:cs typeface="Times New Roman" panose="02020603050405020304" pitchFamily="18" charset="0"/>
              </a:rPr>
              <a:t>E. </a:t>
            </a:r>
            <a:r>
              <a:rPr lang="en-US" sz="2000" b="0" err="1">
                <a:latin typeface="Times New Roman" panose="02020603050405020304" pitchFamily="18" charset="0"/>
                <a:cs typeface="Times New Roman" panose="02020603050405020304" pitchFamily="18" charset="0"/>
              </a:rPr>
              <a:t>Chọn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bằng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xoay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nhẹ</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đầu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ngón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tay</a:t>
            </a:r>
            <a:r>
              <a:rPr lang="en-US" sz="2000" b="0">
                <a:latin typeface="Times New Roman" panose="02020603050405020304" pitchFamily="18" charset="0"/>
                <a:cs typeface="Times New Roman" panose="02020603050405020304" pitchFamily="18" charset="0"/>
              </a:rPr>
              <a:t>.</a:t>
            </a:r>
          </a:p>
          <a:p>
            <a:pPr marL="0" indent="0" algn="just">
              <a:spcBef>
                <a:spcPct val="0"/>
              </a:spcBef>
              <a:buNone/>
            </a:pPr>
            <a:r>
              <a:rPr lang="en-US" sz="2000" b="0">
                <a:latin typeface="Times New Roman" panose="02020603050405020304" pitchFamily="18" charset="0"/>
                <a:cs typeface="Times New Roman" panose="02020603050405020304" pitchFamily="18" charset="0"/>
              </a:rPr>
              <a:t>F. </a:t>
            </a:r>
            <a:r>
              <a:rPr lang="en-US" sz="2000" b="0" err="1">
                <a:latin typeface="Times New Roman" panose="02020603050405020304" pitchFamily="18" charset="0"/>
                <a:cs typeface="Times New Roman" panose="02020603050405020304" pitchFamily="18" charset="0"/>
              </a:rPr>
              <a:t>Điểu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sáng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tương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bằng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thao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tác</a:t>
            </a:r>
            <a:r>
              <a:rPr lang="en-US" sz="2000" b="0">
                <a:latin typeface="Times New Roman" panose="02020603050405020304" pitchFamily="18" charset="0"/>
                <a:cs typeface="Times New Roman" panose="02020603050405020304" pitchFamily="18" charset="0"/>
              </a:rPr>
              <a:t> shear.</a:t>
            </a:r>
          </a:p>
          <a:p>
            <a:pPr marL="0" indent="0" algn="just">
              <a:spcBef>
                <a:spcPct val="0"/>
              </a:spcBef>
              <a:buNone/>
            </a:pPr>
            <a:r>
              <a:rPr lang="en-US" sz="2000" b="0">
                <a:latin typeface="Times New Roman" panose="02020603050405020304" pitchFamily="18" charset="0"/>
                <a:cs typeface="Times New Roman" panose="02020603050405020304" pitchFamily="18" charset="0"/>
              </a:rPr>
              <a:t>G. </a:t>
            </a:r>
            <a:r>
              <a:rPr lang="en-US" sz="2000" b="0" err="1">
                <a:latin typeface="Times New Roman" panose="02020603050405020304" pitchFamily="18" charset="0"/>
                <a:cs typeface="Times New Roman" panose="02020603050405020304" pitchFamily="18" charset="0"/>
              </a:rPr>
              <a:t>Dùng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thao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trượt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di </a:t>
            </a:r>
            <a:r>
              <a:rPr lang="en-US" sz="2000" b="0" err="1">
                <a:latin typeface="Times New Roman" panose="02020603050405020304" pitchFamily="18" charset="0"/>
                <a:cs typeface="Times New Roman" panose="02020603050405020304" pitchFamily="18" charset="0"/>
              </a:rPr>
              <a:t>chuyển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ảnh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xác</a:t>
            </a:r>
            <a:r>
              <a:rPr lang="en-US" sz="2000" b="0">
                <a:latin typeface="Times New Roman" panose="02020603050405020304" pitchFamily="18" charset="0"/>
                <a:cs typeface="Times New Roman" panose="02020603050405020304" pitchFamily="18" charset="0"/>
              </a:rPr>
              <a:t>.</a:t>
            </a:r>
          </a:p>
          <a:p>
            <a:pPr marL="0" indent="0" algn="just">
              <a:spcBef>
                <a:spcPct val="0"/>
              </a:spcBef>
              <a:buNone/>
            </a:pPr>
            <a:r>
              <a:rPr lang="en-US" sz="2000" b="0">
                <a:latin typeface="Times New Roman" panose="02020603050405020304" pitchFamily="18" charset="0"/>
                <a:cs typeface="Times New Roman" panose="02020603050405020304" pitchFamily="18" charset="0"/>
              </a:rPr>
              <a:t>H. </a:t>
            </a:r>
            <a:r>
              <a:rPr lang="en-US" sz="2000" b="0" err="1">
                <a:latin typeface="Times New Roman" panose="02020603050405020304" pitchFamily="18" charset="0"/>
                <a:cs typeface="Times New Roman" panose="02020603050405020304" pitchFamily="18" charset="0"/>
              </a:rPr>
              <a:t>Xoay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đầu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ngón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chỉnh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phần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mềm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nhạc</a:t>
            </a:r>
            <a:r>
              <a:rPr lang="en-US" sz="2000" b="0">
                <a:latin typeface="Times New Roman" panose="02020603050405020304" pitchFamily="18" charset="0"/>
                <a:cs typeface="Times New Roman" panose="02020603050405020304" pitchFamily="18" charset="0"/>
              </a:rPr>
              <a:t>.</a:t>
            </a:r>
          </a:p>
          <a:p>
            <a:pPr marL="0" indent="0" algn="just">
              <a:spcBef>
                <a:spcPct val="0"/>
              </a:spcBef>
              <a:buNone/>
            </a:pPr>
            <a:r>
              <a:rPr lang="en-US" sz="2000" b="0">
                <a:latin typeface="Times New Roman" panose="02020603050405020304" pitchFamily="18" charset="0"/>
                <a:cs typeface="Times New Roman" panose="02020603050405020304" pitchFamily="18" charset="0"/>
              </a:rPr>
              <a:t>I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J. </a:t>
            </a:r>
            <a:r>
              <a:rPr lang="en-US" sz="2000" b="0" err="1">
                <a:latin typeface="Times New Roman" panose="02020603050405020304" pitchFamily="18" charset="0"/>
                <a:cs typeface="Times New Roman" panose="02020603050405020304" pitchFamily="18" charset="0"/>
              </a:rPr>
              <a:t>Trượt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menu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đánh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dấu</a:t>
            </a:r>
            <a:r>
              <a:rPr lang="en-US" sz="2000" b="0">
                <a:latin typeface="Times New Roman" panose="02020603050405020304" pitchFamily="18" charset="0"/>
                <a:cs typeface="Times New Roman" panose="02020603050405020304" pitchFamily="18" charset="0"/>
              </a:rPr>
              <a:t>.</a:t>
            </a:r>
          </a:p>
          <a:p>
            <a:pPr marL="0" indent="0" algn="just">
              <a:spcBef>
                <a:spcPct val="0"/>
              </a:spcBef>
              <a:buNone/>
            </a:pPr>
            <a:r>
              <a:rPr lang="en-US" sz="2000" b="0">
                <a:latin typeface="Times New Roman" panose="02020603050405020304" pitchFamily="18" charset="0"/>
                <a:cs typeface="Times New Roman" panose="02020603050405020304" pitchFamily="18" charset="0"/>
              </a:rPr>
              <a:t>K. </a:t>
            </a:r>
            <a:r>
              <a:rPr lang="en-US" sz="2000" b="0" err="1">
                <a:latin typeface="Times New Roman" panose="02020603050405020304" pitchFamily="18" charset="0"/>
                <a:cs typeface="Times New Roman" panose="02020603050405020304" pitchFamily="18" charset="0"/>
              </a:rPr>
              <a:t>Vẽ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thằng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việc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nhấn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ngón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mạnh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a:t>
            </a:r>
          </a:p>
          <a:p>
            <a:pPr marL="0" indent="0" algn="just">
              <a:spcBef>
                <a:spcPct val="0"/>
              </a:spcBef>
              <a:buNone/>
            </a:pPr>
            <a:r>
              <a:rPr lang="en-US" sz="2000" b="0">
                <a:latin typeface="Times New Roman" panose="02020603050405020304" pitchFamily="18" charset="0"/>
                <a:cs typeface="Times New Roman" panose="02020603050405020304" pitchFamily="18" charset="0"/>
              </a:rPr>
              <a:t>L. </a:t>
            </a:r>
            <a:r>
              <a:rPr lang="en-US" sz="2000" b="0" err="1">
                <a:latin typeface="Times New Roman" panose="02020603050405020304" pitchFamily="18" charset="0"/>
                <a:cs typeface="Times New Roman" panose="02020603050405020304" pitchFamily="18" charset="0"/>
              </a:rPr>
              <a:t>Tạo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bản</a:t>
            </a:r>
            <a:r>
              <a:rPr lang="en-US" sz="2000" b="0">
                <a:latin typeface="Times New Roman" panose="02020603050405020304" pitchFamily="18" charset="0"/>
                <a:cs typeface="Times New Roman" panose="02020603050405020304" pitchFamily="18" charset="0"/>
              </a:rPr>
              <a:t> copy </a:t>
            </a:r>
            <a:r>
              <a:rPr lang="en-US" sz="2000" b="0" err="1">
                <a:latin typeface="Times New Roman" panose="02020603050405020304" pitchFamily="18" charset="0"/>
                <a:cs typeface="Times New Roman" panose="02020603050405020304" pitchFamily="18" charset="0"/>
              </a:rPr>
              <a:t>bằng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nhấn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mạnh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rồi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kéo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tập</a:t>
            </a:r>
            <a:r>
              <a:rPr lang="en-US" sz="2000" b="0">
                <a:latin typeface="Times New Roman" panose="02020603050405020304" pitchFamily="18" charset="0"/>
                <a:cs typeface="Times New Roman" panose="02020603050405020304" pitchFamily="18" charset="0"/>
              </a:rPr>
              <a:t> tin </a:t>
            </a:r>
            <a:r>
              <a:rPr lang="en-US" sz="2000" b="0" err="1">
                <a:latin typeface="Times New Roman" panose="02020603050405020304" pitchFamily="18" charset="0"/>
                <a:cs typeface="Times New Roman" panose="02020603050405020304" pitchFamily="18" charset="0"/>
              </a:rPr>
              <a:t>ra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chỗ</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khác</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4.2.1 CÔNG NGHỆ CẢM ỨNG SHEAR </a:t>
            </a:r>
          </a:p>
        </p:txBody>
      </p:sp>
    </p:spTree>
    <p:extLst>
      <p:ext uri="{BB962C8B-B14F-4D97-AF65-F5344CB8AC3E}">
        <p14:creationId xmlns:p14="http://schemas.microsoft.com/office/powerpoint/2010/main" val="372463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628800"/>
            <a:ext cx="7632848" cy="4554538"/>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a:t>
            </a:r>
            <a:r>
              <a:rPr lang="en-US" sz="2000" b="0" err="1">
                <a:latin typeface="Times New Roman" panose="02020603050405020304" pitchFamily="18" charset="0"/>
                <a:cs typeface="Times New Roman" panose="02020603050405020304" pitchFamily="18" charset="0"/>
              </a:rPr>
              <a:t>ngày</a:t>
            </a:r>
            <a:r>
              <a:rPr lang="en-US" sz="2000" b="0">
                <a:latin typeface="Times New Roman" panose="02020603050405020304" pitchFamily="18" charset="0"/>
                <a:cs typeface="Times New Roman" panose="02020603050405020304" pitchFamily="18" charset="0"/>
              </a:rPr>
              <a:t> nay </a:t>
            </a: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trở</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thành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chuẩn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smartphone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tablet.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hãng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cung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cấp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hai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a:t>
            </a:r>
            <a:r>
              <a:rPr lang="en-US" sz="2000" b="0" err="1">
                <a:latin typeface="Times New Roman" panose="02020603050405020304" pitchFamily="18" charset="0"/>
                <a:cs typeface="Times New Roman" panose="02020603050405020304" pitchFamily="18" charset="0"/>
              </a:rPr>
              <a:t>khác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nhau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in-cell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on-cell.</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phép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tạo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di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mỏng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gian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sắp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tới</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31449942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57185"/>
            <a:ext cx="7704856" cy="4554538"/>
          </a:xfrm>
        </p:spPr>
        <p:txBody>
          <a:bodyPr/>
          <a:lstStyle/>
          <a:p>
            <a:pPr marL="0" indent="0">
              <a:buNone/>
            </a:pPr>
            <a:endParaRPr lang="en-US" sz="2000" b="0">
              <a:latin typeface="Times New Roman" panose="02020603050405020304" pitchFamily="18" charset="0"/>
              <a:cs typeface="Times New Roman" panose="02020603050405020304" pitchFamily="18" charset="0"/>
            </a:endParaRPr>
          </a:p>
          <a:p>
            <a:pPr marL="0" indent="0">
              <a:buNone/>
            </a:pPr>
            <a:endParaRPr lang="en-US" sz="2000" b="0">
              <a:latin typeface="Times New Roman" panose="02020603050405020304" pitchFamily="18" charset="0"/>
              <a:cs typeface="Times New Roman" panose="02020603050405020304" pitchFamily="18" charset="0"/>
            </a:endParaRPr>
          </a:p>
          <a:p>
            <a:pPr marL="0" indent="0">
              <a:buNone/>
            </a:pPr>
            <a:endParaRPr lang="en-US" sz="2000" b="0">
              <a:latin typeface="Times New Roman" panose="02020603050405020304" pitchFamily="18" charset="0"/>
              <a:cs typeface="Times New Roman" panose="02020603050405020304" pitchFamily="18" charset="0"/>
            </a:endParaRPr>
          </a:p>
          <a:p>
            <a:pPr marL="0" indent="0">
              <a:buNone/>
            </a:pPr>
            <a:endParaRPr lang="en-US" sz="2000" b="0">
              <a:latin typeface="Times New Roman" panose="02020603050405020304" pitchFamily="18" charset="0"/>
              <a:cs typeface="Times New Roman" panose="02020603050405020304" pitchFamily="18" charset="0"/>
            </a:endParaRPr>
          </a:p>
          <a:p>
            <a:pPr marL="0" indent="0">
              <a:buNone/>
            </a:pPr>
            <a:endParaRPr lang="en-US" sz="2000" b="0">
              <a:latin typeface="Times New Roman" panose="02020603050405020304" pitchFamily="18" charset="0"/>
              <a:cs typeface="Times New Roman" panose="02020603050405020304" pitchFamily="18" charset="0"/>
            </a:endParaRPr>
          </a:p>
          <a:p>
            <a:pPr marL="0" indent="0">
              <a:buNone/>
            </a:pPr>
            <a:r>
              <a:rPr lang="en-US" sz="2000" b="0">
                <a:latin typeface="Times New Roman" panose="02020603050405020304" pitchFamily="18" charset="0"/>
                <a:cs typeface="Times New Roman" panose="02020603050405020304" pitchFamily="18" charset="0"/>
              </a:rPr>
              <a:t>	</a:t>
            </a:r>
          </a:p>
          <a:p>
            <a:pPr marL="0" indent="0">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Giống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như</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chiếc</a:t>
            </a:r>
            <a:r>
              <a:rPr lang="en-US" sz="2000" b="0">
                <a:latin typeface="Times New Roman" panose="02020603050405020304" pitchFamily="18" charset="0"/>
                <a:cs typeface="Times New Roman" panose="02020603050405020304" pitchFamily="18" charset="0"/>
              </a:rPr>
              <a:t> iPhone </a:t>
            </a:r>
            <a:r>
              <a:rPr lang="en-US" sz="2000" b="0" err="1">
                <a:latin typeface="Times New Roman" panose="02020603050405020304" pitchFamily="18" charset="0"/>
                <a:cs typeface="Times New Roman" panose="02020603050405020304" pitchFamily="18" charset="0"/>
              </a:rPr>
              <a:t>đầu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tiên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khởi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khuynh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hướng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iPhone 5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khởi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khuynh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hướng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in-cell </a:t>
            </a:r>
            <a:r>
              <a:rPr lang="en-US" sz="2000" b="0" err="1">
                <a:latin typeface="Times New Roman" panose="02020603050405020304" pitchFamily="18" charset="0"/>
                <a:cs typeface="Times New Roman" panose="02020603050405020304" pitchFamily="18" charset="0"/>
              </a:rPr>
              <a:t>hoàn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toàn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mới</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347788"/>
            <a:ext cx="5943600" cy="3239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57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496943" cy="5184576"/>
          </a:xfrm>
        </p:spPr>
        <p:txBody>
          <a:bodyPr/>
          <a:lstStyle/>
          <a:p>
            <a:pPr algn="just"/>
            <a:r>
              <a:rPr lang="vi-VN" b="0">
                <a:latin typeface="Times New Roman" panose="02020603050405020304" pitchFamily="18" charset="0"/>
                <a:cs typeface="Times New Roman" panose="02020603050405020304" pitchFamily="18" charset="0"/>
              </a:rPr>
              <a:t>Cooper sinh năm 1928 trong một gia đình Ukraine gốc Do Thái di cư sang Mỹ, sống tại Chicago, bang Illinois. Từ bé ông đã say mê với các thiết bị điện. Năm 1950 Cooper tốt nghiệp Viện công nghệ Illinois (IIT) rồi tham gia lực lượng dự bị Hải quân Mỹ, là sĩ quan phục vụ trên một chiếc tàu ngầm tham gia Chiến tranh Triều Tiên. </a:t>
            </a:r>
            <a:endParaRPr lang="en-US" b="0">
              <a:latin typeface="Times New Roman" panose="02020603050405020304" pitchFamily="18" charset="0"/>
              <a:cs typeface="Times New Roman" panose="02020603050405020304" pitchFamily="18" charset="0"/>
            </a:endParaRPr>
          </a:p>
          <a:p>
            <a:pPr algn="just"/>
            <a:r>
              <a:rPr lang="vi-VN" b="0">
                <a:latin typeface="Times New Roman" panose="02020603050405020304" pitchFamily="18" charset="0"/>
                <a:cs typeface="Times New Roman" panose="02020603050405020304" pitchFamily="18" charset="0"/>
              </a:rPr>
              <a:t>Sau khi xuất ngũ, Cooper lấy bằng thạc sĩ tại IIT rồi làm việc tại công ty Motorola, phụ trách nhóm nghiên cứu thiết bị liên lạc di động. </a:t>
            </a:r>
            <a:endParaRPr lang="en-US" b="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1.4.2 COOPER</a:t>
            </a:r>
          </a:p>
        </p:txBody>
      </p:sp>
    </p:spTree>
    <p:extLst>
      <p:ext uri="{BB962C8B-B14F-4D97-AF65-F5344CB8AC3E}">
        <p14:creationId xmlns:p14="http://schemas.microsoft.com/office/powerpoint/2010/main" val="2320935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47788"/>
            <a:ext cx="7704856" cy="4554538"/>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sự</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chục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năm</a:t>
            </a:r>
            <a:r>
              <a:rPr lang="en-US" sz="2000" b="0">
                <a:latin typeface="Times New Roman" panose="02020603050405020304" pitchFamily="18" charset="0"/>
                <a:cs typeface="Times New Roman" panose="02020603050405020304" pitchFamily="18" charset="0"/>
              </a:rPr>
              <a:t> nay, </a:t>
            </a:r>
            <a:r>
              <a:rPr lang="en-US" sz="2000" b="0" err="1">
                <a:latin typeface="Times New Roman" panose="02020603050405020304" pitchFamily="18" charset="0"/>
                <a:cs typeface="Times New Roman" panose="02020603050405020304" pitchFamily="18" charset="0"/>
              </a:rPr>
              <a:t>tuy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vòng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khoảng</a:t>
            </a:r>
            <a:r>
              <a:rPr lang="en-US" sz="2000" b="0">
                <a:latin typeface="Times New Roman" panose="02020603050405020304" pitchFamily="18" charset="0"/>
                <a:cs typeface="Times New Roman" panose="02020603050405020304" pitchFamily="18" charset="0"/>
              </a:rPr>
              <a:t> 4-5 </a:t>
            </a:r>
            <a:r>
              <a:rPr lang="en-US" sz="2000" b="0" err="1">
                <a:latin typeface="Times New Roman" panose="02020603050405020304" pitchFamily="18" charset="0"/>
                <a:cs typeface="Times New Roman" panose="02020603050405020304" pitchFamily="18" charset="0"/>
              </a:rPr>
              <a:t>năm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gần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đây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phổ</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thông</a:t>
            </a:r>
            <a:r>
              <a:rPr lang="en-US" sz="2000" b="0">
                <a:latin typeface="Times New Roman" panose="02020603050405020304" pitchFamily="18" charset="0"/>
                <a:cs typeface="Times New Roman" panose="02020603050405020304" pitchFamily="18" charset="0"/>
              </a:rPr>
              <a:t> minh (smartphone)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máy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bảng</a:t>
            </a:r>
            <a:r>
              <a:rPr lang="en-US" sz="2000" b="0">
                <a:latin typeface="Times New Roman" panose="02020603050405020304" pitchFamily="18" charset="0"/>
                <a:cs typeface="Times New Roman" panose="02020603050405020304" pitchFamily="18" charset="0"/>
              </a:rPr>
              <a:t> (tablet).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sự</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chiếc</a:t>
            </a:r>
            <a:r>
              <a:rPr lang="en-US" sz="2000" b="0">
                <a:latin typeface="Times New Roman" panose="02020603050405020304" pitchFamily="18" charset="0"/>
                <a:cs typeface="Times New Roman" panose="02020603050405020304" pitchFamily="18" charset="0"/>
              </a:rPr>
              <a:t> iPhone </a:t>
            </a:r>
            <a:r>
              <a:rPr lang="en-US" sz="2000" b="0" err="1">
                <a:latin typeface="Times New Roman" panose="02020603050405020304" pitchFamily="18" charset="0"/>
                <a:cs typeface="Times New Roman" panose="02020603050405020304" pitchFamily="18" charset="0"/>
              </a:rPr>
              <a:t>đời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đầu</a:t>
            </a:r>
            <a:r>
              <a:rPr lang="en-US" sz="2000" b="0">
                <a:latin typeface="Times New Roman" panose="02020603050405020304" pitchFamily="18" charset="0"/>
                <a:cs typeface="Times New Roman" panose="02020603050405020304" pitchFamily="18" charset="0"/>
              </a:rPr>
              <a:t> do Apple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hãng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sau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hầu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như</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hoàn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toàn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chuyển</a:t>
            </a:r>
            <a:r>
              <a:rPr lang="en-US" sz="2000" b="0">
                <a:latin typeface="Times New Roman" panose="02020603050405020304" pitchFamily="18" charset="0"/>
                <a:cs typeface="Times New Roman" panose="02020603050405020304" pitchFamily="18" charset="0"/>
              </a:rPr>
              <a:t> sang </a:t>
            </a:r>
            <a:r>
              <a:rPr lang="en-US" sz="2000" b="0" err="1">
                <a:latin typeface="Times New Roman" panose="02020603050405020304" pitchFamily="18" charset="0"/>
                <a:cs typeface="Times New Roman" panose="02020603050405020304" pitchFamily="18" charset="0"/>
              </a:rPr>
              <a:t>dùng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Trước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chủ</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yếu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trở</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thuộc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lĩnh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vực</a:t>
            </a:r>
            <a:r>
              <a:rPr lang="en-US" sz="2000" b="0">
                <a:latin typeface="Times New Roman" panose="02020603050405020304" pitchFamily="18" charset="0"/>
                <a:cs typeface="Times New Roman" panose="02020603050405020304" pitchFamily="18" charset="0"/>
              </a:rPr>
              <a:t> di </a:t>
            </a:r>
            <a:r>
              <a:rPr lang="en-US" sz="2000" b="0" err="1">
                <a:latin typeface="Times New Roman" panose="02020603050405020304" pitchFamily="18" charset="0"/>
                <a:cs typeface="Times New Roman" panose="02020603050405020304" pitchFamily="18" charset="0"/>
              </a:rPr>
              <a:t>động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dùng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hồng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ngoại</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187879613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43536"/>
            <a:ext cx="7776864" cy="5037791"/>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Về</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cơ</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khung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lưới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gồm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nhỏ</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suốt</a:t>
            </a:r>
            <a:r>
              <a:rPr lang="en-US" sz="2000" b="0">
                <a:latin typeface="Times New Roman" panose="02020603050405020304" pitchFamily="18" charset="0"/>
                <a:cs typeface="Times New Roman" panose="02020603050405020304" pitchFamily="18" charset="0"/>
              </a:rPr>
              <a:t>. </a:t>
            </a:r>
          </a:p>
          <a:p>
            <a:pPr marL="0" indent="465138" algn="just">
              <a:buNone/>
            </a:pP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dọc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ngang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định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điểm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giao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nhau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tụ</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tạo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ra.</a:t>
            </a:r>
            <a:r>
              <a:rPr lang="en-US" sz="2000" b="0">
                <a:latin typeface="Times New Roman" panose="02020603050405020304" pitchFamily="18" charset="0"/>
                <a:cs typeface="Times New Roman" panose="02020603050405020304" pitchFamily="18" charset="0"/>
              </a:rPr>
              <a:t> </a:t>
            </a:r>
          </a:p>
          <a:p>
            <a:pPr marL="0" indent="465138" algn="just">
              <a:buNone/>
            </a:pPr>
            <a:r>
              <a:rPr lang="en-US" sz="2000" b="0" err="1">
                <a:latin typeface="Times New Roman" panose="02020603050405020304" pitchFamily="18" charset="0"/>
                <a:cs typeface="Times New Roman" panose="02020603050405020304" pitchFamily="18" charset="0"/>
              </a:rPr>
              <a:t>Cơ</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con </a:t>
            </a:r>
            <a:r>
              <a:rPr lang="en-US" sz="2000" b="0" err="1">
                <a:latin typeface="Times New Roman" panose="02020603050405020304" pitchFamily="18" charset="0"/>
                <a:cs typeface="Times New Roman" panose="02020603050405020304" pitchFamily="18" charset="0"/>
              </a:rPr>
              <a:t>người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vật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dẫn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chạm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bằng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ngón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thì</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nhận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điểm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tiếp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xúc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sau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truyền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về</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vụ</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tương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p>
          <a:p>
            <a:pPr marL="0" indent="465138" algn="just">
              <a:buNone/>
            </a:pP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tượng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tiếp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vì</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theo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thay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đổi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về</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tĩnh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41747036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155" y="1196752"/>
            <a:ext cx="7672426" cy="5177556"/>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a:t>
            </a:r>
            <a:r>
              <a:rPr lang="en-US" sz="2000" b="0" err="1">
                <a:latin typeface="Times New Roman" panose="02020603050405020304" pitchFamily="18" charset="0"/>
                <a:cs typeface="Times New Roman" panose="02020603050405020304" pitchFamily="18" charset="0"/>
              </a:rPr>
              <a:t>còn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hỗ</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chạm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tức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ghi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nhận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điểm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chạm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đồng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dung,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trở</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trước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đây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chỉ</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nhận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điểm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mỗi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lần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chạm</a:t>
            </a:r>
            <a:r>
              <a:rPr lang="en-US" sz="2000" b="0">
                <a:latin typeface="Times New Roman" panose="02020603050405020304" pitchFamily="18" charset="0"/>
                <a:cs typeface="Times New Roman" panose="02020603050405020304" pitchFamily="18" charset="0"/>
              </a:rPr>
              <a:t>.</a:t>
            </a:r>
          </a:p>
          <a:p>
            <a:pPr marL="0" indent="465138" algn="just">
              <a:buNone/>
            </a:pPr>
            <a:r>
              <a:rPr lang="en-US" sz="2000" b="0" i="1" err="1">
                <a:latin typeface="Times New Roman" panose="02020603050405020304" pitchFamily="18" charset="0"/>
                <a:cs typeface="Times New Roman" panose="02020603050405020304" pitchFamily="18" charset="0"/>
              </a:rPr>
              <a:t>Lớp</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cảm</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ứng</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được</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đặt</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giữa</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màn</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hình</a:t>
            </a:r>
            <a:r>
              <a:rPr lang="en-US" sz="2000" b="0" i="1">
                <a:latin typeface="Times New Roman" panose="02020603050405020304" pitchFamily="18" charset="0"/>
                <a:cs typeface="Times New Roman" panose="02020603050405020304" pitchFamily="18" charset="0"/>
              </a:rPr>
              <a:t> LCD </a:t>
            </a:r>
            <a:r>
              <a:rPr lang="en-US" sz="2000" b="0" i="1" err="1">
                <a:latin typeface="Times New Roman" panose="02020603050405020304" pitchFamily="18" charset="0"/>
                <a:cs typeface="Times New Roman" panose="02020603050405020304" pitchFamily="18" charset="0"/>
              </a:rPr>
              <a:t>và</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một</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lớp</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kính</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bảo</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vệ</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bên</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ngoài</a:t>
            </a:r>
            <a:r>
              <a:rPr lang="en-US" sz="2000" b="0" i="1">
                <a:latin typeface="Times New Roman" panose="02020603050405020304" pitchFamily="18" charset="0"/>
                <a:cs typeface="Times New Roman" panose="02020603050405020304" pitchFamily="18" charset="0"/>
              </a:rPr>
              <a:t>.</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140968"/>
            <a:ext cx="678180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88665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3" y="1209674"/>
            <a:ext cx="8204415" cy="5387677"/>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hãng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trước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đây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dùng</a:t>
            </a:r>
            <a:r>
              <a:rPr lang="en-US" sz="2000" b="0">
                <a:latin typeface="Times New Roman" panose="02020603050405020304" pitchFamily="18" charset="0"/>
                <a:cs typeface="Times New Roman" panose="02020603050405020304" pitchFamily="18" charset="0"/>
              </a:rPr>
              <a:t> 3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thành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phần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từ</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nhau</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LCD </a:t>
            </a:r>
            <a:r>
              <a:rPr lang="en-US" sz="2000" b="0" err="1">
                <a:latin typeface="Times New Roman" panose="02020603050405020304" pitchFamily="18" charset="0"/>
                <a:cs typeface="Times New Roman" panose="02020603050405020304" pitchFamily="18" charset="0"/>
              </a:rPr>
              <a:t>làm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LCD.</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như</a:t>
            </a:r>
            <a:r>
              <a:rPr lang="en-US" sz="2000" b="0">
                <a:latin typeface="Times New Roman" panose="02020603050405020304" pitchFamily="18" charset="0"/>
                <a:cs typeface="Times New Roman" panose="02020603050405020304" pitchFamily="18" charset="0"/>
              </a:rPr>
              <a:t> Corning </a:t>
            </a:r>
            <a:r>
              <a:rPr lang="en-US" sz="2000" b="0" err="1">
                <a:latin typeface="Times New Roman" panose="02020603050405020304" pitchFamily="18" charset="0"/>
                <a:cs typeface="Times New Roman" panose="02020603050405020304" pitchFamily="18" charset="0"/>
              </a:rPr>
              <a:t>làm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ngoài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vệ</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số</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truyền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thống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đặt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giữa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nối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nhau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bằng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dính</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8276231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347788"/>
            <a:ext cx="7920880" cy="5177556"/>
          </a:xfrm>
        </p:spPr>
        <p:txBody>
          <a:bodyPr/>
          <a:lstStyle/>
          <a:p>
            <a:pPr marL="0" indent="465138" algn="just" fontAlgn="auto">
              <a:spcBef>
                <a:spcPts val="0"/>
              </a:spcBef>
              <a:spcAft>
                <a:spcPts val="0"/>
              </a:spcAft>
              <a:buNone/>
              <a:defRPr/>
            </a:pP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thường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loại</a:t>
            </a:r>
            <a:r>
              <a:rPr lang="en-US" sz="2000" b="0">
                <a:latin typeface="Times New Roman" pitchFamily="18" charset="0"/>
                <a:cs typeface="Times New Roman" pitchFamily="18" charset="0"/>
              </a:rPr>
              <a:t>: </a:t>
            </a:r>
          </a:p>
          <a:p>
            <a:pPr marL="0" indent="465138" algn="just" fontAlgn="auto">
              <a:spcBef>
                <a:spcPts val="0"/>
              </a:spcBef>
              <a:spcAft>
                <a:spcPts val="0"/>
              </a:spcAft>
              <a:buNone/>
              <a:defRPr/>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in-cell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Retina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mẫu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iPhone 5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gọi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a:t>
            </a:r>
          </a:p>
          <a:p>
            <a:pPr marL="0" indent="465138" algn="just" fontAlgn="auto">
              <a:spcBef>
                <a:spcPts val="0"/>
              </a:spcBef>
              <a:spcAft>
                <a:spcPts val="0"/>
              </a:spcAft>
              <a:buNone/>
              <a:defRPr/>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on-cell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loại</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LG hay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Super AMOLED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Samsung. </a:t>
            </a:r>
          </a:p>
          <a:p>
            <a:pPr marL="0" indent="465138" algn="just" fontAlgn="auto">
              <a:spcBef>
                <a:spcPts val="0"/>
              </a:spcBef>
              <a:spcAft>
                <a:spcPts val="0"/>
              </a:spcAft>
              <a:buNone/>
              <a:defRPr/>
            </a:pPr>
            <a:r>
              <a:rPr lang="en-US" sz="2000" b="0">
                <a:latin typeface="Times New Roman" pitchFamily="18" charset="0"/>
                <a:cs typeface="Times New Roman" pitchFamily="18" charset="0"/>
              </a:rPr>
              <a:t>In-cell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on-cell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phương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nhau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in-cell </a:t>
            </a:r>
            <a:r>
              <a:rPr lang="en-US" sz="2000" b="0" err="1">
                <a:latin typeface="Times New Roman" pitchFamily="18" charset="0"/>
                <a:cs typeface="Times New Roman" pitchFamily="18" charset="0"/>
              </a:rPr>
              <a:t>khó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nhất</a:t>
            </a:r>
            <a:r>
              <a:rPr lang="en-US" sz="2000" b="0">
                <a:latin typeface="Times New Roman" pitchFamily="18" charset="0"/>
                <a:cs typeface="Times New Roman" pitchFamily="18" charset="0"/>
              </a:rPr>
              <a:t>. </a:t>
            </a:r>
          </a:p>
          <a:p>
            <a:pPr marL="0" indent="465138" algn="just" fontAlgn="auto">
              <a:spcBef>
                <a:spcPts val="0"/>
              </a:spcBef>
              <a:spcAft>
                <a:spcPts val="0"/>
              </a:spcAft>
              <a:buNone/>
              <a:defRPr/>
            </a:pPr>
            <a:r>
              <a:rPr lang="en-US" sz="2000" b="0" err="1">
                <a:latin typeface="Times New Roman" pitchFamily="18" charset="0"/>
                <a:cs typeface="Times New Roman" pitchFamily="18" charset="0"/>
              </a:rPr>
              <a:t>Cả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giúp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giảm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thiểu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dày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bão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hòa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sắc</a:t>
            </a:r>
            <a:r>
              <a:rPr lang="en-US" sz="2000" b="0">
                <a:latin typeface="Times New Roman" pitchFamily="18" charset="0"/>
                <a:cs typeface="Times New Roman"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29135231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1297" y="1347788"/>
            <a:ext cx="4140783" cy="5249564"/>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Khi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chuyển</a:t>
            </a:r>
            <a:r>
              <a:rPr lang="en-US" sz="2000" b="0">
                <a:latin typeface="Times New Roman" panose="02020603050405020304" pitchFamily="18" charset="0"/>
                <a:cs typeface="Times New Roman" panose="02020603050405020304" pitchFamily="18" charset="0"/>
              </a:rPr>
              <a:t> sang </a:t>
            </a:r>
            <a:r>
              <a:rPr lang="en-US" sz="2000" b="0" err="1">
                <a:latin typeface="Times New Roman" panose="02020603050405020304" pitchFamily="18" charset="0"/>
                <a:cs typeface="Times New Roman" panose="02020603050405020304" pitchFamily="18" charset="0"/>
              </a:rPr>
              <a:t>dùng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in-cell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on-cell, </a:t>
            </a:r>
            <a:r>
              <a:rPr lang="en-US" sz="2000" b="0" err="1">
                <a:latin typeface="Times New Roman" panose="02020603050405020304" pitchFamily="18" charset="0"/>
                <a:cs typeface="Times New Roman" panose="02020603050405020304" pitchFamily="18" charset="0"/>
              </a:rPr>
              <a:t>bạn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smartphone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tablet </a:t>
            </a:r>
            <a:r>
              <a:rPr lang="en-US" sz="2000" b="0" err="1">
                <a:latin typeface="Times New Roman" panose="02020603050405020304" pitchFamily="18" charset="0"/>
                <a:cs typeface="Times New Roman" panose="02020603050405020304" pitchFamily="18" charset="0"/>
              </a:rPr>
              <a:t>mỏng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ảnh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tốt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endParaRPr lang="en-US" sz="2000" b="0" i="1">
              <a:latin typeface="Times New Roman" panose="02020603050405020304" pitchFamily="18" charset="0"/>
              <a:cs typeface="Times New Roman" panose="02020603050405020304" pitchFamily="18" charset="0"/>
            </a:endParaRPr>
          </a:p>
          <a:p>
            <a:pPr marL="0" indent="465138" algn="just">
              <a:spcBef>
                <a:spcPct val="0"/>
              </a:spcBef>
              <a:buNone/>
            </a:pPr>
            <a:r>
              <a:rPr lang="en-US" sz="2000" b="0" i="1">
                <a:latin typeface="Times New Roman" panose="02020603050405020304" pitchFamily="18" charset="0"/>
                <a:cs typeface="Times New Roman" panose="02020603050405020304" pitchFamily="18" charset="0"/>
              </a:rPr>
              <a:t>iPhone 5 </a:t>
            </a:r>
            <a:r>
              <a:rPr lang="en-US" sz="2000" b="0" i="1" err="1">
                <a:latin typeface="Times New Roman" panose="02020603050405020304" pitchFamily="18" charset="0"/>
                <a:cs typeface="Times New Roman" panose="02020603050405020304" pitchFamily="18" charset="0"/>
              </a:rPr>
              <a:t>là</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một</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trong</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những</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điện</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thoại</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đầu</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tiên</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sử</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dụng</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công</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nghệ</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cảm</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ứng</a:t>
            </a:r>
            <a:r>
              <a:rPr lang="en-US" sz="2000" b="0" i="1">
                <a:latin typeface="Times New Roman" panose="02020603050405020304" pitchFamily="18" charset="0"/>
                <a:cs typeface="Times New Roman" panose="02020603050405020304" pitchFamily="18" charset="0"/>
              </a:rPr>
              <a:t> in-cell </a:t>
            </a:r>
            <a:r>
              <a:rPr lang="en-US" sz="2000" b="0" i="1" err="1">
                <a:latin typeface="Times New Roman" panose="02020603050405020304" pitchFamily="18" charset="0"/>
                <a:cs typeface="Times New Roman" panose="02020603050405020304" pitchFamily="18" charset="0"/>
              </a:rPr>
              <a:t>và</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đó</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là</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một</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trong</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những</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lý</a:t>
            </a:r>
            <a:r>
              <a:rPr lang="en-US" sz="2000" b="0" i="1">
                <a:latin typeface="Times New Roman" panose="02020603050405020304" pitchFamily="18" charset="0"/>
                <a:cs typeface="Times New Roman" panose="02020603050405020304" pitchFamily="18" charset="0"/>
              </a:rPr>
              <a:t> do </a:t>
            </a:r>
            <a:r>
              <a:rPr lang="en-US" sz="2000" b="0" i="1" err="1">
                <a:latin typeface="Times New Roman" panose="02020603050405020304" pitchFamily="18" charset="0"/>
                <a:cs typeface="Times New Roman" panose="02020603050405020304" pitchFamily="18" charset="0"/>
              </a:rPr>
              <a:t>mẫu</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điện</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thoại</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này</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mỏng</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như</a:t>
            </a:r>
            <a:r>
              <a:rPr lang="en-US" sz="2000" b="0" i="1">
                <a:latin typeface="Times New Roman" panose="02020603050405020304" pitchFamily="18" charset="0"/>
                <a:cs typeface="Times New Roman" panose="02020603050405020304" pitchFamily="18" charset="0"/>
              </a:rPr>
              <a:t> </a:t>
            </a:r>
            <a:r>
              <a:rPr lang="en-US" sz="2000" b="0" i="1" err="1">
                <a:latin typeface="Times New Roman" panose="02020603050405020304" pitchFamily="18" charset="0"/>
                <a:cs typeface="Times New Roman" panose="02020603050405020304" pitchFamily="18" charset="0"/>
              </a:rPr>
              <a:t>thế</a:t>
            </a:r>
            <a:r>
              <a:rPr lang="en-US" sz="2000" b="0" i="1">
                <a:latin typeface="Times New Roman" panose="02020603050405020304" pitchFamily="18" charset="0"/>
                <a:cs typeface="Times New Roman" panose="02020603050405020304" pitchFamily="18" charset="0"/>
              </a:rPr>
              <a:t>.</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484784"/>
            <a:ext cx="3635896"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8014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465138" algn="just">
              <a:buNone/>
            </a:pP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in-cell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chỉ</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đặt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giữa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ngoài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Tuy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số</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hãng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chuyển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ngoài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gọi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on-cell, hay </a:t>
            </a:r>
            <a:r>
              <a:rPr lang="en-US" sz="2000" b="0" err="1">
                <a:latin typeface="Times New Roman" panose="02020603050405020304" pitchFamily="18" charset="0"/>
                <a:cs typeface="Times New Roman" panose="02020603050405020304" pitchFamily="18" charset="0"/>
              </a:rPr>
              <a:t>còn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G2. </a:t>
            </a:r>
          </a:p>
          <a:p>
            <a:pPr marL="0" indent="465138" algn="just">
              <a:buNone/>
            </a:pPr>
            <a:br>
              <a:rPr lang="en-US" sz="2000" b="0">
                <a:latin typeface="Times New Roman" panose="02020603050405020304" pitchFamily="18" charset="0"/>
                <a:cs typeface="Times New Roman" panose="02020603050405020304" pitchFamily="18" charset="0"/>
              </a:rPr>
            </a:b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chia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smartphone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nay </a:t>
            </a:r>
            <a:r>
              <a:rPr lang="en-US" sz="2000" b="0" err="1">
                <a:latin typeface="Times New Roman" panose="02020603050405020304" pitchFamily="18" charset="0"/>
                <a:cs typeface="Times New Roman" panose="02020603050405020304" pitchFamily="18" charset="0"/>
              </a:rPr>
              <a:t>thành</a:t>
            </a:r>
            <a:r>
              <a:rPr lang="en-US" sz="2000" b="0">
                <a:latin typeface="Times New Roman" panose="02020603050405020304" pitchFamily="18" charset="0"/>
                <a:cs typeface="Times New Roman" panose="02020603050405020304" pitchFamily="18" charset="0"/>
              </a:rPr>
              <a:t> 3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9001582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47788"/>
            <a:ext cx="7704856" cy="4554538"/>
          </a:xfrm>
        </p:spPr>
        <p:txBody>
          <a:bodyPr/>
          <a:lstStyle/>
          <a:p>
            <a:pPr marL="0" indent="465138" algn="just" fontAlgn="auto">
              <a:spcBef>
                <a:spcPts val="0"/>
              </a:spcBef>
              <a:spcAft>
                <a:spcPts val="0"/>
              </a:spcAft>
              <a:buNone/>
              <a:defRPr/>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Loại</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lớp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loại</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vẫn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cũ</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3 </a:t>
            </a:r>
            <a:r>
              <a:rPr lang="en-US" sz="2000" b="0" err="1">
                <a:latin typeface="Times New Roman" pitchFamily="18" charset="0"/>
                <a:cs typeface="Times New Roman" pitchFamily="18" charset="0"/>
              </a:rPr>
              <a:t>lớp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mẫu</a:t>
            </a:r>
            <a:r>
              <a:rPr lang="en-US" sz="2000" b="0">
                <a:latin typeface="Times New Roman" pitchFamily="18" charset="0"/>
                <a:cs typeface="Times New Roman" pitchFamily="18" charset="0"/>
              </a:rPr>
              <a:t> iPhone 4/4S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loại</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đây</a:t>
            </a:r>
            <a:r>
              <a:rPr lang="en-US" sz="2000" b="0">
                <a:latin typeface="Times New Roman" pitchFamily="18" charset="0"/>
                <a:cs typeface="Times New Roman" pitchFamily="18" charset="0"/>
              </a:rPr>
              <a:t>.</a:t>
            </a:r>
          </a:p>
          <a:p>
            <a:pPr marL="0" indent="465138" algn="just" fontAlgn="auto">
              <a:spcBef>
                <a:spcPts val="0"/>
              </a:spcBef>
              <a:spcAft>
                <a:spcPts val="0"/>
              </a:spcAft>
              <a:buNone/>
              <a:defRPr/>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Loại</a:t>
            </a:r>
            <a:r>
              <a:rPr lang="en-US" sz="2000" b="0">
                <a:latin typeface="Times New Roman" pitchFamily="18" charset="0"/>
                <a:cs typeface="Times New Roman" pitchFamily="18" charset="0"/>
              </a:rPr>
              <a:t> on-cell: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này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Super AMOLED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Samsung, </a:t>
            </a:r>
            <a:r>
              <a:rPr lang="en-US" sz="2000" b="0" err="1">
                <a:latin typeface="Times New Roman" pitchFamily="18" charset="0"/>
                <a:cs typeface="Times New Roman" pitchFamily="18" charset="0"/>
              </a:rPr>
              <a:t>chẳng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model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Samsung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Galaxy S3, S4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Galaxy Nexus.</a:t>
            </a:r>
          </a:p>
          <a:p>
            <a:pPr marL="0" indent="465138" algn="just" fontAlgn="auto">
              <a:spcBef>
                <a:spcPts val="0"/>
              </a:spcBef>
              <a:spcAft>
                <a:spcPts val="0"/>
              </a:spcAft>
              <a:buNone/>
              <a:defRPr/>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Loại</a:t>
            </a:r>
            <a:r>
              <a:rPr lang="en-US" sz="2000" b="0">
                <a:latin typeface="Times New Roman" pitchFamily="18" charset="0"/>
                <a:cs typeface="Times New Roman" pitchFamily="18" charset="0"/>
              </a:rPr>
              <a:t> in-cell: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này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hiện</a:t>
            </a:r>
            <a:r>
              <a:rPr lang="en-US" sz="2000" b="0">
                <a:latin typeface="Times New Roman" pitchFamily="18" charset="0"/>
                <a:cs typeface="Times New Roman" pitchFamily="18" charset="0"/>
              </a:rPr>
              <a:t> nay. </a:t>
            </a:r>
            <a:r>
              <a:rPr lang="en-US" sz="2000" b="0" err="1">
                <a:latin typeface="Times New Roman" pitchFamily="18" charset="0"/>
                <a:cs typeface="Times New Roman" pitchFamily="18" charset="0"/>
              </a:rPr>
              <a:t>Mẫu</a:t>
            </a:r>
            <a:r>
              <a:rPr lang="en-US" sz="2000" b="0">
                <a:latin typeface="Times New Roman" pitchFamily="18" charset="0"/>
                <a:cs typeface="Times New Roman" pitchFamily="18" charset="0"/>
              </a:rPr>
              <a:t> iPhone 5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Apple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mẫu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Xperia</a:t>
            </a:r>
            <a:r>
              <a:rPr lang="en-US" sz="2000" b="0">
                <a:latin typeface="Times New Roman" pitchFamily="18" charset="0"/>
                <a:cs typeface="Times New Roman" pitchFamily="18" charset="0"/>
              </a:rPr>
              <a:t> P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Sony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in-cell.</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28190957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556792"/>
            <a:ext cx="7704856" cy="4554538"/>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Đối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on-cell, </a:t>
            </a:r>
            <a:r>
              <a:rPr lang="en-US" sz="2000" b="0" err="1">
                <a:latin typeface="Times New Roman" panose="02020603050405020304" pitchFamily="18" charset="0"/>
                <a:cs typeface="Times New Roman" panose="02020603050405020304" pitchFamily="18" charset="0"/>
              </a:rPr>
              <a:t>việc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đặt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siêu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bền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chịu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lực</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Trước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sau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áp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vào</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bước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riêng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như</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từng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áp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trước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đây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3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33880802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340768"/>
            <a:ext cx="8208912" cy="5387677"/>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Đối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in-cell,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đặt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LCD.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hai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thách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thức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chính</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1)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đặt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tụ</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phụ</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thuộc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phụ</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thuộc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gây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nhiễu</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2) </a:t>
            </a:r>
            <a:r>
              <a:rPr lang="en-US" sz="2000" b="0" err="1">
                <a:latin typeface="Times New Roman" panose="02020603050405020304" pitchFamily="18" charset="0"/>
                <a:cs typeface="Times New Roman" panose="02020603050405020304" pitchFamily="18" charset="0"/>
              </a:rPr>
              <a:t>Khi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tích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hợp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trực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tiếp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hợp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lỗi</a:t>
            </a:r>
            <a:r>
              <a:rPr lang="en-US" sz="2000" b="0">
                <a:latin typeface="Times New Roman" panose="02020603050405020304" pitchFamily="18" charset="0"/>
                <a:cs typeface="Times New Roman" panose="02020603050405020304" pitchFamily="18" charset="0"/>
              </a:rPr>
              <a:t> hay </a:t>
            </a:r>
            <a:r>
              <a:rPr lang="en-US" sz="2000" b="0" err="1">
                <a:latin typeface="Times New Roman" panose="02020603050405020304" pitchFamily="18" charset="0"/>
                <a:cs typeface="Times New Roman" panose="02020603050405020304" pitchFamily="18" charset="0"/>
              </a:rPr>
              <a:t>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thống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lỗi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thường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toàn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bộ</a:t>
            </a:r>
            <a:r>
              <a:rPr lang="en-US" sz="2000" b="0">
                <a:latin typeface="Times New Roman" panose="02020603050405020304" pitchFamily="18" charset="0"/>
                <a:cs typeface="Times New Roman" panose="02020603050405020304" pitchFamily="18" charset="0"/>
              </a:rPr>
              <a:t> module </a:t>
            </a:r>
            <a:r>
              <a:rPr lang="en-US" sz="2000" b="0" err="1">
                <a:latin typeface="Times New Roman" panose="02020603050405020304" pitchFamily="18" charset="0"/>
                <a:cs typeface="Times New Roman" panose="02020603050405020304" pitchFamily="18" charset="0"/>
              </a:rPr>
              <a:t>không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khi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nếu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on-cell </a:t>
            </a:r>
            <a:r>
              <a:rPr lang="en-US" sz="2000" b="0" err="1">
                <a:latin typeface="Times New Roman" panose="02020603050405020304" pitchFamily="18" charset="0"/>
                <a:cs typeface="Times New Roman" panose="02020603050405020304" pitchFamily="18" charset="0"/>
              </a:rPr>
              <a:t>bị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lỗi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chỉ</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bỏ</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Hay </a:t>
            </a:r>
            <a:r>
              <a:rPr lang="en-US" sz="2000" b="0" err="1">
                <a:latin typeface="Times New Roman" panose="02020603050405020304" pitchFamily="18" charset="0"/>
                <a:cs typeface="Times New Roman" panose="02020603050405020304" pitchFamily="18" charset="0"/>
              </a:rPr>
              <a:t>việc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vấn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đề</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lỗi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đối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3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trước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đây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vì</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này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nằm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hoàn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toàn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tách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rời</a:t>
            </a:r>
            <a:r>
              <a:rPr lang="en-US" sz="2000" b="0">
                <a:latin typeface="Times New Roman" panose="02020603050405020304" pitchFamily="18" charset="0"/>
                <a:cs typeface="Times New Roman" panose="02020603050405020304" pitchFamily="18" charset="0"/>
              </a:rPr>
              <a:t>. </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1531432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908720"/>
            <a:ext cx="8136904" cy="5544616"/>
          </a:xfrm>
        </p:spPr>
        <p:txBody>
          <a:bodyPr/>
          <a:lstStyle/>
          <a:p>
            <a:pPr marL="0" indent="0" algn="just">
              <a:buNone/>
            </a:pPr>
            <a:r>
              <a:rPr lang="vi-VN" b="0">
                <a:latin typeface="Times New Roman" panose="02020603050405020304" pitchFamily="18" charset="0"/>
                <a:cs typeface="Times New Roman" panose="02020603050405020304" pitchFamily="18" charset="0"/>
              </a:rPr>
              <a:t>1946 công ty AT&amp;T đã phát minh ra loại điện thoại dùng cho ô tô, có thể nối vào hệ thống điện thoại toàn nước Mỹ, từ trên ô tô có thể gọi về máy cố định</a:t>
            </a:r>
            <a:r>
              <a:rPr lang="en-US" b="0">
                <a:latin typeface="Times New Roman" panose="02020603050405020304" pitchFamily="18" charset="0"/>
                <a:cs typeface="Times New Roman" panose="02020603050405020304" pitchFamily="18" charset="0"/>
              </a:rPr>
              <a:t>. </a:t>
            </a:r>
            <a:r>
              <a:rPr lang="vi-VN" b="0">
                <a:latin typeface="Times New Roman" panose="02020603050405020304" pitchFamily="18" charset="0"/>
                <a:cs typeface="Times New Roman" panose="02020603050405020304" pitchFamily="18" charset="0"/>
              </a:rPr>
              <a:t>Đây cũng là một dạng ĐTDĐ, nhưng có hạn chế ở chỗ nếu rời khỏi ô tô thì không thể gọi được</a:t>
            </a:r>
            <a:r>
              <a:rPr lang="en-US" b="0">
                <a:latin typeface="Times New Roman" panose="02020603050405020304" pitchFamily="18" charset="0"/>
                <a:cs typeface="Times New Roman" panose="02020603050405020304" pitchFamily="18" charset="0"/>
              </a:rPr>
              <a:t>.</a:t>
            </a:r>
          </a:p>
          <a:p>
            <a:pPr algn="just"/>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1.4.2 COOPER</a:t>
            </a:r>
          </a:p>
        </p:txBody>
      </p:sp>
      <p:pic>
        <p:nvPicPr>
          <p:cNvPr id="5" name="Picture 2" descr="C:\Users\anhtuan\Desktop\images1212018_dien_thoai_phunutoday.vn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1489" y="3284984"/>
            <a:ext cx="42862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6498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340768"/>
            <a:ext cx="8136904" cy="5171653"/>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nay,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in-cell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on-cell </a:t>
            </a:r>
            <a:r>
              <a:rPr lang="en-US" sz="2000" b="0" err="1">
                <a:latin typeface="Times New Roman" panose="02020603050405020304" pitchFamily="18" charset="0"/>
                <a:cs typeface="Times New Roman" panose="02020603050405020304" pitchFamily="18" charset="0"/>
              </a:rPr>
              <a:t>đang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smartphone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tablet </a:t>
            </a:r>
            <a:r>
              <a:rPr lang="en-US" sz="2000" b="0" err="1">
                <a:latin typeface="Times New Roman" panose="02020603050405020304" pitchFamily="18" charset="0"/>
                <a:cs typeface="Times New Roman" panose="02020603050405020304" pitchFamily="18" charset="0"/>
              </a:rPr>
              <a:t>mới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mỏng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đáng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in-cell </a:t>
            </a:r>
            <a:r>
              <a:rPr lang="en-US" sz="2000" b="0" err="1">
                <a:latin typeface="Times New Roman" panose="02020603050405020304" pitchFamily="18" charset="0"/>
                <a:cs typeface="Times New Roman" panose="02020603050405020304" pitchFamily="18" charset="0"/>
              </a:rPr>
              <a:t>lẫn</a:t>
            </a:r>
            <a:r>
              <a:rPr lang="en-US" sz="2000" b="0">
                <a:latin typeface="Times New Roman" panose="02020603050405020304" pitchFamily="18" charset="0"/>
                <a:cs typeface="Times New Roman" panose="02020603050405020304" pitchFamily="18" charset="0"/>
              </a:rPr>
              <a:t> on-cell.</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Trong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tương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lai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người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dùng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vọng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những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smartphone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tablet:</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Mỏng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nhiều</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biến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nằm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gần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hiển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thị</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mỏng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nhờ</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lý</a:t>
            </a:r>
            <a:r>
              <a:rPr lang="en-US" sz="2000" b="0">
                <a:latin typeface="Times New Roman" panose="02020603050405020304" pitchFamily="18" charset="0"/>
                <a:cs typeface="Times New Roman" panose="02020603050405020304" pitchFamily="18" charset="0"/>
              </a:rPr>
              <a:t> do. </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kính</a:t>
            </a:r>
            <a:r>
              <a:rPr lang="en-US" sz="2000" b="0">
                <a:latin typeface="Times New Roman" panose="02020603050405020304" pitchFamily="18" charset="0"/>
                <a:cs typeface="Times New Roman" panose="02020603050405020304" pitchFamily="18" charset="0"/>
              </a:rPr>
              <a:t> Gorilla </a:t>
            </a:r>
            <a:r>
              <a:rPr lang="en-US" sz="2000" b="0" err="1">
                <a:latin typeface="Times New Roman" panose="02020603050405020304" pitchFamily="18" charset="0"/>
                <a:cs typeface="Times New Roman" panose="02020603050405020304" pitchFamily="18" charset="0"/>
              </a:rPr>
              <a:t>bảo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mỏng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(0,5mm).</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Độ</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bão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hòa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màu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tốt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vì</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ánh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sáng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a:t>
            </a:r>
            <a:r>
              <a:rPr lang="en-US" sz="2000" b="0">
                <a:latin typeface="Times New Roman" panose="02020603050405020304" pitchFamily="18" charset="0"/>
                <a:cs typeface="Times New Roman" panose="02020603050405020304" pitchFamily="18" charset="0"/>
              </a:rPr>
              <a:t> qua </a:t>
            </a:r>
            <a:r>
              <a:rPr lang="en-US" sz="2000" b="0" err="1">
                <a:latin typeface="Times New Roman" panose="02020603050405020304" pitchFamily="18" charset="0"/>
                <a:cs typeface="Times New Roman" panose="02020603050405020304" pitchFamily="18" charset="0"/>
              </a:rPr>
              <a:t>ít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Nhờ</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thống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hồi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hơn</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a:t>4.2 CÁC CÔNG NGHỆ MÀN HÌNH</a:t>
            </a:r>
          </a:p>
        </p:txBody>
      </p:sp>
      <p:sp>
        <p:nvSpPr>
          <p:cNvPr id="5"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11923114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9" y="1209675"/>
            <a:ext cx="8064896" cy="4554538"/>
          </a:xfrm>
        </p:spPr>
        <p:txBody>
          <a:bodyPr/>
          <a:lstStyle/>
          <a:p>
            <a:pPr marL="0" indent="465138" algn="just" fontAlgn="auto">
              <a:spcBef>
                <a:spcPts val="0"/>
              </a:spcBef>
              <a:spcAft>
                <a:spcPts val="0"/>
              </a:spcAft>
              <a:buNone/>
              <a:defRPr/>
            </a:pP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sau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nghệ</a:t>
            </a:r>
            <a:r>
              <a:rPr lang="en-US" sz="2000" b="0">
                <a:latin typeface="Times New Roman" pitchFamily="18" charset="0"/>
                <a:cs typeface="Times New Roman" pitchFamily="18" charset="0"/>
              </a:rPr>
              <a:t> on-cell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in-cell </a:t>
            </a:r>
            <a:r>
              <a:rPr lang="en-US" sz="2000" b="0" err="1">
                <a:latin typeface="Times New Roman" pitchFamily="18" charset="0"/>
                <a:cs typeface="Times New Roman" pitchFamily="18" charset="0"/>
              </a:rPr>
              <a:t>giúp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thấy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sự</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chạm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hiển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chứ</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chạm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lớp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ngoài</a:t>
            </a:r>
            <a:r>
              <a:rPr lang="en-US" sz="2000" b="0">
                <a:latin typeface="Times New Roman" pitchFamily="18" charset="0"/>
                <a:cs typeface="Times New Roman" pitchFamily="18" charset="0"/>
              </a:rPr>
              <a:t>.</a:t>
            </a:r>
            <a:endParaRPr lang="en-US" sz="2000" b="0" i="1">
              <a:latin typeface="Times New Roman" pitchFamily="18" charset="0"/>
              <a:cs typeface="Times New Roman" pitchFamily="18" charset="0"/>
            </a:endParaRPr>
          </a:p>
          <a:p>
            <a:pPr marL="0" indent="465138" algn="just" fontAlgn="auto">
              <a:spcBef>
                <a:spcPts val="0"/>
              </a:spcBef>
              <a:spcAft>
                <a:spcPts val="0"/>
              </a:spcAft>
              <a:buNone/>
              <a:defRPr/>
            </a:pPr>
            <a:endParaRPr lang="en-US" sz="2000" b="0" i="1">
              <a:latin typeface="Times New Roman" pitchFamily="18" charset="0"/>
              <a:cs typeface="Times New Roman" pitchFamily="18" charset="0"/>
            </a:endParaRPr>
          </a:p>
          <a:p>
            <a:pPr marL="0" indent="465138" algn="just" fontAlgn="auto">
              <a:spcBef>
                <a:spcPts val="0"/>
              </a:spcBef>
              <a:spcAft>
                <a:spcPts val="0"/>
              </a:spcAft>
              <a:buNone/>
              <a:defRPr/>
            </a:pPr>
            <a:endParaRPr lang="en-US" sz="2000" b="0" i="1">
              <a:latin typeface="Times New Roman" pitchFamily="18" charset="0"/>
              <a:cs typeface="Times New Roman" pitchFamily="18" charset="0"/>
            </a:endParaRPr>
          </a:p>
          <a:p>
            <a:pPr marL="0" indent="465138" algn="just" fontAlgn="auto">
              <a:spcBef>
                <a:spcPts val="0"/>
              </a:spcBef>
              <a:spcAft>
                <a:spcPts val="0"/>
              </a:spcAft>
              <a:buNone/>
              <a:defRPr/>
            </a:pPr>
            <a:endParaRPr lang="en-US" sz="2000" b="0" i="1">
              <a:latin typeface="Times New Roman" pitchFamily="18" charset="0"/>
              <a:cs typeface="Times New Roman" pitchFamily="18" charset="0"/>
            </a:endParaRPr>
          </a:p>
          <a:p>
            <a:pPr marL="0" indent="465138" algn="just" fontAlgn="auto">
              <a:spcBef>
                <a:spcPts val="0"/>
              </a:spcBef>
              <a:spcAft>
                <a:spcPts val="0"/>
              </a:spcAft>
              <a:buNone/>
              <a:defRPr/>
            </a:pPr>
            <a:endParaRPr lang="en-US" sz="2000" b="0" i="1">
              <a:latin typeface="Times New Roman" pitchFamily="18" charset="0"/>
              <a:cs typeface="Times New Roman" pitchFamily="18" charset="0"/>
            </a:endParaRPr>
          </a:p>
          <a:p>
            <a:pPr marL="0" indent="465138" algn="just" fontAlgn="auto">
              <a:spcBef>
                <a:spcPts val="0"/>
              </a:spcBef>
              <a:spcAft>
                <a:spcPts val="0"/>
              </a:spcAft>
              <a:buNone/>
              <a:defRPr/>
            </a:pPr>
            <a:endParaRPr lang="en-US" sz="2000" b="0" i="1">
              <a:latin typeface="Times New Roman" pitchFamily="18" charset="0"/>
              <a:cs typeface="Times New Roman" pitchFamily="18" charset="0"/>
            </a:endParaRPr>
          </a:p>
          <a:p>
            <a:pPr marL="0" indent="465138" algn="just" fontAlgn="auto">
              <a:spcBef>
                <a:spcPts val="0"/>
              </a:spcBef>
              <a:spcAft>
                <a:spcPts val="0"/>
              </a:spcAft>
              <a:buNone/>
              <a:defRPr/>
            </a:pPr>
            <a:endParaRPr lang="en-US" sz="2000" b="0" i="1">
              <a:latin typeface="Times New Roman" pitchFamily="18" charset="0"/>
              <a:cs typeface="Times New Roman" pitchFamily="18" charset="0"/>
            </a:endParaRPr>
          </a:p>
          <a:p>
            <a:pPr marL="0" indent="465138" algn="just" fontAlgn="auto">
              <a:spcBef>
                <a:spcPts val="0"/>
              </a:spcBef>
              <a:spcAft>
                <a:spcPts val="0"/>
              </a:spcAft>
              <a:buNone/>
              <a:defRPr/>
            </a:pPr>
            <a:r>
              <a:rPr lang="en-US" sz="2000" b="0" i="1" err="1">
                <a:latin typeface="Times New Roman" pitchFamily="18" charset="0"/>
                <a:cs typeface="Times New Roman" pitchFamily="18" charset="0"/>
              </a:rPr>
              <a:t>Bằng</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cách</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gỡ</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bỏ</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lớp</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cảm</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ứng</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màn</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hình</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có</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thể</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trở</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nên</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mỏng</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hơn</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nhiều</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Trong</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ảnh</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bạn</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thấy</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cách</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Synaptics</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đã</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gỡ</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bỏ</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lớp</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cảm</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ứng</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và</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tạo</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ra</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một</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màn</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hình</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hiển</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thị</a:t>
            </a:r>
            <a:r>
              <a:rPr lang="en-US" sz="2000" b="0" i="1">
                <a:latin typeface="Times New Roman" pitchFamily="18" charset="0"/>
                <a:cs typeface="Times New Roman" pitchFamily="18" charset="0"/>
              </a:rPr>
              <a:t> in-cell </a:t>
            </a:r>
            <a:r>
              <a:rPr lang="en-US" sz="2000" b="0" i="1" err="1">
                <a:latin typeface="Times New Roman" pitchFamily="18" charset="0"/>
                <a:cs typeface="Times New Roman" pitchFamily="18" charset="0"/>
              </a:rPr>
              <a:t>có</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hệ</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số</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truyền</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ánh</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sáng</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tốt</a:t>
            </a:r>
            <a:r>
              <a:rPr lang="en-US" sz="2000" b="0" i="1">
                <a:latin typeface="Times New Roman" pitchFamily="18" charset="0"/>
                <a:cs typeface="Times New Roman" pitchFamily="18" charset="0"/>
              </a:rPr>
              <a:t> </a:t>
            </a:r>
            <a:r>
              <a:rPr lang="en-US" sz="2000" b="0" i="1" err="1">
                <a:latin typeface="Times New Roman" pitchFamily="18" charset="0"/>
                <a:cs typeface="Times New Roman" pitchFamily="18" charset="0"/>
              </a:rPr>
              <a:t>hơn</a:t>
            </a:r>
            <a:r>
              <a:rPr lang="en-US" sz="2000" b="0" i="1">
                <a:latin typeface="Times New Roman" pitchFamily="18" charset="0"/>
                <a:cs typeface="Times New Roman" pitchFamily="18" charset="0"/>
              </a:rPr>
              <a:t>.</a:t>
            </a:r>
            <a:endParaRPr lang="en-US" sz="2000" b="0">
              <a:latin typeface="Times New Roman" pitchFamily="18" charset="0"/>
              <a:cs typeface="Times New Roman" pitchFamily="18" charset="0"/>
            </a:endParaRPr>
          </a:p>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2564904"/>
            <a:ext cx="8350894"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3"/>
          <p:cNvSpPr>
            <a:spLocks noGrp="1"/>
          </p:cNvSpPr>
          <p:nvPr>
            <p:ph type="title"/>
          </p:nvPr>
        </p:nvSpPr>
        <p:spPr/>
        <p:txBody>
          <a:bodyPr/>
          <a:lstStyle/>
          <a:p>
            <a:r>
              <a:rPr lang="en-US"/>
              <a:t>4.2 CÁC CÔNG NGHỆ MÀN HÌNH</a:t>
            </a:r>
          </a:p>
        </p:txBody>
      </p:sp>
      <p:sp>
        <p:nvSpPr>
          <p:cNvPr id="6" name="Title 3"/>
          <p:cNvSpPr txBox="1">
            <a:spLocks/>
          </p:cNvSpPr>
          <p:nvPr/>
        </p:nvSpPr>
        <p:spPr bwMode="black">
          <a:xfrm>
            <a:off x="1183398"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4.2.2 CÔNG NGHỆ CẢM ỨNG TRÊN DI ĐỘNG </a:t>
            </a:r>
          </a:p>
        </p:txBody>
      </p:sp>
    </p:spTree>
    <p:extLst>
      <p:ext uri="{BB962C8B-B14F-4D97-AF65-F5344CB8AC3E}">
        <p14:creationId xmlns:p14="http://schemas.microsoft.com/office/powerpoint/2010/main" val="36155278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6000"/>
              <a:t>Chương 5</a:t>
            </a:r>
          </a:p>
        </p:txBody>
      </p:sp>
      <p:sp>
        <p:nvSpPr>
          <p:cNvPr id="5" name="Text Placeholder 4"/>
          <p:cNvSpPr>
            <a:spLocks noGrp="1"/>
          </p:cNvSpPr>
          <p:nvPr>
            <p:ph type="body" idx="1"/>
          </p:nvPr>
        </p:nvSpPr>
        <p:spPr/>
        <p:txBody>
          <a:bodyPr/>
          <a:lstStyle/>
          <a:p>
            <a:r>
              <a:rPr lang="en-US" sz="2800"/>
              <a:t>CÁC KHO ỨNG DỤNG.</a:t>
            </a:r>
          </a:p>
        </p:txBody>
      </p:sp>
      <p:sp>
        <p:nvSpPr>
          <p:cNvPr id="6" name="Action Button: Home 5">
            <a:hlinkClick r:id="rId2" action="ppaction://hlinksldjump" highlightClick="1"/>
          </p:cNvPr>
          <p:cNvSpPr/>
          <p:nvPr/>
        </p:nvSpPr>
        <p:spPr>
          <a:xfrm>
            <a:off x="899591" y="2780926"/>
            <a:ext cx="864097" cy="720081"/>
          </a:xfrm>
          <a:prstGeom prst="actionButtonHome">
            <a:avLst/>
          </a:prstGeom>
          <a:solidFill>
            <a:srgbClr val="013B41"/>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5583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5.1 TỔNG QUAN.</a:t>
            </a:r>
          </a:p>
        </p:txBody>
      </p:sp>
      <p:pic>
        <p:nvPicPr>
          <p:cNvPr id="5" name="Picture 2" descr="Nguồn: IDC Worldwide Quarterly Mobile Phone Tracker, 5/201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863" y="1196752"/>
            <a:ext cx="7274569"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339752" y="3140968"/>
            <a:ext cx="5400600" cy="1133965"/>
          </a:xfrm>
          <a:prstGeom prst="rect">
            <a:avLst/>
          </a:prstGeom>
        </p:spPr>
        <p:txBody>
          <a:bodyPr wrap="square">
            <a:spAutoFit/>
          </a:bodyPr>
          <a:lstStyle/>
          <a:p>
            <a:pPr algn="just" eaLnBrk="1" hangingPunct="1">
              <a:lnSpc>
                <a:spcPct val="150000"/>
              </a:lnSpc>
            </a:pPr>
            <a:r>
              <a:rPr lang="en-US" sz="2400" err="1">
                <a:latin typeface="Times New Roman" panose="02020603050405020304" pitchFamily="18" charset="0"/>
                <a:cs typeface="Times New Roman" panose="02020603050405020304" pitchFamily="18" charset="0"/>
              </a:rPr>
              <a:t>Nơi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chương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 qua </a:t>
            </a:r>
            <a:r>
              <a:rPr lang="en-US" sz="2400" err="1">
                <a:latin typeface="Times New Roman" panose="02020603050405020304" pitchFamily="18" charset="0"/>
                <a:cs typeface="Times New Roman" panose="02020603050405020304" pitchFamily="18" charset="0"/>
              </a:rPr>
              <a:t>mạng</a:t>
            </a:r>
            <a:r>
              <a:rPr lang="en-US" sz="24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458338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5.1 TỔNG QUAN</a:t>
            </a:r>
          </a:p>
        </p:txBody>
      </p:sp>
      <p:sp>
        <p:nvSpPr>
          <p:cNvPr id="3" name="Content Placeholder 2"/>
          <p:cNvSpPr>
            <a:spLocks noGrp="1"/>
          </p:cNvSpPr>
          <p:nvPr>
            <p:ph idx="1"/>
          </p:nvPr>
        </p:nvSpPr>
        <p:spPr>
          <a:xfrm>
            <a:off x="691424" y="1124744"/>
            <a:ext cx="7802488" cy="4797552"/>
          </a:xfrm>
        </p:spPr>
        <p:txBody>
          <a:bodyPr>
            <a:normAutofit/>
          </a:bodyPr>
          <a:lstStyle/>
          <a:p>
            <a:pPr indent="465138" algn="just" fontAlgn="auto">
              <a:spcBef>
                <a:spcPts val="0"/>
              </a:spcBef>
              <a:spcAft>
                <a:spcPts val="0"/>
              </a:spcAft>
              <a:defRPr/>
            </a:pPr>
            <a:endParaRPr lang="en-US" sz="2000" b="0">
              <a:latin typeface="Times New Roman" panose="02020603050405020304" pitchFamily="18" charset="0"/>
              <a:cs typeface="Times New Roman" panose="02020603050405020304" pitchFamily="18" charset="0"/>
            </a:endParaRPr>
          </a:p>
          <a:p>
            <a:pPr indent="465138" algn="just" fontAlgn="auto">
              <a:spcBef>
                <a:spcPts val="0"/>
              </a:spcBef>
              <a:spcAft>
                <a:spcPts val="0"/>
              </a:spcAft>
              <a:defRPr/>
            </a:pPr>
            <a:endParaRPr lang="en-US" sz="2000" b="0">
              <a:latin typeface="Times New Roman" panose="02020603050405020304" pitchFamily="18" charset="0"/>
              <a:cs typeface="Times New Roman" panose="02020603050405020304" pitchFamily="18" charset="0"/>
            </a:endParaRPr>
          </a:p>
          <a:p>
            <a:pPr indent="465138" algn="just" fontAlgn="auto">
              <a:spcBef>
                <a:spcPts val="0"/>
              </a:spcBef>
              <a:spcAft>
                <a:spcPts val="0"/>
              </a:spcAft>
              <a:defRPr/>
            </a:pPr>
            <a:endParaRPr lang="en-US" sz="2000" b="0">
              <a:latin typeface="Times New Roman" panose="02020603050405020304" pitchFamily="18" charset="0"/>
              <a:cs typeface="Times New Roman" panose="02020603050405020304" pitchFamily="18" charset="0"/>
            </a:endParaRPr>
          </a:p>
          <a:p>
            <a:pPr indent="465138" algn="just" fontAlgn="auto">
              <a:spcBef>
                <a:spcPts val="0"/>
              </a:spcBef>
              <a:spcAft>
                <a:spcPts val="0"/>
              </a:spcAft>
              <a:defRPr/>
            </a:pPr>
            <a:endParaRPr lang="en-US" sz="2000" b="0">
              <a:latin typeface="Times New Roman" panose="02020603050405020304" pitchFamily="18" charset="0"/>
              <a:cs typeface="Times New Roman" panose="02020603050405020304" pitchFamily="18" charset="0"/>
            </a:endParaRPr>
          </a:p>
          <a:p>
            <a:pPr indent="465138" algn="just" fontAlgn="auto">
              <a:spcBef>
                <a:spcPts val="0"/>
              </a:spcBef>
              <a:spcAft>
                <a:spcPts val="0"/>
              </a:spcAft>
              <a:defRPr/>
            </a:pPr>
            <a:endParaRPr lang="en-US" sz="2000" b="0">
              <a:latin typeface="Times New Roman" panose="02020603050405020304" pitchFamily="18" charset="0"/>
              <a:cs typeface="Times New Roman" panose="02020603050405020304" pitchFamily="18" charset="0"/>
            </a:endParaRPr>
          </a:p>
          <a:p>
            <a:pPr indent="465138" algn="just" fontAlgn="auto">
              <a:spcBef>
                <a:spcPts val="0"/>
              </a:spcBef>
              <a:spcAft>
                <a:spcPts val="0"/>
              </a:spcAft>
              <a:defRPr/>
            </a:pPr>
            <a:endParaRPr lang="en-US" sz="2000" b="0">
              <a:latin typeface="Times New Roman" panose="02020603050405020304" pitchFamily="18" charset="0"/>
              <a:cs typeface="Times New Roman" panose="02020603050405020304" pitchFamily="18" charset="0"/>
            </a:endParaRPr>
          </a:p>
          <a:p>
            <a:pPr indent="465138"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Smartphone, máy tính bảng dần thay thế vị trí độc tôn của máy tính</a:t>
            </a:r>
            <a:r>
              <a:rPr lang="en-US" sz="2000" b="0">
                <a:latin typeface="Times New Roman" panose="02020603050405020304" pitchFamily="18" charset="0"/>
                <a:cs typeface="Times New Roman" panose="02020603050405020304" pitchFamily="18" charset="0"/>
              </a:rPr>
              <a:t>.</a:t>
            </a:r>
          </a:p>
          <a:p>
            <a:pPr indent="465138"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Tốc độ tăng trưởng khối lượng tiêu thụ Smartphone &amp; Máy tính bảng vượt trội so với Máy tính để bàn &amp; Laptop</a:t>
            </a:r>
            <a:endParaRPr lang="en-US" sz="2000" b="0">
              <a:latin typeface="Times New Roman" panose="02020603050405020304" pitchFamily="18" charset="0"/>
              <a:cs typeface="Times New Roman" panose="02020603050405020304" pitchFamily="18" charset="0"/>
            </a:endParaRPr>
          </a:p>
        </p:txBody>
      </p:sp>
      <p:pic>
        <p:nvPicPr>
          <p:cNvPr id="5" name="Picture 4" descr="Nguồn: IDC’s Worldwide Smart Connected Device Tracker Forecast Data, 28/2/2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8" y="908720"/>
            <a:ext cx="9144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0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688" y="5346452"/>
            <a:ext cx="7010400" cy="1322908"/>
          </a:xfrm>
        </p:spPr>
        <p:txBody>
          <a:bodyPr>
            <a:normAutofit lnSpcReduction="10000"/>
          </a:bodyPr>
          <a:lstStyle/>
          <a:p>
            <a:pPr marL="0" indent="0" fontAlgn="auto">
              <a:spcBef>
                <a:spcPts val="0"/>
              </a:spcBef>
              <a:spcAft>
                <a:spcPts val="0"/>
              </a:spcAft>
              <a:buNone/>
              <a:defRPr/>
            </a:pPr>
            <a:r>
              <a:rPr lang="vi-VN" sz="2800" b="0">
                <a:latin typeface="Times New Roman" panose="02020603050405020304" pitchFamily="18" charset="0"/>
                <a:cs typeface="Times New Roman" panose="02020603050405020304" pitchFamily="18" charset="0"/>
              </a:rPr>
              <a:t>Việt Nam đứng thứ 2 thế giới về tốc độ tăng trưởng Smartphone &amp; Máy tính bảng</a:t>
            </a:r>
            <a:endParaRPr lang="en-US" sz="2800" b="0">
              <a:latin typeface="Times New Roman" panose="02020603050405020304" pitchFamily="18" charset="0"/>
              <a:cs typeface="Times New Roman" panose="02020603050405020304" pitchFamily="18" charset="0"/>
            </a:endParaRPr>
          </a:p>
          <a:p>
            <a:pPr marL="571500" indent="-457200" algn="just">
              <a:lnSpc>
                <a:spcPct val="150000"/>
              </a:lnSpc>
              <a:buClr>
                <a:schemeClr val="tx1">
                  <a:lumMod val="85000"/>
                  <a:lumOff val="15000"/>
                </a:schemeClr>
              </a:buClr>
              <a:buFont typeface="Wingdings" pitchFamily="2" charset="2"/>
              <a:buChar char="§"/>
            </a:pPr>
            <a:endParaRPr lang="en-US" sz="2800" b="0">
              <a:latin typeface="Times New Roman" panose="02020603050405020304" pitchFamily="18" charset="0"/>
              <a:cs typeface="Times New Roman" panose="02020603050405020304" pitchFamily="18" charset="0"/>
            </a:endParaRPr>
          </a:p>
        </p:txBody>
      </p:sp>
      <p:pic>
        <p:nvPicPr>
          <p:cNvPr id="17" name="Picture 2" descr="Nguồn: IDC’s Worldwide Smart Connected Device Tracker Forecast Data, 28/2/2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4" y="908720"/>
            <a:ext cx="9007609"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3"/>
          <p:cNvSpPr>
            <a:spLocks noGrp="1"/>
          </p:cNvSpPr>
          <p:nvPr>
            <p:ph type="title"/>
          </p:nvPr>
        </p:nvSpPr>
        <p:spPr/>
        <p:txBody>
          <a:bodyPr/>
          <a:lstStyle/>
          <a:p>
            <a:r>
              <a:rPr lang="en-US"/>
              <a:t>5.1 TỔNG QUAN</a:t>
            </a:r>
          </a:p>
        </p:txBody>
      </p:sp>
    </p:spTree>
    <p:extLst>
      <p:ext uri="{BB962C8B-B14F-4D97-AF65-F5344CB8AC3E}">
        <p14:creationId xmlns:p14="http://schemas.microsoft.com/office/powerpoint/2010/main" val="339428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863" y="3776661"/>
            <a:ext cx="7654635" cy="1485184"/>
          </a:xfrm>
        </p:spPr>
        <p:txBody>
          <a:bodyPr>
            <a:normAutofit/>
          </a:bodyPr>
          <a:lstStyle/>
          <a:p>
            <a:pPr marL="0" indent="0" algn="just" fontAlgn="auto">
              <a:spcBef>
                <a:spcPts val="0"/>
              </a:spcBef>
              <a:spcAft>
                <a:spcPts val="0"/>
              </a:spcAft>
              <a:buNone/>
              <a:defRPr/>
            </a:pPr>
            <a:r>
              <a:rPr lang="vi-VN" sz="2800" b="0">
                <a:latin typeface="Times New Roman" panose="02020603050405020304" pitchFamily="18" charset="0"/>
                <a:cs typeface="Times New Roman" panose="02020603050405020304" pitchFamily="18" charset="0"/>
              </a:rPr>
              <a:t>Android, iOS và Windows Phone là những hệ điều hành di động phổ biến nhất thế giới</a:t>
            </a:r>
            <a:r>
              <a:rPr lang="en-US" sz="2800" b="0">
                <a:latin typeface="Times New Roman" panose="02020603050405020304" pitchFamily="18" charset="0"/>
                <a:cs typeface="Times New Roman" panose="02020603050405020304" pitchFamily="18" charset="0"/>
              </a:rPr>
              <a:t>.</a:t>
            </a:r>
          </a:p>
          <a:p>
            <a:pPr marL="571500" indent="-457200" algn="just">
              <a:lnSpc>
                <a:spcPct val="150000"/>
              </a:lnSpc>
              <a:buFont typeface="Wingdings" pitchFamily="2" charset="2"/>
              <a:buChar char="§"/>
            </a:pPr>
            <a:endParaRPr lang="en-US" sz="2800" b="0"/>
          </a:p>
        </p:txBody>
      </p:sp>
      <p:pic>
        <p:nvPicPr>
          <p:cNvPr id="5" name="Picture 4" descr="Nguồn: IDC Worldwide Quarterly Mobile Phone Tracker, 5/2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51" y="1412776"/>
            <a:ext cx="8852093"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3"/>
          <p:cNvSpPr>
            <a:spLocks noGrp="1"/>
          </p:cNvSpPr>
          <p:nvPr>
            <p:ph type="title"/>
          </p:nvPr>
        </p:nvSpPr>
        <p:spPr>
          <a:xfrm>
            <a:off x="1185863" y="155104"/>
            <a:ext cx="7848600" cy="609600"/>
          </a:xfrm>
        </p:spPr>
        <p:txBody>
          <a:bodyPr/>
          <a:lstStyle/>
          <a:p>
            <a:r>
              <a:rPr lang="en-US"/>
              <a:t>5.1 TỔNG QUAN</a:t>
            </a:r>
          </a:p>
        </p:txBody>
      </p:sp>
    </p:spTree>
    <p:extLst>
      <p:ext uri="{BB962C8B-B14F-4D97-AF65-F5344CB8AC3E}">
        <p14:creationId xmlns:p14="http://schemas.microsoft.com/office/powerpoint/2010/main" val="190180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5.2 KHO ỨNG DỤNG OVI STORE</a:t>
            </a:r>
          </a:p>
        </p:txBody>
      </p:sp>
      <p:sp>
        <p:nvSpPr>
          <p:cNvPr id="3" name="Content Placeholder 2"/>
          <p:cNvSpPr>
            <a:spLocks noGrp="1"/>
          </p:cNvSpPr>
          <p:nvPr>
            <p:ph idx="1"/>
          </p:nvPr>
        </p:nvSpPr>
        <p:spPr>
          <a:xfrm>
            <a:off x="971600" y="5228800"/>
            <a:ext cx="7632848" cy="1629200"/>
          </a:xfrm>
        </p:spPr>
        <p:txBody>
          <a:bodyPr>
            <a:noAutofit/>
          </a:bodyPr>
          <a:lstStyle/>
          <a:p>
            <a:pPr marL="0" indent="457200" algn="just" fontAlgn="auto">
              <a:spcBef>
                <a:spcPts val="0"/>
              </a:spcBef>
              <a:spcAft>
                <a:spcPts val="0"/>
              </a:spcAft>
              <a:buNone/>
              <a:defRPr/>
            </a:pPr>
            <a:r>
              <a:rPr lang="en-US" sz="2000" b="0" err="1">
                <a:latin typeface="Times New Roman" pitchFamily="18" charset="0"/>
                <a:cs typeface="Times New Roman" pitchFamily="18" charset="0"/>
              </a:rPr>
              <a:t>Ovi</a:t>
            </a:r>
            <a:r>
              <a:rPr lang="en-US" sz="2000" b="0">
                <a:latin typeface="Times New Roman" pitchFamily="18" charset="0"/>
                <a:cs typeface="Times New Roman" pitchFamily="18" charset="0"/>
              </a:rPr>
              <a:t> Store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toàn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tháng</a:t>
            </a:r>
            <a:r>
              <a:rPr lang="en-US" sz="2000" b="0">
                <a:latin typeface="Times New Roman" pitchFamily="18" charset="0"/>
                <a:cs typeface="Times New Roman" pitchFamily="18" charset="0"/>
              </a:rPr>
              <a:t> 5 </a:t>
            </a:r>
            <a:r>
              <a:rPr lang="en-US" sz="2000" b="0" err="1">
                <a:latin typeface="Times New Roman" pitchFamily="18" charset="0"/>
                <a:cs typeface="Times New Roman" pitchFamily="18" charset="0"/>
              </a:rPr>
              <a:t>năm</a:t>
            </a:r>
            <a:r>
              <a:rPr lang="en-US" sz="2000" b="0">
                <a:latin typeface="Times New Roman" pitchFamily="18" charset="0"/>
                <a:cs typeface="Times New Roman" pitchFamily="18" charset="0"/>
              </a:rPr>
              <a:t> 2009.</a:t>
            </a:r>
          </a:p>
          <a:p>
            <a:pPr marL="0" indent="457200" algn="just" fontAlgn="auto">
              <a:spcBef>
                <a:spcPts val="0"/>
              </a:spcBef>
              <a:spcAft>
                <a:spcPts val="0"/>
              </a:spcAft>
              <a:buNone/>
              <a:defRPr/>
            </a:pPr>
            <a:r>
              <a:rPr lang="en-US" sz="2000" b="0">
                <a:latin typeface="Times New Roman" pitchFamily="18" charset="0"/>
                <a:cs typeface="Times New Roman" pitchFamily="18" charset="0"/>
              </a:rPr>
              <a:t>Ở </a:t>
            </a:r>
            <a:r>
              <a:rPr lang="en-US" sz="2000" b="0" err="1">
                <a:latin typeface="Times New Roman" pitchFamily="18" charset="0"/>
                <a:cs typeface="Times New Roman" pitchFamily="18" charset="0"/>
              </a:rPr>
              <a:t>đây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hàng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trò</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chơi</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video , </a:t>
            </a:r>
            <a:r>
              <a:rPr lang="en-US" sz="2000" b="0" err="1">
                <a:latin typeface="Times New Roman" pitchFamily="18" charset="0"/>
                <a:cs typeface="Times New Roman" pitchFamily="18" charset="0"/>
              </a:rPr>
              <a:t>hình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chuông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về</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thoại</a:t>
            </a:r>
            <a:r>
              <a:rPr lang="en-US" sz="2000" b="0">
                <a:latin typeface="Times New Roman" pitchFamily="18" charset="0"/>
                <a:cs typeface="Times New Roman" pitchFamily="18" charset="0"/>
              </a:rPr>
              <a:t> Nokia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mình</a:t>
            </a:r>
            <a:r>
              <a:rPr lang="en-US" sz="2000" b="0">
                <a:latin typeface="Times New Roman" pitchFamily="18" charset="0"/>
                <a:cs typeface="Times New Roman" pitchFamily="18" charset="0"/>
              </a:rPr>
              <a:t>.</a:t>
            </a:r>
          </a:p>
          <a:p>
            <a:pPr marL="571500" indent="-457200" algn="just">
              <a:lnSpc>
                <a:spcPct val="150000"/>
              </a:lnSpc>
              <a:buClr>
                <a:schemeClr val="tx1">
                  <a:lumMod val="85000"/>
                  <a:lumOff val="15000"/>
                </a:schemeClr>
              </a:buClr>
              <a:buFont typeface="Wingdings" pitchFamily="2" charset="2"/>
              <a:buChar char="§"/>
            </a:pPr>
            <a:endParaRPr lang="en-US" sz="2800" b="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765644"/>
            <a:ext cx="8505825"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1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9357" y="1124744"/>
            <a:ext cx="7560840" cy="4695800"/>
          </a:xfrm>
        </p:spPr>
        <p:txBody>
          <a:bodyPr>
            <a:normAutofit fontScale="77500" lnSpcReduction="20000"/>
          </a:bodyPr>
          <a:lstStyle/>
          <a:p>
            <a:pPr marL="0" indent="457200" algn="just" fontAlgn="auto">
              <a:spcBef>
                <a:spcPts val="0"/>
              </a:spcBef>
              <a:spcAft>
                <a:spcPts val="0"/>
              </a:spcAft>
              <a:buNone/>
              <a:defRPr/>
            </a:pPr>
            <a:r>
              <a:rPr lang="en-US" sz="2800" b="0" err="1">
                <a:latin typeface="Times New Roman" pitchFamily="18" charset="0"/>
                <a:cs typeface="Times New Roman" pitchFamily="18" charset="0"/>
              </a:rPr>
              <a:t>Nội</a:t>
            </a:r>
            <a:r>
              <a:rPr lang="en-US" sz="2800" b="0">
                <a:latin typeface="Times New Roman" pitchFamily="18" charset="0"/>
                <a:cs typeface="Times New Roman" pitchFamily="18" charset="0"/>
              </a:rPr>
              <a:t> dung </a:t>
            </a:r>
            <a:r>
              <a:rPr lang="en-US" sz="2800" b="0" err="1">
                <a:latin typeface="Times New Roman" pitchFamily="18" charset="0"/>
                <a:cs typeface="Times New Roman" pitchFamily="18" charset="0"/>
              </a:rPr>
              <a:t>trong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Ovi</a:t>
            </a:r>
            <a:r>
              <a:rPr lang="en-US" sz="2800" b="0">
                <a:latin typeface="Times New Roman" pitchFamily="18" charset="0"/>
                <a:cs typeface="Times New Roman" pitchFamily="18" charset="0"/>
              </a:rPr>
              <a:t> Store </a:t>
            </a:r>
            <a:r>
              <a:rPr lang="en-US" sz="2800" b="0" err="1">
                <a:latin typeface="Times New Roman" pitchFamily="18" charset="0"/>
                <a:cs typeface="Times New Roman" pitchFamily="18" charset="0"/>
              </a:rPr>
              <a:t>được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sắp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xếp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thành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loại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sau</a:t>
            </a:r>
            <a:r>
              <a:rPr lang="en-US" sz="2800" b="0">
                <a:latin typeface="Times New Roman" pitchFamily="18" charset="0"/>
                <a:cs typeface="Times New Roman" pitchFamily="18" charset="0"/>
              </a:rPr>
              <a:t> :</a:t>
            </a:r>
          </a:p>
          <a:p>
            <a:pPr marL="0" indent="914400" algn="just" fontAlgn="auto">
              <a:spcBef>
                <a:spcPts val="0"/>
              </a:spcBef>
              <a:spcAft>
                <a:spcPts val="0"/>
              </a:spcAft>
              <a:buNone/>
              <a:defRPr/>
            </a:pPr>
            <a:r>
              <a:rPr lang="en-US" sz="2800" b="0">
                <a:latin typeface="Times New Roman" pitchFamily="18" charset="0"/>
                <a:cs typeface="Times New Roman" pitchFamily="18" charset="0"/>
              </a:rPr>
              <a:t>• Featured - T</a:t>
            </a:r>
            <a:r>
              <a:rPr lang="vi-VN" sz="2800" b="0">
                <a:latin typeface="Times New Roman" pitchFamily="18" charset="0"/>
                <a:cs typeface="Times New Roman" pitchFamily="18" charset="0"/>
              </a:rPr>
              <a:t>rạng th</a:t>
            </a:r>
            <a:r>
              <a:rPr lang="en-US" sz="2800" b="0" err="1">
                <a:latin typeface="Times New Roman" pitchFamily="18" charset="0"/>
                <a:cs typeface="Times New Roman" pitchFamily="18" charset="0"/>
              </a:rPr>
              <a:t>ái</a:t>
            </a:r>
            <a:r>
              <a:rPr lang="vi-VN" sz="2800" b="0">
                <a:latin typeface="Times New Roman" pitchFamily="18" charset="0"/>
                <a:cs typeface="Times New Roman" pitchFamily="18" charset="0"/>
              </a:rPr>
              <a:t> đặc biệt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đề</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nghị</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trước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đó</a:t>
            </a:r>
            <a:r>
              <a:rPr lang="en-US" sz="2800" b="0">
                <a:latin typeface="Times New Roman" pitchFamily="18" charset="0"/>
                <a:cs typeface="Times New Roman" pitchFamily="18" charset="0"/>
              </a:rPr>
              <a:t>)</a:t>
            </a:r>
          </a:p>
          <a:p>
            <a:pPr marL="0" indent="914400" algn="just" fontAlgn="auto">
              <a:spcBef>
                <a:spcPts val="0"/>
              </a:spcBef>
              <a:spcAft>
                <a:spcPts val="0"/>
              </a:spcAft>
              <a:buNone/>
              <a:defRPr/>
            </a:pPr>
            <a:r>
              <a:rPr lang="en-US" sz="2800" b="0">
                <a:latin typeface="Times New Roman" pitchFamily="18" charset="0"/>
                <a:cs typeface="Times New Roman" pitchFamily="18" charset="0"/>
              </a:rPr>
              <a:t>• Games - </a:t>
            </a:r>
            <a:r>
              <a:rPr lang="en-US" sz="2800" b="0" err="1">
                <a:latin typeface="Times New Roman" pitchFamily="18" charset="0"/>
                <a:cs typeface="Times New Roman" pitchFamily="18" charset="0"/>
              </a:rPr>
              <a:t>Trò</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chơi</a:t>
            </a:r>
            <a:endParaRPr lang="en-US" sz="2800" b="0">
              <a:latin typeface="Times New Roman" pitchFamily="18" charset="0"/>
              <a:cs typeface="Times New Roman" pitchFamily="18" charset="0"/>
            </a:endParaRPr>
          </a:p>
          <a:p>
            <a:pPr marL="0" indent="914400" algn="just" fontAlgn="auto">
              <a:spcBef>
                <a:spcPts val="0"/>
              </a:spcBef>
              <a:spcAft>
                <a:spcPts val="0"/>
              </a:spcAft>
              <a:buNone/>
              <a:defRPr/>
            </a:pP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Personalise</a:t>
            </a:r>
            <a:r>
              <a:rPr lang="en-US" sz="2800" b="0">
                <a:latin typeface="Times New Roman" pitchFamily="18" charset="0"/>
                <a:cs typeface="Times New Roman" pitchFamily="18" charset="0"/>
              </a:rPr>
              <a:t> - </a:t>
            </a:r>
            <a:r>
              <a:rPr lang="en-US" sz="2800" b="0" err="1">
                <a:latin typeface="Times New Roman" pitchFamily="18" charset="0"/>
                <a:cs typeface="Times New Roman" pitchFamily="18" charset="0"/>
              </a:rPr>
              <a:t>Cài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đặt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riêng</a:t>
            </a:r>
            <a:endParaRPr lang="en-US" sz="2800" b="0">
              <a:latin typeface="Times New Roman" pitchFamily="18" charset="0"/>
              <a:cs typeface="Times New Roman" pitchFamily="18" charset="0"/>
            </a:endParaRPr>
          </a:p>
          <a:p>
            <a:pPr marL="0" indent="914400" algn="just" fontAlgn="auto">
              <a:spcBef>
                <a:spcPts val="0"/>
              </a:spcBef>
              <a:spcAft>
                <a:spcPts val="0"/>
              </a:spcAft>
              <a:buNone/>
              <a:defRPr/>
            </a:pPr>
            <a:r>
              <a:rPr lang="en-US" sz="2800" b="0">
                <a:latin typeface="Times New Roman" pitchFamily="18" charset="0"/>
                <a:cs typeface="Times New Roman" pitchFamily="18" charset="0"/>
              </a:rPr>
              <a:t>• Applications  - </a:t>
            </a:r>
            <a:r>
              <a:rPr lang="en-US" sz="2800" b="0" err="1">
                <a:latin typeface="Times New Roman" pitchFamily="18" charset="0"/>
                <a:cs typeface="Times New Roman" pitchFamily="18" charset="0"/>
              </a:rPr>
              <a:t>Các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ứng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dụng</a:t>
            </a:r>
            <a:endParaRPr lang="en-US" sz="2800" b="0">
              <a:latin typeface="Times New Roman" pitchFamily="18" charset="0"/>
              <a:cs typeface="Times New Roman" pitchFamily="18" charset="0"/>
            </a:endParaRPr>
          </a:p>
          <a:p>
            <a:pPr marL="0" indent="914400" algn="just" fontAlgn="auto">
              <a:spcBef>
                <a:spcPts val="0"/>
              </a:spcBef>
              <a:spcAft>
                <a:spcPts val="0"/>
              </a:spcAft>
              <a:buNone/>
              <a:defRPr/>
            </a:pPr>
            <a:r>
              <a:rPr lang="en-US" sz="2800" b="0">
                <a:latin typeface="Times New Roman" pitchFamily="18" charset="0"/>
                <a:cs typeface="Times New Roman" pitchFamily="18" charset="0"/>
              </a:rPr>
              <a:t>• Audio &amp; video</a:t>
            </a:r>
          </a:p>
          <a:p>
            <a:pPr marL="0" indent="914400" algn="just" fontAlgn="auto">
              <a:spcBef>
                <a:spcPts val="0"/>
              </a:spcBef>
              <a:spcAft>
                <a:spcPts val="0"/>
              </a:spcAft>
              <a:buNone/>
              <a:defRPr/>
            </a:pPr>
            <a:endParaRPr lang="en-US" sz="2800" b="0">
              <a:latin typeface="Times New Roman" pitchFamily="18" charset="0"/>
              <a:cs typeface="Times New Roman" pitchFamily="18" charset="0"/>
            </a:endParaRPr>
          </a:p>
          <a:p>
            <a:pPr marL="0" indent="465138" algn="just" fontAlgn="auto">
              <a:spcBef>
                <a:spcPts val="0"/>
              </a:spcBef>
              <a:spcAft>
                <a:spcPts val="0"/>
              </a:spcAft>
              <a:buNone/>
              <a:defRPr/>
            </a:pPr>
            <a:r>
              <a:rPr lang="en-US" sz="2800" b="0" err="1">
                <a:latin typeface="Times New Roman" pitchFamily="18" charset="0"/>
                <a:cs typeface="Times New Roman" pitchFamily="18" charset="0"/>
              </a:rPr>
              <a:t>Ovi</a:t>
            </a:r>
            <a:r>
              <a:rPr lang="en-US" sz="2800" b="0">
                <a:latin typeface="Times New Roman" pitchFamily="18" charset="0"/>
                <a:cs typeface="Times New Roman" pitchFamily="18" charset="0"/>
              </a:rPr>
              <a:t> Store </a:t>
            </a:r>
            <a:r>
              <a:rPr lang="en-US" sz="2800" b="0" err="1">
                <a:latin typeface="Times New Roman" pitchFamily="18" charset="0"/>
                <a:cs typeface="Times New Roman" pitchFamily="18" charset="0"/>
              </a:rPr>
              <a:t>được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thiết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kế</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để</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cung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cấp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khách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hàng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nội</a:t>
            </a:r>
            <a:r>
              <a:rPr lang="en-US" sz="2800" b="0">
                <a:latin typeface="Times New Roman" pitchFamily="18" charset="0"/>
                <a:cs typeface="Times New Roman" pitchFamily="18" charset="0"/>
              </a:rPr>
              <a:t> dung </a:t>
            </a:r>
            <a:r>
              <a:rPr lang="en-US" sz="2800" b="0" err="1">
                <a:latin typeface="Times New Roman" pitchFamily="18" charset="0"/>
                <a:cs typeface="Times New Roman" pitchFamily="18" charset="0"/>
              </a:rPr>
              <a:t>tương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thích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với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thiết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bị</a:t>
            </a:r>
            <a:r>
              <a:rPr lang="en-US" sz="2800" b="0">
                <a:latin typeface="Times New Roman" pitchFamily="18" charset="0"/>
                <a:cs typeface="Times New Roman" pitchFamily="18" charset="0"/>
              </a:rPr>
              <a:t> di </a:t>
            </a:r>
            <a:r>
              <a:rPr lang="en-US" sz="2800" b="0" err="1">
                <a:latin typeface="Times New Roman" pitchFamily="18" charset="0"/>
                <a:cs typeface="Times New Roman" pitchFamily="18" charset="0"/>
              </a:rPr>
              <a:t>động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họ</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phù</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hợp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với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thị</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hiếu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vị</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trí</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họ</a:t>
            </a:r>
            <a:r>
              <a:rPr lang="en-US" sz="2800" b="0">
                <a:latin typeface="Times New Roman" pitchFamily="18" charset="0"/>
                <a:cs typeface="Times New Roman" pitchFamily="18" charset="0"/>
              </a:rPr>
              <a:t>.</a:t>
            </a:r>
          </a:p>
          <a:p>
            <a:pPr marL="571500" indent="-457200" algn="just">
              <a:lnSpc>
                <a:spcPct val="150000"/>
              </a:lnSpc>
              <a:buClr>
                <a:schemeClr val="tx1">
                  <a:lumMod val="85000"/>
                  <a:lumOff val="15000"/>
                </a:schemeClr>
              </a:buClr>
              <a:buFont typeface="Wingdings" pitchFamily="2" charset="2"/>
              <a:buChar char="§"/>
            </a:pPr>
            <a:endParaRPr lang="en-US" sz="2800" b="0"/>
          </a:p>
        </p:txBody>
      </p:sp>
      <p:sp>
        <p:nvSpPr>
          <p:cNvPr id="6" name="Title 3"/>
          <p:cNvSpPr>
            <a:spLocks noGrp="1"/>
          </p:cNvSpPr>
          <p:nvPr>
            <p:ph type="title"/>
          </p:nvPr>
        </p:nvSpPr>
        <p:spPr/>
        <p:txBody>
          <a:bodyPr/>
          <a:lstStyle/>
          <a:p>
            <a:r>
              <a:rPr lang="en-US"/>
              <a:t>5.2 KHO ỨNG DỤNG OVI STORE</a:t>
            </a:r>
          </a:p>
        </p:txBody>
      </p:sp>
    </p:spTree>
    <p:extLst>
      <p:ext uri="{BB962C8B-B14F-4D97-AF65-F5344CB8AC3E}">
        <p14:creationId xmlns:p14="http://schemas.microsoft.com/office/powerpoint/2010/main" val="35558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4"/>
            <a:ext cx="7689601" cy="5387677"/>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Khách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thể</a:t>
            </a:r>
            <a:r>
              <a:rPr lang="en-US" sz="2000" b="0">
                <a:latin typeface="Times New Roman" panose="02020603050405020304" pitchFamily="18" charset="0"/>
                <a:cs typeface="Times New Roman" panose="02020603050405020304" pitchFamily="18" charset="0"/>
              </a:rPr>
              <a:t> chia </a:t>
            </a:r>
            <a:r>
              <a:rPr lang="en-US" sz="2000" b="0" err="1">
                <a:latin typeface="Times New Roman" panose="02020603050405020304" pitchFamily="18" charset="0"/>
                <a:cs typeface="Times New Roman" panose="02020603050405020304" pitchFamily="18" charset="0"/>
              </a:rPr>
              <a:t>sẻ</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đề</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bạn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bè</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xem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những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gì</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họ</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đang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về</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họ</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thấy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mặt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quan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tâm</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Đối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xuất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bản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nội</a:t>
            </a:r>
            <a:r>
              <a:rPr lang="en-US" sz="2000" b="0">
                <a:latin typeface="Times New Roman" panose="02020603050405020304" pitchFamily="18" charset="0"/>
                <a:cs typeface="Times New Roman" panose="02020603050405020304" pitchFamily="18" charset="0"/>
              </a:rPr>
              <a:t> dung, Nokia </a:t>
            </a:r>
            <a:r>
              <a:rPr lang="en-US" sz="2000" b="0" err="1">
                <a:latin typeface="Times New Roman" panose="02020603050405020304" pitchFamily="18" charset="0"/>
                <a:cs typeface="Times New Roman" panose="02020603050405020304" pitchFamily="18" charset="0"/>
              </a:rPr>
              <a:t>cung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cấp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một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công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cụ</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tự</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phục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vụ</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mang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nội</a:t>
            </a:r>
            <a:r>
              <a:rPr lang="en-US" sz="2000" b="0">
                <a:latin typeface="Times New Roman" panose="02020603050405020304" pitchFamily="18" charset="0"/>
                <a:cs typeface="Times New Roman" panose="02020603050405020304" pitchFamily="18" charset="0"/>
              </a:rPr>
              <a:t> dung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họ</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đến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cửa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Ovi</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loại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nội</a:t>
            </a:r>
            <a:r>
              <a:rPr lang="en-US" sz="2000" b="0">
                <a:latin typeface="Times New Roman" panose="02020603050405020304" pitchFamily="18" charset="0"/>
                <a:cs typeface="Times New Roman" panose="02020603050405020304" pitchFamily="18" charset="0"/>
              </a:rPr>
              <a:t> dung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hỗ</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bao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gồm</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Java ME </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Flash</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widget</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Nhạc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chuông</a:t>
            </a:r>
            <a:r>
              <a:rPr lang="en-US" sz="2000" b="0">
                <a:latin typeface="Times New Roman" panose="02020603050405020304" pitchFamily="18" charset="0"/>
                <a:cs typeface="Times New Roman" panose="02020603050405020304" pitchFamily="18" charset="0"/>
              </a:rPr>
              <a:t> </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Hình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nền</a:t>
            </a:r>
            <a:endParaRPr lang="en-US" sz="2000" b="0">
              <a:latin typeface="Times New Roman" panose="02020603050405020304" pitchFamily="18" charset="0"/>
              <a:cs typeface="Times New Roman" panose="02020603050405020304" pitchFamily="18" charset="0"/>
            </a:endParaRPr>
          </a:p>
          <a:p>
            <a:pPr marL="0" indent="465138" algn="just">
              <a:spcBef>
                <a:spcPct val="0"/>
              </a:spcBef>
              <a:buNone/>
            </a:pPr>
            <a:r>
              <a:rPr lang="en-US" sz="2000" b="0">
                <a:latin typeface="Times New Roman" panose="02020603050405020304" pitchFamily="18" charset="0"/>
                <a:cs typeface="Times New Roman" panose="02020603050405020304" pitchFamily="18" charset="0"/>
              </a:rPr>
              <a:t>+ …</a:t>
            </a:r>
          </a:p>
          <a:p>
            <a:endParaRPr lang="en-US"/>
          </a:p>
        </p:txBody>
      </p:sp>
      <p:sp>
        <p:nvSpPr>
          <p:cNvPr id="4" name="Title 3"/>
          <p:cNvSpPr>
            <a:spLocks noGrp="1"/>
          </p:cNvSpPr>
          <p:nvPr>
            <p:ph type="title"/>
          </p:nvPr>
        </p:nvSpPr>
        <p:spPr/>
        <p:txBody>
          <a:bodyPr/>
          <a:lstStyle/>
          <a:p>
            <a:r>
              <a:rPr lang="en-US"/>
              <a:t>5.2 KHO ỨNG DỤNG OVI STORE</a:t>
            </a:r>
          </a:p>
        </p:txBody>
      </p:sp>
    </p:spTree>
    <p:extLst>
      <p:ext uri="{BB962C8B-B14F-4D97-AF65-F5344CB8AC3E}">
        <p14:creationId xmlns:p14="http://schemas.microsoft.com/office/powerpoint/2010/main" val="3906288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980728"/>
            <a:ext cx="8496944" cy="5112568"/>
          </a:xfrm>
        </p:spPr>
        <p:txBody>
          <a:bodyPr/>
          <a:lstStyle/>
          <a:p>
            <a:pPr algn="just"/>
            <a:r>
              <a:rPr lang="vi-VN" b="0">
                <a:latin typeface="Times New Roman" panose="02020603050405020304" pitchFamily="18" charset="0"/>
                <a:cs typeface="Times New Roman" panose="02020603050405020304" pitchFamily="18" charset="0"/>
              </a:rPr>
              <a:t>Cooper nghĩ xa hơn, cuối thập niên 1960 ông nêu ý tưởng chế tạo một loại điện thoại mang theo người, có thể thực hiện cuộc gọi từ bất kỳ chỗ nào, lúc nào tùy thích. </a:t>
            </a:r>
            <a:endParaRPr lang="en-US" b="0">
              <a:latin typeface="Times New Roman" panose="02020603050405020304" pitchFamily="18" charset="0"/>
              <a:cs typeface="Times New Roman" panose="02020603050405020304" pitchFamily="18" charset="0"/>
            </a:endParaRPr>
          </a:p>
          <a:p>
            <a:pPr algn="just"/>
            <a:r>
              <a:rPr lang="vi-VN" b="0">
                <a:latin typeface="Times New Roman" panose="02020603050405020304" pitchFamily="18" charset="0"/>
                <a:cs typeface="Times New Roman" panose="02020603050405020304" pitchFamily="18" charset="0"/>
              </a:rPr>
              <a:t>Loại điện thoại như vậy mới đại diện cho cá nhân; số điện thoại không nói lên một địa điểm nào đó, một văn phòng làm việc nào đó, một gia đình nào đó, mà đại diện cho một cá nhân nào đó. Dân Mỹ vốn trọng chủ nghĩa cá nhân, cái gì đề cao được vai trò cá nhân thì họ rất ưa chuộng</a:t>
            </a:r>
            <a:r>
              <a:rPr lang="en-US" b="0">
                <a:latin typeface="Times New Roman" panose="02020603050405020304" pitchFamily="18" charset="0"/>
                <a:cs typeface="Times New Roman" panose="02020603050405020304" pitchFamily="18" charset="0"/>
              </a:rPr>
              <a:t>.</a:t>
            </a:r>
            <a:r>
              <a:rPr lang="vi-VN" b="0">
                <a:latin typeface="Times New Roman" panose="02020603050405020304" pitchFamily="18" charset="0"/>
                <a:cs typeface="Times New Roman" panose="02020603050405020304" pitchFamily="18" charset="0"/>
              </a:rPr>
              <a:t> </a:t>
            </a:r>
            <a:endParaRPr lang="en-US"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1.4.2 COOPER</a:t>
            </a:r>
          </a:p>
        </p:txBody>
      </p:sp>
    </p:spTree>
    <p:extLst>
      <p:ext uri="{BB962C8B-B14F-4D97-AF65-F5344CB8AC3E}">
        <p14:creationId xmlns:p14="http://schemas.microsoft.com/office/powerpoint/2010/main" val="9971577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ct val="0"/>
              </a:spcBef>
              <a:buNone/>
            </a:pPr>
            <a:r>
              <a:rPr lang="en-US" sz="2000" b="0" err="1">
                <a:latin typeface="Times New Roman" panose="02020603050405020304" pitchFamily="18" charset="0"/>
                <a:cs typeface="Times New Roman" panose="02020603050405020304" pitchFamily="18" charset="0"/>
              </a:rPr>
              <a:t>Mặc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dù</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quyết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định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mới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đây</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Nokia </a:t>
            </a:r>
            <a:r>
              <a:rPr lang="en-US" sz="2000" b="0" err="1">
                <a:latin typeface="Times New Roman" panose="02020603050405020304" pitchFamily="18" charset="0"/>
                <a:cs typeface="Times New Roman" panose="02020603050405020304" pitchFamily="18" charset="0"/>
              </a:rPr>
              <a:t>sử</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Windows Phone 7 </a:t>
            </a:r>
            <a:r>
              <a:rPr lang="en-US" sz="2000" b="0" err="1">
                <a:latin typeface="Times New Roman" panose="02020603050405020304" pitchFamily="18" charset="0"/>
                <a:cs typeface="Times New Roman" panose="02020603050405020304" pitchFamily="18" charset="0"/>
              </a:rPr>
              <a:t>là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hệ</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điều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chính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họ</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cửa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Ovi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vẫn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sẵn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cho</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tại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tương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lai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điện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thoại</a:t>
            </a:r>
            <a:r>
              <a:rPr lang="en-US" sz="2000" b="0">
                <a:latin typeface="Times New Roman" panose="02020603050405020304" pitchFamily="18" charset="0"/>
                <a:cs typeface="Times New Roman" panose="02020603050405020304" pitchFamily="18" charset="0"/>
              </a:rPr>
              <a:t> Symbian.</a:t>
            </a:r>
          </a:p>
          <a:p>
            <a:pPr marL="0" indent="465138" algn="just">
              <a:spcBef>
                <a:spcPct val="0"/>
              </a:spcBef>
              <a:buNone/>
            </a:pP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Symbian là hệ điều hành được viết và sử dụng cho một số điện thoại di động. Symbian được sử dụng nhiều nhất bởi các điện thoại cao cấp của Nokia.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Giờ</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đang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giảm</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sút</a:t>
            </a:r>
            <a:r>
              <a:rPr lang="en-US" sz="2000" b="0">
                <a:latin typeface="Times New Roman" panose="02020603050405020304" pitchFamily="18" charset="0"/>
                <a:cs typeface="Times New Roman" panose="02020603050405020304" pitchFamily="18" charset="0"/>
              </a:rPr>
              <a:t>.)</a:t>
            </a:r>
          </a:p>
          <a:p>
            <a:pPr marL="0" indent="465138" algn="just">
              <a:spcBef>
                <a:spcPct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ct val="0"/>
              </a:spcBef>
              <a:buNone/>
            </a:pPr>
            <a:r>
              <a:rPr lang="en-US" sz="2000" b="0" err="1">
                <a:latin typeface="Times New Roman" panose="02020603050405020304" pitchFamily="18" charset="0"/>
                <a:cs typeface="Times New Roman" panose="02020603050405020304" pitchFamily="18" charset="0"/>
              </a:rPr>
              <a:t>Cửa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hàng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Ovi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và</a:t>
            </a:r>
            <a:r>
              <a:rPr lang="en-US" sz="2000" b="0">
                <a:latin typeface="Times New Roman" panose="02020603050405020304" pitchFamily="18" charset="0"/>
                <a:cs typeface="Times New Roman" panose="02020603050405020304" pitchFamily="18" charset="0"/>
              </a:rPr>
              <a:t> Windows 7 Phone Marketplace </a:t>
            </a:r>
            <a:r>
              <a:rPr lang="en-US" sz="2000" b="0" err="1">
                <a:latin typeface="Times New Roman" panose="02020603050405020304" pitchFamily="18" charset="0"/>
                <a:cs typeface="Times New Roman" panose="02020603050405020304" pitchFamily="18" charset="0"/>
              </a:rPr>
              <a:t>sẽ</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được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hợp</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nền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tảng</a:t>
            </a:r>
            <a:r>
              <a:rPr lang="en-US" sz="2000" b="0">
                <a:latin typeface="Times New Roman" panose="02020603050405020304" pitchFamily="18" charset="0"/>
                <a:cs typeface="Times New Roman" panose="02020603050405020304" pitchFamily="18" charset="0"/>
              </a:rPr>
              <a:t> Windows Phone 7. </a:t>
            </a:r>
            <a:r>
              <a:rPr lang="en-US" sz="2000" b="0" err="1">
                <a:latin typeface="Times New Roman" panose="02020603050405020304" pitchFamily="18" charset="0"/>
                <a:cs typeface="Times New Roman" panose="02020603050405020304" pitchFamily="18" charset="0"/>
              </a:rPr>
              <a:t>Có</a:t>
            </a:r>
            <a:r>
              <a:rPr lang="en-US" sz="2000" b="0">
                <a:latin typeface="Times New Roman" panose="02020603050405020304" pitchFamily="18" charset="0"/>
                <a:cs typeface="Times New Roman" panose="02020603050405020304" pitchFamily="18" charset="0"/>
              </a:rPr>
              <a:t> 116.583 </a:t>
            </a:r>
            <a:r>
              <a:rPr lang="en-US" sz="2000" b="0" err="1">
                <a:latin typeface="Times New Roman" panose="02020603050405020304" pitchFamily="18" charset="0"/>
                <a:cs typeface="Times New Roman" panose="02020603050405020304" pitchFamily="18" charset="0"/>
              </a:rPr>
              <a:t>ứng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dụng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như</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của</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tháng</a:t>
            </a:r>
            <a:r>
              <a:rPr lang="en-US" sz="2000" b="0">
                <a:latin typeface="Times New Roman" panose="02020603050405020304" pitchFamily="18" charset="0"/>
                <a:cs typeface="Times New Roman" panose="02020603050405020304" pitchFamily="18" charset="0"/>
              </a:rPr>
              <a:t> 12 </a:t>
            </a:r>
            <a:r>
              <a:rPr lang="en-US" sz="2000" b="0" err="1">
                <a:latin typeface="Times New Roman" panose="02020603050405020304" pitchFamily="18" charset="0"/>
                <a:cs typeface="Times New Roman" panose="02020603050405020304" pitchFamily="18" charset="0"/>
              </a:rPr>
              <a:t>năm</a:t>
            </a:r>
            <a:r>
              <a:rPr lang="en-US" sz="2000" b="0">
                <a:latin typeface="Times New Roman" panose="02020603050405020304" pitchFamily="18" charset="0"/>
                <a:cs typeface="Times New Roman" panose="02020603050405020304" pitchFamily="18" charset="0"/>
              </a:rPr>
              <a:t> 2011 . </a:t>
            </a:r>
          </a:p>
          <a:p>
            <a:endParaRPr lang="en-US"/>
          </a:p>
        </p:txBody>
      </p:sp>
      <p:sp>
        <p:nvSpPr>
          <p:cNvPr id="4" name="Title 3"/>
          <p:cNvSpPr>
            <a:spLocks noGrp="1"/>
          </p:cNvSpPr>
          <p:nvPr>
            <p:ph type="title"/>
          </p:nvPr>
        </p:nvSpPr>
        <p:spPr/>
        <p:txBody>
          <a:bodyPr/>
          <a:lstStyle/>
          <a:p>
            <a:r>
              <a:rPr lang="en-US"/>
              <a:t>5.2 KHO ỨNG DỤNG OVI STORE</a:t>
            </a:r>
          </a:p>
        </p:txBody>
      </p:sp>
    </p:spTree>
    <p:extLst>
      <p:ext uri="{BB962C8B-B14F-4D97-AF65-F5344CB8AC3E}">
        <p14:creationId xmlns:p14="http://schemas.microsoft.com/office/powerpoint/2010/main" val="8429814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5.3 KHO ỨNG DỤNG Windows Phone</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980728"/>
            <a:ext cx="9143999" cy="5616623"/>
          </a:xfrm>
        </p:spPr>
      </p:pic>
    </p:spTree>
    <p:extLst>
      <p:ext uri="{BB962C8B-B14F-4D97-AF65-F5344CB8AC3E}">
        <p14:creationId xmlns:p14="http://schemas.microsoft.com/office/powerpoint/2010/main" val="11755048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p:txBody>
          <a:bodyPr/>
          <a:lstStyle/>
          <a:p>
            <a:r>
              <a:rPr lang="en-US"/>
              <a:t>5.4 KHO ỨNG DỤNG Google play</a:t>
            </a:r>
          </a:p>
        </p:txBody>
      </p:sp>
      <p:pic>
        <p:nvPicPr>
          <p:cNvPr id="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980728"/>
            <a:ext cx="9036496" cy="576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87563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5.5 KHO ỨNG DỤNG Mstore.vn</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5" y="1052736"/>
            <a:ext cx="8926958"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0826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5.6 KHO ỨNG DỤNG Cleverstore.vn</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980728"/>
            <a:ext cx="9144000"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8741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5.7 KHO ỨNG DỤNG VIMARKET.vn</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3999"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0759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5.8 KHO ỨNG DỤNG APPSTORE.vn</a:t>
            </a:r>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08720"/>
            <a:ext cx="9143999"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6205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6000"/>
              <a:t>Chương 6</a:t>
            </a:r>
          </a:p>
        </p:txBody>
      </p:sp>
      <p:sp>
        <p:nvSpPr>
          <p:cNvPr id="5" name="Text Placeholder 4"/>
          <p:cNvSpPr>
            <a:spLocks noGrp="1"/>
          </p:cNvSpPr>
          <p:nvPr>
            <p:ph type="body" idx="1"/>
          </p:nvPr>
        </p:nvSpPr>
        <p:spPr/>
        <p:txBody>
          <a:bodyPr/>
          <a:lstStyle/>
          <a:p>
            <a:r>
              <a:rPr lang="en-US" sz="2800"/>
              <a:t>DỊCH VỤ DI ĐỘNG TRÊN NỀN TẢNG ĐỊNH VỊ.</a:t>
            </a:r>
          </a:p>
        </p:txBody>
      </p:sp>
      <p:sp>
        <p:nvSpPr>
          <p:cNvPr id="6" name="Action Button: Home 5">
            <a:hlinkClick r:id="rId2" action="ppaction://hlinksldjump" highlightClick="1"/>
          </p:cNvPr>
          <p:cNvSpPr/>
          <p:nvPr/>
        </p:nvSpPr>
        <p:spPr>
          <a:xfrm>
            <a:off x="827584" y="2132856"/>
            <a:ext cx="864097" cy="720081"/>
          </a:xfrm>
          <a:prstGeom prst="actionButtonHome">
            <a:avLst/>
          </a:prstGeom>
          <a:solidFill>
            <a:srgbClr val="013B41"/>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805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a:t>6.1 KIẾN THỨC CƠ SỞ VỀ ĐỊNH VỊ.</a:t>
            </a:r>
          </a:p>
        </p:txBody>
      </p:sp>
      <p:sp>
        <p:nvSpPr>
          <p:cNvPr id="3" name="Content Placeholder 2"/>
          <p:cNvSpPr>
            <a:spLocks noGrp="1"/>
          </p:cNvSpPr>
          <p:nvPr>
            <p:ph idx="1"/>
          </p:nvPr>
        </p:nvSpPr>
        <p:spPr>
          <a:xfrm>
            <a:off x="467544" y="761233"/>
            <a:ext cx="8352928" cy="2019695"/>
          </a:xfrm>
        </p:spPr>
        <p:txBody>
          <a:bodyPr>
            <a:normAutofit fontScale="92500" lnSpcReduction="20000"/>
          </a:bodyPr>
          <a:lstStyle/>
          <a:p>
            <a:pPr marL="0" indent="0" algn="ctr">
              <a:spcBef>
                <a:spcPts val="0"/>
              </a:spcBef>
              <a:buNone/>
            </a:pPr>
            <a:r>
              <a:rPr lang="en-US" sz="2000" b="0" err="1">
                <a:latin typeface="Times New Roman" pitchFamily="18" charset="0"/>
                <a:cs typeface="Times New Roman" pitchFamily="18" charset="0"/>
              </a:rPr>
              <a:t>Sức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dịch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p>
          <a:p>
            <a:pPr marL="0" indent="0" algn="ctr">
              <a:spcBef>
                <a:spcPts val="0"/>
              </a:spcBef>
              <a:buNone/>
            </a:pP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định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vị</a:t>
            </a:r>
            <a:r>
              <a:rPr lang="en-US" sz="2000" b="0">
                <a:latin typeface="Times New Roman" pitchFamily="18" charset="0"/>
                <a:cs typeface="Times New Roman" pitchFamily="18" charset="0"/>
              </a:rPr>
              <a:t> </a:t>
            </a:r>
          </a:p>
          <a:p>
            <a:pPr marL="0" indent="0" algn="ctr">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Năm</a:t>
            </a:r>
            <a:r>
              <a:rPr lang="en-US" sz="2000" b="0">
                <a:latin typeface="Times New Roman" pitchFamily="18" charset="0"/>
                <a:cs typeface="Times New Roman" pitchFamily="18" charset="0"/>
              </a:rPr>
              <a:t> 2012 </a:t>
            </a:r>
            <a:r>
              <a:rPr lang="en-US" sz="2000" b="0" err="1">
                <a:latin typeface="Times New Roman" pitchFamily="18" charset="0"/>
                <a:cs typeface="Times New Roman" pitchFamily="18" charset="0"/>
              </a:rPr>
              <a:t>lưu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dấu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dịch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dựa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định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vị</a:t>
            </a:r>
            <a:r>
              <a:rPr lang="en-US" sz="2000" b="0">
                <a:latin typeface="Times New Roman" pitchFamily="18" charset="0"/>
                <a:cs typeface="Times New Roman" pitchFamily="18" charset="0"/>
              </a:rPr>
              <a:t> (Location Based Service - LBS).</a:t>
            </a:r>
          </a:p>
          <a:p>
            <a:pPr marL="571500" indent="-457200" algn="just">
              <a:lnSpc>
                <a:spcPct val="150000"/>
              </a:lnSpc>
              <a:buClr>
                <a:schemeClr val="tx1">
                  <a:lumMod val="85000"/>
                  <a:lumOff val="15000"/>
                </a:schemeClr>
              </a:buClr>
              <a:buFont typeface="Wingdings" pitchFamily="2" charset="2"/>
              <a:buChar char="§"/>
            </a:pPr>
            <a:endParaRPr lang="en-US" sz="2000" b="0"/>
          </a:p>
        </p:txBody>
      </p:sp>
      <p:pic>
        <p:nvPicPr>
          <p:cNvPr id="5" name="Picture 2"/>
          <p:cNvPicPr>
            <a:picLocks noChangeAspect="1" noChangeArrowheads="1"/>
          </p:cNvPicPr>
          <p:nvPr/>
        </p:nvPicPr>
        <p:blipFill>
          <a:blip r:embed="rId3"/>
          <a:srcRect/>
          <a:stretch>
            <a:fillRect/>
          </a:stretch>
        </p:blipFill>
        <p:spPr bwMode="auto">
          <a:xfrm>
            <a:off x="0" y="2803973"/>
            <a:ext cx="9146431" cy="40540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91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1019200"/>
            <a:ext cx="7560840" cy="5074096"/>
          </a:xfrm>
        </p:spPr>
        <p:txBody>
          <a:bodyPr>
            <a:normAutofit fontScale="70000" lnSpcReduction="20000"/>
          </a:bodyPr>
          <a:lstStyle/>
          <a:p>
            <a:pPr marL="0" indent="465138" algn="just">
              <a:spcBef>
                <a:spcPts val="0"/>
              </a:spcBef>
              <a:buNone/>
            </a:pPr>
            <a:r>
              <a:rPr lang="en-US" sz="2800" b="0" err="1">
                <a:latin typeface="Times New Roman" pitchFamily="18" charset="0"/>
                <a:cs typeface="Times New Roman" pitchFamily="18" charset="0"/>
              </a:rPr>
              <a:t>Từ</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tính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năng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định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vị</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toàn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cầu</a:t>
            </a:r>
            <a:r>
              <a:rPr lang="en-US" sz="2800" b="0">
                <a:latin typeface="Times New Roman" pitchFamily="18" charset="0"/>
                <a:cs typeface="Times New Roman" pitchFamily="18" charset="0"/>
              </a:rPr>
              <a:t> (GPS) </a:t>
            </a:r>
            <a:r>
              <a:rPr lang="en-US" sz="2800" b="0" err="1">
                <a:latin typeface="Times New Roman" pitchFamily="18" charset="0"/>
                <a:cs typeface="Times New Roman" pitchFamily="18" charset="0"/>
              </a:rPr>
              <a:t>được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tích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hợp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thông</a:t>
            </a:r>
            <a:r>
              <a:rPr lang="en-US" sz="2800" b="0">
                <a:latin typeface="Times New Roman" pitchFamily="18" charset="0"/>
                <a:cs typeface="Times New Roman" pitchFamily="18" charset="0"/>
              </a:rPr>
              <a:t> minh </a:t>
            </a:r>
            <a:r>
              <a:rPr lang="en-US" sz="2800" b="0" err="1">
                <a:latin typeface="Times New Roman" pitchFamily="18" charset="0"/>
                <a:cs typeface="Times New Roman" pitchFamily="18" charset="0"/>
              </a:rPr>
              <a:t>vào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nền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tảng</a:t>
            </a:r>
            <a:r>
              <a:rPr lang="en-US" sz="2800" b="0">
                <a:latin typeface="Times New Roman" pitchFamily="18" charset="0"/>
                <a:cs typeface="Times New Roman" pitchFamily="18" charset="0"/>
              </a:rPr>
              <a:t> di </a:t>
            </a:r>
            <a:r>
              <a:rPr lang="en-US" sz="2800" b="0" err="1">
                <a:latin typeface="Times New Roman" pitchFamily="18" charset="0"/>
                <a:cs typeface="Times New Roman" pitchFamily="18" charset="0"/>
              </a:rPr>
              <a:t>động</a:t>
            </a:r>
            <a:r>
              <a:rPr lang="en-US" sz="2800" b="0">
                <a:latin typeface="Times New Roman" pitchFamily="18" charset="0"/>
                <a:cs typeface="Times New Roman" pitchFamily="18" charset="0"/>
              </a:rPr>
              <a:t>, LBS </a:t>
            </a:r>
            <a:r>
              <a:rPr lang="en-US" sz="2800" b="0" err="1">
                <a:latin typeface="Times New Roman" pitchFamily="18" charset="0"/>
                <a:cs typeface="Times New Roman" pitchFamily="18" charset="0"/>
              </a:rPr>
              <a:t>trở</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thành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một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khoa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học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chính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xác</a:t>
            </a:r>
            <a:r>
              <a:rPr lang="en-US" sz="2800" b="0">
                <a:latin typeface="Times New Roman" pitchFamily="18" charset="0"/>
                <a:cs typeface="Times New Roman" pitchFamily="18" charset="0"/>
              </a:rPr>
              <a:t>.</a:t>
            </a:r>
          </a:p>
          <a:p>
            <a:pPr marL="0" indent="465138" algn="just">
              <a:spcBef>
                <a:spcPts val="0"/>
              </a:spcBef>
              <a:buNone/>
            </a:pPr>
            <a:r>
              <a:rPr lang="en-US" sz="2800" b="0" err="1">
                <a:latin typeface="Times New Roman" pitchFamily="18" charset="0"/>
                <a:cs typeface="Times New Roman" pitchFamily="18" charset="0"/>
              </a:rPr>
              <a:t>Người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dùng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dễ</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dàng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khai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thác</a:t>
            </a:r>
            <a:r>
              <a:rPr lang="en-US" sz="2800" b="0">
                <a:latin typeface="Times New Roman" pitchFamily="18" charset="0"/>
                <a:cs typeface="Times New Roman" pitchFamily="18" charset="0"/>
              </a:rPr>
              <a:t> LBS ở </a:t>
            </a:r>
            <a:r>
              <a:rPr lang="en-US" sz="2800" b="0" err="1">
                <a:latin typeface="Times New Roman" pitchFamily="18" charset="0"/>
                <a:cs typeface="Times New Roman" pitchFamily="18" charset="0"/>
              </a:rPr>
              <a:t>dịch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vụ</a:t>
            </a:r>
            <a:r>
              <a:rPr lang="en-US" sz="2800" b="0">
                <a:latin typeface="Times New Roman" pitchFamily="18" charset="0"/>
                <a:cs typeface="Times New Roman" pitchFamily="18" charset="0"/>
              </a:rPr>
              <a:t> Check-in </a:t>
            </a:r>
            <a:r>
              <a:rPr lang="en-US" sz="2800" b="0" err="1">
                <a:latin typeface="Times New Roman" pitchFamily="18" charset="0"/>
                <a:cs typeface="Times New Roman" pitchFamily="18" charset="0"/>
              </a:rPr>
              <a:t>trên</a:t>
            </a:r>
            <a:r>
              <a:rPr lang="en-US" sz="2800" b="0">
                <a:latin typeface="Times New Roman" pitchFamily="18" charset="0"/>
                <a:cs typeface="Times New Roman" pitchFamily="18" charset="0"/>
              </a:rPr>
              <a:t> Facebook, </a:t>
            </a:r>
            <a:r>
              <a:rPr lang="en-US" sz="2800" b="0" err="1">
                <a:latin typeface="Times New Roman" pitchFamily="18" charset="0"/>
                <a:cs typeface="Times New Roman" pitchFamily="18" charset="0"/>
              </a:rPr>
              <a:t>Instagram</a:t>
            </a:r>
            <a:r>
              <a:rPr lang="en-US" sz="2800" b="0">
                <a:latin typeface="Times New Roman" pitchFamily="18" charset="0"/>
                <a:cs typeface="Times New Roman" pitchFamily="18" charset="0"/>
              </a:rPr>
              <a:t>, Google Map…:</a:t>
            </a:r>
          </a:p>
          <a:p>
            <a:pPr marL="0" indent="914400" algn="just">
              <a:spcBef>
                <a:spcPts val="0"/>
              </a:spcBef>
              <a:buNone/>
            </a:pP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Để</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khẳng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định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Tôi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đã</a:t>
            </a:r>
            <a:r>
              <a:rPr lang="en-US" sz="2800" b="0">
                <a:latin typeface="Times New Roman" pitchFamily="18" charset="0"/>
                <a:cs typeface="Times New Roman" pitchFamily="18" charset="0"/>
              </a:rPr>
              <a:t> ở </a:t>
            </a:r>
            <a:r>
              <a:rPr lang="en-US" sz="2800" b="0" err="1">
                <a:latin typeface="Times New Roman" pitchFamily="18" charset="0"/>
                <a:cs typeface="Times New Roman" pitchFamily="18" charset="0"/>
              </a:rPr>
              <a:t>đây</a:t>
            </a:r>
            <a:r>
              <a:rPr lang="en-US" sz="2800" b="0">
                <a:latin typeface="Times New Roman" pitchFamily="18" charset="0"/>
                <a:cs typeface="Times New Roman" pitchFamily="18" charset="0"/>
              </a:rPr>
              <a:t>”</a:t>
            </a:r>
          </a:p>
          <a:p>
            <a:pPr marL="0" indent="914400" algn="just">
              <a:spcBef>
                <a:spcPts val="0"/>
              </a:spcBef>
              <a:buNone/>
            </a:pP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Giới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thiệu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bạn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bè</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tới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quán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ăn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ngon</a:t>
            </a:r>
            <a:endParaRPr lang="en-US" sz="2800" b="0">
              <a:latin typeface="Times New Roman" pitchFamily="18" charset="0"/>
              <a:cs typeface="Times New Roman" pitchFamily="18" charset="0"/>
            </a:endParaRPr>
          </a:p>
          <a:p>
            <a:pPr marL="0" indent="914400" algn="just">
              <a:spcBef>
                <a:spcPts val="0"/>
              </a:spcBef>
              <a:buNone/>
            </a:pP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Tìm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kiếm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lộ</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trình</a:t>
            </a:r>
            <a:endParaRPr lang="en-US" sz="2800" b="0">
              <a:latin typeface="Times New Roman" pitchFamily="18" charset="0"/>
              <a:cs typeface="Times New Roman" pitchFamily="18" charset="0"/>
            </a:endParaRPr>
          </a:p>
          <a:p>
            <a:pPr marL="0" indent="914400" algn="just">
              <a:spcBef>
                <a:spcPts val="0"/>
              </a:spcBef>
              <a:buNone/>
            </a:pPr>
            <a:r>
              <a:rPr lang="en-US" sz="2800" b="0">
                <a:latin typeface="Times New Roman" pitchFamily="18" charset="0"/>
                <a:cs typeface="Times New Roman" pitchFamily="18" charset="0"/>
              </a:rPr>
              <a:t>-………………….</a:t>
            </a:r>
          </a:p>
          <a:p>
            <a:pPr marL="0" indent="465138" algn="just">
              <a:spcBef>
                <a:spcPts val="0"/>
              </a:spcBef>
              <a:buNone/>
            </a:pPr>
            <a:r>
              <a:rPr lang="en-US" sz="2800" b="0" err="1">
                <a:latin typeface="Times New Roman" pitchFamily="18" charset="0"/>
                <a:cs typeface="Times New Roman" pitchFamily="18" charset="0"/>
              </a:rPr>
              <a:t>Chỉ</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cần</a:t>
            </a:r>
            <a:r>
              <a:rPr lang="en-US" sz="2800" b="0">
                <a:latin typeface="Times New Roman" pitchFamily="18" charset="0"/>
                <a:cs typeface="Times New Roman" pitchFamily="18" charset="0"/>
              </a:rPr>
              <a:t>:</a:t>
            </a:r>
          </a:p>
          <a:p>
            <a:pPr marL="0" indent="465138" algn="just">
              <a:spcBef>
                <a:spcPts val="0"/>
              </a:spcBef>
              <a:buNone/>
            </a:pPr>
            <a:r>
              <a:rPr lang="en-US" sz="2800" b="0" err="1">
                <a:latin typeface="Times New Roman" pitchFamily="18" charset="0"/>
                <a:cs typeface="Times New Roman" pitchFamily="18" charset="0"/>
              </a:rPr>
              <a:t>Thiết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bị</a:t>
            </a:r>
            <a:r>
              <a:rPr lang="en-US" sz="2800" b="0">
                <a:latin typeface="Times New Roman" pitchFamily="18" charset="0"/>
                <a:cs typeface="Times New Roman" pitchFamily="18" charset="0"/>
              </a:rPr>
              <a:t> di </a:t>
            </a:r>
            <a:r>
              <a:rPr lang="en-US" sz="2800" b="0" err="1">
                <a:latin typeface="Times New Roman" pitchFamily="18" charset="0"/>
                <a:cs typeface="Times New Roman" pitchFamily="18" charset="0"/>
              </a:rPr>
              <a:t>động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được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kích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hoạt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kết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nối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mạng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từ</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Wifi</a:t>
            </a:r>
            <a:r>
              <a:rPr lang="en-US" sz="2800" b="0">
                <a:latin typeface="Times New Roman" pitchFamily="18" charset="0"/>
                <a:cs typeface="Times New Roman" pitchFamily="18" charset="0"/>
              </a:rPr>
              <a:t>, 3G hay </a:t>
            </a:r>
            <a:r>
              <a:rPr lang="en-US" sz="2800" b="0" err="1">
                <a:latin typeface="Times New Roman" pitchFamily="18" charset="0"/>
                <a:cs typeface="Times New Roman" pitchFamily="18" charset="0"/>
              </a:rPr>
              <a:t>đơn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giản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là</a:t>
            </a:r>
            <a:r>
              <a:rPr lang="en-US" sz="2800" b="0">
                <a:latin typeface="Times New Roman" pitchFamily="18" charset="0"/>
                <a:cs typeface="Times New Roman" pitchFamily="18" charset="0"/>
              </a:rPr>
              <a:t> GPRS.</a:t>
            </a:r>
          </a:p>
        </p:txBody>
      </p:sp>
      <p:sp>
        <p:nvSpPr>
          <p:cNvPr id="6"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37252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908720"/>
            <a:ext cx="8280920" cy="5400600"/>
          </a:xfrm>
        </p:spPr>
        <p:txBody>
          <a:bodyPr/>
          <a:lstStyle/>
          <a:p>
            <a:pPr marL="0" indent="0" algn="just">
              <a:buNone/>
            </a:pPr>
            <a:r>
              <a:rPr lang="vi-VN" b="0">
                <a:latin typeface="Times New Roman" panose="02020603050405020304" pitchFamily="18" charset="0"/>
                <a:cs typeface="Times New Roman" panose="02020603050405020304" pitchFamily="18" charset="0"/>
              </a:rPr>
              <a:t>Chiếc điện thoại di động đầu tiên trên thế giới mà Cooper sử dụng có tên Motorola DynaTAC. Máy có chiều dài lên đến 25,4cm và nặng đến 1kg. Thời lượng pin sử dụng chỉ 35 phút.</a:t>
            </a:r>
            <a:endParaRPr lang="en-US" b="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1.4.3 </a:t>
            </a:r>
            <a:r>
              <a:rPr lang="en-US" sz="3200" err="1"/>
              <a:t>DynaTAC</a:t>
            </a:r>
            <a:endParaRPr lang="en-US" sz="3200"/>
          </a:p>
        </p:txBody>
      </p:sp>
      <p:pic>
        <p:nvPicPr>
          <p:cNvPr id="5" name="Picture 2" descr="C:\Users\anhtuan\Desktop\40-years-mobilephone-2-bae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044" y="2708920"/>
            <a:ext cx="5715000" cy="402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31318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268760"/>
            <a:ext cx="7776864" cy="4797552"/>
          </a:xfrm>
        </p:spPr>
        <p:txBody>
          <a:bodyPr>
            <a:normAutofit/>
          </a:bodyPr>
          <a:lstStyle/>
          <a:p>
            <a:pPr marL="0" indent="465138" algn="just">
              <a:spcBef>
                <a:spcPts val="0"/>
              </a:spcBef>
              <a:buNone/>
            </a:pP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770 </a:t>
            </a:r>
            <a:r>
              <a:rPr lang="en-US" sz="2000" b="0" err="1">
                <a:latin typeface="Times New Roman" pitchFamily="18" charset="0"/>
                <a:cs typeface="Times New Roman" pitchFamily="18" charset="0"/>
              </a:rPr>
              <a:t>triệu</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thống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định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toàn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cầu</a:t>
            </a:r>
            <a:r>
              <a:rPr lang="en-US" sz="2000" b="0">
                <a:latin typeface="Times New Roman" pitchFamily="18" charset="0"/>
                <a:cs typeface="Times New Roman" pitchFamily="18" charset="0"/>
              </a:rPr>
              <a:t>, LBS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thay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đổi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hệ</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sinh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thái</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bởi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cơ</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nó</a:t>
            </a:r>
            <a:r>
              <a:rPr lang="en-US" sz="2000" b="0">
                <a:latin typeface="Times New Roman" pitchFamily="18" charset="0"/>
                <a:cs typeface="Times New Roman" pitchFamily="18" charset="0"/>
              </a:rPr>
              <a:t>.</a:t>
            </a:r>
          </a:p>
          <a:p>
            <a:pPr marL="0" indent="465138" algn="just">
              <a:spcBef>
                <a:spcPts val="0"/>
              </a:spcBef>
              <a:buNone/>
            </a:pPr>
            <a:r>
              <a:rPr lang="en-US" sz="2000" b="0">
                <a:latin typeface="Times New Roman" pitchFamily="18" charset="0"/>
                <a:cs typeface="Times New Roman" pitchFamily="18" charset="0"/>
              </a:rPr>
              <a:t>LBS </a:t>
            </a:r>
            <a:r>
              <a:rPr lang="en-US" sz="2000" b="0" err="1">
                <a:latin typeface="Times New Roman" pitchFamily="18" charset="0"/>
                <a:cs typeface="Times New Roman" pitchFamily="18" charset="0"/>
              </a:rPr>
              <a:t>mang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luồng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sinh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phục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cầu</a:t>
            </a:r>
            <a:r>
              <a:rPr lang="en-US" sz="2000" b="0">
                <a:latin typeface="Times New Roman" pitchFamily="18" charset="0"/>
                <a:cs typeface="Times New Roman" pitchFamily="18" charset="0"/>
              </a:rPr>
              <a:t> chia </a:t>
            </a:r>
            <a:r>
              <a:rPr lang="en-US" sz="2000" b="0" err="1">
                <a:latin typeface="Times New Roman" pitchFamily="18" charset="0"/>
                <a:cs typeface="Times New Roman" pitchFamily="18" charset="0"/>
              </a:rPr>
              <a:t>sẻ</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thông</a:t>
            </a:r>
            <a:r>
              <a:rPr lang="en-US" sz="2000" b="0">
                <a:latin typeface="Times New Roman" pitchFamily="18" charset="0"/>
                <a:cs typeface="Times New Roman" pitchFamily="18" charset="0"/>
              </a:rPr>
              <a:t> tin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giúp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dịch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doanh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tốt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đem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doanh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sinh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lẻ</a:t>
            </a:r>
            <a:r>
              <a:rPr lang="en-US" sz="2000" b="0">
                <a:latin typeface="Times New Roman" pitchFamily="18" charset="0"/>
                <a:cs typeface="Times New Roman" pitchFamily="18" charset="0"/>
              </a:rPr>
              <a:t>.</a:t>
            </a:r>
          </a:p>
        </p:txBody>
      </p:sp>
      <p:sp>
        <p:nvSpPr>
          <p:cNvPr id="5"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320161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980728"/>
            <a:ext cx="7727776" cy="5184576"/>
          </a:xfrm>
        </p:spPr>
        <p:txBody>
          <a:bodyPr>
            <a:normAutofit/>
          </a:bodyPr>
          <a:lstStyle/>
          <a:p>
            <a:pPr marL="0" indent="465138" algn="ctr">
              <a:spcBef>
                <a:spcPts val="0"/>
              </a:spcBef>
              <a:buNone/>
            </a:pPr>
            <a:r>
              <a:rPr lang="en-US" sz="2800" err="1">
                <a:latin typeface="Times New Roman" pitchFamily="18" charset="0"/>
                <a:cs typeface="Times New Roman" pitchFamily="18" charset="0"/>
              </a:rPr>
              <a:t>Cuộc</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chơi</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của</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các</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ông</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lớn</a:t>
            </a:r>
            <a:endParaRPr lang="en-US" sz="280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liên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tục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LBS </a:t>
            </a:r>
            <a:r>
              <a:rPr lang="en-US" sz="2000" b="0" err="1">
                <a:latin typeface="Times New Roman" pitchFamily="18" charset="0"/>
                <a:cs typeface="Times New Roman" pitchFamily="18" charset="0"/>
              </a:rPr>
              <a:t>như</a:t>
            </a:r>
            <a:r>
              <a:rPr lang="en-US" sz="2000" b="0">
                <a:latin typeface="Times New Roman" pitchFamily="18" charset="0"/>
                <a:cs typeface="Times New Roman" pitchFamily="18" charset="0"/>
              </a:rPr>
              <a:t>: </a:t>
            </a:r>
          </a:p>
          <a:p>
            <a:pPr marL="0" indent="914400" algn="just">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sự</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khuyến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phố</a:t>
            </a:r>
            <a:r>
              <a:rPr lang="en-US" sz="2000" b="0">
                <a:latin typeface="Times New Roman" pitchFamily="18" charset="0"/>
                <a:cs typeface="Times New Roman" pitchFamily="18" charset="0"/>
              </a:rPr>
              <a:t>.</a:t>
            </a:r>
          </a:p>
          <a:p>
            <a:pPr marL="0" indent="914400" algn="just">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Tìm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hàng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trạm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xăng</a:t>
            </a:r>
            <a:r>
              <a:rPr lang="en-US" sz="2000" b="0">
                <a:latin typeface="Times New Roman" pitchFamily="18" charset="0"/>
                <a:cs typeface="Times New Roman" pitchFamily="18" charset="0"/>
              </a:rPr>
              <a:t>, ATM</a:t>
            </a:r>
          </a:p>
          <a:p>
            <a:pPr marL="0" indent="914400" algn="just">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Tìm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trình</a:t>
            </a:r>
            <a:endParaRPr lang="en-US" sz="2000" b="0">
              <a:latin typeface="Times New Roman" pitchFamily="18" charset="0"/>
              <a:cs typeface="Times New Roman" pitchFamily="18" charset="0"/>
            </a:endParaRPr>
          </a:p>
          <a:p>
            <a:pPr marL="0" indent="914400" algn="just">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bè</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quanh</a:t>
            </a:r>
            <a:endParaRPr lang="en-US" sz="2000" b="0">
              <a:latin typeface="Times New Roman" pitchFamily="18" charset="0"/>
              <a:cs typeface="Times New Roman" pitchFamily="18" charset="0"/>
            </a:endParaRPr>
          </a:p>
          <a:p>
            <a:pPr marL="0" indent="914400" algn="just">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báo</a:t>
            </a:r>
            <a:endParaRPr lang="en-US" sz="2000" b="0">
              <a:latin typeface="Times New Roman" pitchFamily="18" charset="0"/>
              <a:cs typeface="Times New Roman" pitchFamily="18" charset="0"/>
            </a:endParaRPr>
          </a:p>
          <a:p>
            <a:pPr marL="0" indent="914400" algn="just">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hoạt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bước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sóng</a:t>
            </a:r>
            <a:r>
              <a:rPr lang="en-US" sz="2000" b="0">
                <a:latin typeface="Times New Roman" pitchFamily="18" charset="0"/>
                <a:cs typeface="Times New Roman" pitchFamily="18" charset="0"/>
              </a:rPr>
              <a:t> radio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tìm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GPS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hoạt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a:t>
            </a:r>
          </a:p>
          <a:p>
            <a:pPr marL="0" indent="914400" algn="just">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Trò</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nhập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vai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gian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thực</a:t>
            </a:r>
            <a:r>
              <a:rPr lang="en-US" sz="2000" b="0">
                <a:latin typeface="Times New Roman" pitchFamily="18" charset="0"/>
                <a:cs typeface="Times New Roman" pitchFamily="18" charset="0"/>
              </a:rPr>
              <a:t>.</a:t>
            </a:r>
          </a:p>
        </p:txBody>
      </p:sp>
      <p:sp>
        <p:nvSpPr>
          <p:cNvPr id="5"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400018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980728"/>
            <a:ext cx="7560840" cy="4797552"/>
          </a:xfrm>
        </p:spPr>
        <p:txBody>
          <a:bodyPr>
            <a:normAutofit fontScale="85000" lnSpcReduction="10000"/>
          </a:bodyPr>
          <a:lstStyle/>
          <a:p>
            <a:pPr marL="0" indent="465138" algn="just">
              <a:spcBef>
                <a:spcPts val="0"/>
              </a:spcBef>
              <a:buNone/>
            </a:pPr>
            <a:r>
              <a:rPr lang="en-US" sz="2600" b="0" err="1">
                <a:latin typeface="Times New Roman" pitchFamily="18" charset="0"/>
                <a:cs typeface="Times New Roman" pitchFamily="18" charset="0"/>
              </a:rPr>
              <a:t>Đến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mức</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giới</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quan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sát</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nhận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định</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rằng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một</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khi</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đã</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nhắc</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đến</a:t>
            </a:r>
            <a:r>
              <a:rPr lang="en-US" sz="2600" b="0">
                <a:latin typeface="Times New Roman" pitchFamily="18" charset="0"/>
                <a:cs typeface="Times New Roman" pitchFamily="18" charset="0"/>
              </a:rPr>
              <a:t> di </a:t>
            </a:r>
            <a:r>
              <a:rPr lang="en-US" sz="2600" b="0" err="1">
                <a:latin typeface="Times New Roman" pitchFamily="18" charset="0"/>
                <a:cs typeface="Times New Roman" pitchFamily="18" charset="0"/>
              </a:rPr>
              <a:t>động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người</a:t>
            </a:r>
            <a:r>
              <a:rPr lang="en-US" sz="2600" b="0">
                <a:latin typeface="Times New Roman" pitchFamily="18" charset="0"/>
                <a:cs typeface="Times New Roman" pitchFamily="18" charset="0"/>
              </a:rPr>
              <a:t> ta </a:t>
            </a:r>
            <a:r>
              <a:rPr lang="en-US" sz="2600" b="0" err="1">
                <a:latin typeface="Times New Roman" pitchFamily="18" charset="0"/>
                <a:cs typeface="Times New Roman" pitchFamily="18" charset="0"/>
              </a:rPr>
              <a:t>chỉ</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cần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quan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tâm</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đến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vấn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đề</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vị</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trí</a:t>
            </a:r>
            <a:r>
              <a:rPr lang="en-US" sz="2600" b="0">
                <a:latin typeface="Times New Roman" pitchFamily="18" charset="0"/>
                <a:cs typeface="Times New Roman" pitchFamily="18" charset="0"/>
              </a:rPr>
              <a:t> ở </a:t>
            </a:r>
            <a:r>
              <a:rPr lang="en-US" sz="2600" b="0" err="1">
                <a:latin typeface="Times New Roman" pitchFamily="18" charset="0"/>
                <a:cs typeface="Times New Roman" pitchFamily="18" charset="0"/>
              </a:rPr>
              <a:t>đâu</a:t>
            </a:r>
            <a:r>
              <a:rPr lang="en-US" sz="2600" b="0">
                <a:latin typeface="Times New Roman" pitchFamily="18" charset="0"/>
                <a:cs typeface="Times New Roman" pitchFamily="18" charset="0"/>
              </a:rPr>
              <a:t>?”. </a:t>
            </a:r>
          </a:p>
          <a:p>
            <a:pPr marL="0" indent="465138" algn="just">
              <a:spcBef>
                <a:spcPts val="0"/>
              </a:spcBef>
              <a:buNone/>
            </a:pPr>
            <a:r>
              <a:rPr lang="en-US" sz="2600" b="0" err="1">
                <a:latin typeface="Times New Roman" pitchFamily="18" charset="0"/>
                <a:cs typeface="Times New Roman" pitchFamily="18" charset="0"/>
              </a:rPr>
              <a:t>Chẳng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hạn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chỉ</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cần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bạn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cài</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ứng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dụng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tìm</a:t>
            </a:r>
            <a:r>
              <a:rPr lang="en-US" sz="2600" b="0">
                <a:latin typeface="Times New Roman" pitchFamily="18" charset="0"/>
                <a:cs typeface="Times New Roman" pitchFamily="18" charset="0"/>
              </a:rPr>
              <a:t> ATM </a:t>
            </a:r>
            <a:r>
              <a:rPr lang="en-US" sz="2600" b="0" err="1">
                <a:latin typeface="Times New Roman" pitchFamily="18" charset="0"/>
                <a:cs typeface="Times New Roman" pitchFamily="18" charset="0"/>
              </a:rPr>
              <a:t>vào</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máy</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thì</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khi</a:t>
            </a:r>
            <a:r>
              <a:rPr lang="en-US" sz="2600" b="0">
                <a:latin typeface="Times New Roman" pitchFamily="18" charset="0"/>
                <a:cs typeface="Times New Roman" pitchFamily="18" charset="0"/>
              </a:rPr>
              <a:t> ở </a:t>
            </a:r>
            <a:r>
              <a:rPr lang="en-US" sz="2600" b="0" err="1">
                <a:latin typeface="Times New Roman" pitchFamily="18" charset="0"/>
                <a:cs typeface="Times New Roman" pitchFamily="18" charset="0"/>
              </a:rPr>
              <a:t>cách</a:t>
            </a:r>
            <a:r>
              <a:rPr lang="en-US" sz="2600" b="0">
                <a:latin typeface="Times New Roman" pitchFamily="18" charset="0"/>
                <a:cs typeface="Times New Roman" pitchFamily="18" charset="0"/>
              </a:rPr>
              <a:t> ATM </a:t>
            </a:r>
            <a:r>
              <a:rPr lang="en-US" sz="2600" b="0" err="1">
                <a:latin typeface="Times New Roman" pitchFamily="18" charset="0"/>
                <a:cs typeface="Times New Roman" pitchFamily="18" charset="0"/>
              </a:rPr>
              <a:t>trong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bán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kính</a:t>
            </a:r>
            <a:r>
              <a:rPr lang="en-US" sz="2600" b="0">
                <a:latin typeface="Times New Roman" pitchFamily="18" charset="0"/>
                <a:cs typeface="Times New Roman" pitchFamily="18" charset="0"/>
              </a:rPr>
              <a:t> 1km, </a:t>
            </a:r>
            <a:r>
              <a:rPr lang="en-US" sz="2600" b="0" err="1">
                <a:latin typeface="Times New Roman" pitchFamily="18" charset="0"/>
                <a:cs typeface="Times New Roman" pitchFamily="18" charset="0"/>
              </a:rPr>
              <a:t>điện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thoại</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của</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bạn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sẽ</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nhận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về</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những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thông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báo</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dạng</a:t>
            </a:r>
            <a:r>
              <a:rPr lang="en-US" sz="2600" b="0">
                <a:latin typeface="Times New Roman" pitchFamily="18" charset="0"/>
                <a:cs typeface="Times New Roman" pitchFamily="18" charset="0"/>
              </a:rPr>
              <a:t> Pop-up </a:t>
            </a:r>
            <a:r>
              <a:rPr lang="en-US" sz="2600" b="0" err="1">
                <a:latin typeface="Times New Roman" pitchFamily="18" charset="0"/>
                <a:cs typeface="Times New Roman" pitchFamily="18" charset="0"/>
              </a:rPr>
              <a:t>để</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cung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cấp</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thông</a:t>
            </a:r>
            <a:r>
              <a:rPr lang="en-US" sz="2600" b="0">
                <a:latin typeface="Times New Roman" pitchFamily="18" charset="0"/>
                <a:cs typeface="Times New Roman" pitchFamily="18" charset="0"/>
              </a:rPr>
              <a:t> tin </a:t>
            </a:r>
            <a:r>
              <a:rPr lang="en-US" sz="2600" b="0" err="1">
                <a:latin typeface="Times New Roman" pitchFamily="18" charset="0"/>
                <a:cs typeface="Times New Roman" pitchFamily="18" charset="0"/>
              </a:rPr>
              <a:t>ngay</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lập</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tức</a:t>
            </a:r>
            <a:r>
              <a:rPr lang="en-US" sz="2600" b="0">
                <a:latin typeface="Times New Roman" pitchFamily="18" charset="0"/>
                <a:cs typeface="Times New Roman" pitchFamily="18" charset="0"/>
              </a:rPr>
              <a:t>.</a:t>
            </a:r>
          </a:p>
          <a:p>
            <a:pPr marL="0" indent="465138" algn="just">
              <a:spcBef>
                <a:spcPts val="0"/>
              </a:spcBef>
              <a:buNone/>
            </a:pPr>
            <a:endParaRPr lang="en-US" sz="2600" b="0"/>
          </a:p>
          <a:p>
            <a:pPr marL="0" indent="465138" algn="just">
              <a:spcBef>
                <a:spcPts val="0"/>
              </a:spcBef>
              <a:buNone/>
            </a:pPr>
            <a:r>
              <a:rPr lang="en-US" sz="2600" b="0" err="1">
                <a:latin typeface="Times New Roman" pitchFamily="18" charset="0"/>
                <a:cs typeface="Times New Roman" pitchFamily="18" charset="0"/>
              </a:rPr>
              <a:t>Với</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yếu</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tố</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tiên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quyết</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là</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xác</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định</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vị</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trí</a:t>
            </a:r>
            <a:r>
              <a:rPr lang="en-US" sz="2600" b="0">
                <a:latin typeface="Times New Roman" pitchFamily="18" charset="0"/>
                <a:cs typeface="Times New Roman" pitchFamily="18" charset="0"/>
              </a:rPr>
              <a:t>, LBS </a:t>
            </a:r>
            <a:r>
              <a:rPr lang="en-US" sz="2600" b="0" err="1">
                <a:latin typeface="Times New Roman" pitchFamily="18" charset="0"/>
                <a:cs typeface="Times New Roman" pitchFamily="18" charset="0"/>
              </a:rPr>
              <a:t>trở</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thành</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lãnh</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địa</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nóng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hổi</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cho</a:t>
            </a:r>
            <a:r>
              <a:rPr lang="en-US" sz="2600" b="0">
                <a:latin typeface="Times New Roman" pitchFamily="18" charset="0"/>
                <a:cs typeface="Times New Roman" pitchFamily="18" charset="0"/>
              </a:rPr>
              <a:t> Facebook, Apple Google </a:t>
            </a:r>
            <a:r>
              <a:rPr lang="en-US" sz="2600" b="0" err="1">
                <a:latin typeface="Times New Roman" pitchFamily="18" charset="0"/>
                <a:cs typeface="Times New Roman" pitchFamily="18" charset="0"/>
              </a:rPr>
              <a:t>và</a:t>
            </a:r>
            <a:r>
              <a:rPr lang="en-US" sz="2600" b="0">
                <a:latin typeface="Times New Roman" pitchFamily="18" charset="0"/>
                <a:cs typeface="Times New Roman" pitchFamily="18" charset="0"/>
              </a:rPr>
              <a:t> Microsoft, </a:t>
            </a:r>
            <a:r>
              <a:rPr lang="en-US" sz="2600" b="0" err="1">
                <a:latin typeface="Times New Roman" pitchFamily="18" charset="0"/>
                <a:cs typeface="Times New Roman" pitchFamily="18" charset="0"/>
              </a:rPr>
              <a:t>đặc</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biệt</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trong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lĩnh</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vực</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bản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đồ</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số</a:t>
            </a:r>
            <a:r>
              <a:rPr lang="en-US" sz="2600" b="0">
                <a:latin typeface="Times New Roman" pitchFamily="18" charset="0"/>
                <a:cs typeface="Times New Roman" pitchFamily="18" charset="0"/>
              </a:rPr>
              <a:t>.</a:t>
            </a:r>
          </a:p>
          <a:p>
            <a:pPr marL="571500" indent="-457200" algn="just">
              <a:lnSpc>
                <a:spcPct val="150000"/>
              </a:lnSpc>
              <a:buClr>
                <a:schemeClr val="tx1">
                  <a:lumMod val="85000"/>
                  <a:lumOff val="15000"/>
                </a:schemeClr>
              </a:buClr>
              <a:buFont typeface="Wingdings" pitchFamily="2" charset="2"/>
              <a:buChar char="§"/>
            </a:pPr>
            <a:endParaRPr lang="en-US" sz="2800" b="0"/>
          </a:p>
        </p:txBody>
      </p:sp>
      <p:sp>
        <p:nvSpPr>
          <p:cNvPr id="6"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229499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124744"/>
            <a:ext cx="7560840" cy="4797552"/>
          </a:xfrm>
        </p:spPr>
        <p:txBody>
          <a:bodyPr>
            <a:normAutofit/>
          </a:bodyPr>
          <a:lstStyle/>
          <a:p>
            <a:pPr marL="0" indent="465138" algn="just">
              <a:spcBef>
                <a:spcPts val="0"/>
              </a:spcBef>
              <a:buNone/>
            </a:pP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yêu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nhận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thấy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rằng</a:t>
            </a:r>
            <a:r>
              <a:rPr lang="en-US" sz="2000" b="0">
                <a:latin typeface="Times New Roman" pitchFamily="18" charset="0"/>
                <a:cs typeface="Times New Roman" pitchFamily="18" charset="0"/>
              </a:rPr>
              <a:t> 2012 </a:t>
            </a:r>
            <a:r>
              <a:rPr lang="en-US" sz="2000" b="0" err="1">
                <a:latin typeface="Times New Roman" pitchFamily="18" charset="0"/>
                <a:cs typeface="Times New Roman" pitchFamily="18" charset="0"/>
              </a:rPr>
              <a:t>chứng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cuộc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chiến</a:t>
            </a:r>
            <a:r>
              <a:rPr lang="en-US" sz="2000" b="0">
                <a:latin typeface="Times New Roman" pitchFamily="18" charset="0"/>
                <a:cs typeface="Times New Roman" pitchFamily="18" charset="0"/>
              </a:rPr>
              <a:t> gay </a:t>
            </a:r>
            <a:r>
              <a:rPr lang="en-US" sz="2000" b="0" err="1">
                <a:latin typeface="Times New Roman" pitchFamily="18" charset="0"/>
                <a:cs typeface="Times New Roman" pitchFamily="18" charset="0"/>
              </a:rPr>
              <a:t>gắt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giữa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lớn</a:t>
            </a:r>
            <a:r>
              <a:rPr lang="en-US" sz="2000" b="0">
                <a:latin typeface="Times New Roman" pitchFamily="18" charset="0"/>
                <a:cs typeface="Times New Roman" pitchFamily="18" charset="0"/>
              </a:rPr>
              <a:t>:</a:t>
            </a:r>
          </a:p>
          <a:p>
            <a:pPr marL="0" indent="465138" algn="just">
              <a:spcBef>
                <a:spcPts val="0"/>
              </a:spcBef>
              <a:buNone/>
            </a:pPr>
            <a:r>
              <a:rPr lang="en-US" sz="2000" b="0">
                <a:latin typeface="Times New Roman" pitchFamily="18" charset="0"/>
                <a:cs typeface="Times New Roman" pitchFamily="18" charset="0"/>
              </a:rPr>
              <a:t>- Apple </a:t>
            </a:r>
            <a:r>
              <a:rPr lang="en-US" sz="2000" b="0" err="1">
                <a:latin typeface="Times New Roman" pitchFamily="18" charset="0"/>
                <a:cs typeface="Times New Roman" pitchFamily="18" charset="0"/>
              </a:rPr>
              <a:t>vật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đồ</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trình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xin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lỗi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về</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dịch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a:t>
            </a:r>
          </a:p>
          <a:p>
            <a:pPr marL="0" indent="465138" algn="just">
              <a:spcBef>
                <a:spcPts val="0"/>
              </a:spcBef>
              <a:buNone/>
            </a:pPr>
            <a:r>
              <a:rPr lang="en-US" sz="2000" b="0">
                <a:latin typeface="Times New Roman" pitchFamily="18" charset="0"/>
                <a:cs typeface="Times New Roman" pitchFamily="18" charset="0"/>
              </a:rPr>
              <a:t>- Google Map </a:t>
            </a:r>
            <a:r>
              <a:rPr lang="en-US" sz="2000" b="0" err="1">
                <a:latin typeface="Times New Roman" pitchFamily="18" charset="0"/>
                <a:cs typeface="Times New Roman" pitchFamily="18" charset="0"/>
              </a:rPr>
              <a:t>giữ</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ngôi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vương</a:t>
            </a:r>
            <a:r>
              <a:rPr lang="en-US" sz="2000" b="0">
                <a:latin typeface="Times New Roman" pitchFamily="18" charset="0"/>
                <a:cs typeface="Times New Roman" pitchFamily="18" charset="0"/>
              </a:rPr>
              <a:t>.</a:t>
            </a:r>
          </a:p>
          <a:p>
            <a:pPr marL="0" indent="465138" algn="just">
              <a:spcBef>
                <a:spcPts val="0"/>
              </a:spcBef>
              <a:buNone/>
            </a:pPr>
            <a:r>
              <a:rPr lang="en-US" sz="2000" b="0">
                <a:latin typeface="Times New Roman" pitchFamily="18" charset="0"/>
                <a:cs typeface="Times New Roman" pitchFamily="18" charset="0"/>
              </a:rPr>
              <a:t>- Microsoft </a:t>
            </a:r>
            <a:r>
              <a:rPr lang="en-US" sz="2000" b="0" err="1">
                <a:latin typeface="Times New Roman" pitchFamily="18" charset="0"/>
                <a:cs typeface="Times New Roman" pitchFamily="18" charset="0"/>
              </a:rPr>
              <a:t>cũng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thâu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tóm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sức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Nokia Map.</a:t>
            </a:r>
          </a:p>
          <a:p>
            <a:pPr marL="0" indent="465138" algn="just">
              <a:spcBef>
                <a:spcPts val="0"/>
              </a:spcBef>
              <a:buNone/>
            </a:pPr>
            <a:r>
              <a:rPr lang="en-US" sz="2000" b="0">
                <a:latin typeface="Times New Roman" pitchFamily="18" charset="0"/>
                <a:cs typeface="Times New Roman" pitchFamily="18" charset="0"/>
              </a:rPr>
              <a:t>- Facebook </a:t>
            </a:r>
            <a:r>
              <a:rPr lang="en-US" sz="2000" b="0" err="1">
                <a:latin typeface="Times New Roman" pitchFamily="18" charset="0"/>
                <a:cs typeface="Times New Roman" pitchFamily="18" charset="0"/>
              </a:rPr>
              <a:t>tận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nguồn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lực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triển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phục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cầu</a:t>
            </a:r>
            <a:r>
              <a:rPr lang="en-US" sz="2000" b="0">
                <a:latin typeface="Times New Roman" pitchFamily="18" charset="0"/>
                <a:cs typeface="Times New Roman" pitchFamily="18" charset="0"/>
              </a:rPr>
              <a:t> Check-in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Trở</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hội</a:t>
            </a:r>
            <a:r>
              <a:rPr lang="en-US" sz="2000" b="0">
                <a:latin typeface="Times New Roman" pitchFamily="18" charset="0"/>
                <a:cs typeface="Times New Roman" pitchFamily="18" charset="0"/>
              </a:rPr>
              <a:t>.</a:t>
            </a:r>
          </a:p>
          <a:p>
            <a:pPr marL="0" indent="225425" algn="just">
              <a:spcBef>
                <a:spcPts val="0"/>
              </a:spcBef>
              <a:buNone/>
            </a:pPr>
            <a:endParaRPr lang="en-US" sz="2000" b="0">
              <a:latin typeface="Times New Roman" pitchFamily="18" charset="0"/>
              <a:cs typeface="Times New Roman" pitchFamily="18" charset="0"/>
            </a:endParaRPr>
          </a:p>
          <a:p>
            <a:pPr marL="571500" indent="-457200" algn="just">
              <a:lnSpc>
                <a:spcPct val="150000"/>
              </a:lnSpc>
              <a:buClr>
                <a:schemeClr val="tx1">
                  <a:lumMod val="85000"/>
                  <a:lumOff val="15000"/>
                </a:schemeClr>
              </a:buClr>
              <a:buFont typeface="Wingdings" pitchFamily="2" charset="2"/>
              <a:buChar char="§"/>
            </a:pPr>
            <a:endParaRPr lang="en-US" sz="2000" b="0"/>
          </a:p>
        </p:txBody>
      </p:sp>
      <p:sp>
        <p:nvSpPr>
          <p:cNvPr id="6"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39081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052736"/>
            <a:ext cx="7675469" cy="4797552"/>
          </a:xfrm>
        </p:spPr>
        <p:txBody>
          <a:bodyPr>
            <a:normAutofit fontScale="70000" lnSpcReduction="20000"/>
          </a:bodyPr>
          <a:lstStyle/>
          <a:p>
            <a:pPr marL="0" indent="465138" algn="just">
              <a:spcBef>
                <a:spcPts val="0"/>
              </a:spcBef>
              <a:buNone/>
            </a:pP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Việc</a:t>
            </a:r>
            <a:r>
              <a:rPr lang="en-US" sz="2800" b="0">
                <a:latin typeface="Times New Roman" pitchFamily="18" charset="0"/>
                <a:cs typeface="Times New Roman" pitchFamily="18" charset="0"/>
              </a:rPr>
              <a:t> Apple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ứng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dụng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Siri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tìm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kiếm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bằng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giọng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nói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đặt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những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bước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chân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đầu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tiên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cuộc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chiến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bản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đồ</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chỉ</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bước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khởi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động</a:t>
            </a:r>
            <a:r>
              <a:rPr lang="en-US" sz="2800" b="0">
                <a:latin typeface="Times New Roman" pitchFamily="18" charset="0"/>
                <a:cs typeface="Times New Roman" pitchFamily="18" charset="0"/>
              </a:rPr>
              <a:t>. </a:t>
            </a:r>
          </a:p>
          <a:p>
            <a:pPr marL="0" indent="465138" algn="just">
              <a:spcBef>
                <a:spcPts val="0"/>
              </a:spcBef>
              <a:buNone/>
            </a:pP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Bản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đồ</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số</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Amazon </a:t>
            </a:r>
            <a:r>
              <a:rPr lang="en-US" sz="2800" b="0" err="1">
                <a:latin typeface="Times New Roman" pitchFamily="18" charset="0"/>
                <a:cs typeface="Times New Roman" pitchFamily="18" charset="0"/>
              </a:rPr>
              <a:t>cũng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ra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mắt</a:t>
            </a:r>
            <a:r>
              <a:rPr lang="en-US" sz="2800" b="0">
                <a:latin typeface="Times New Roman" pitchFamily="18" charset="0"/>
                <a:cs typeface="Times New Roman" pitchFamily="18" charset="0"/>
              </a:rPr>
              <a:t>. </a:t>
            </a:r>
          </a:p>
          <a:p>
            <a:pPr marL="0" indent="465138" algn="just">
              <a:spcBef>
                <a:spcPts val="0"/>
              </a:spcBef>
              <a:buNone/>
            </a:pPr>
            <a:r>
              <a:rPr lang="en-US" sz="2800" b="0">
                <a:latin typeface="Times New Roman" pitchFamily="18" charset="0"/>
                <a:cs typeface="Times New Roman" pitchFamily="18" charset="0"/>
              </a:rPr>
              <a:t>- Graph Search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Facebook.</a:t>
            </a:r>
          </a:p>
          <a:p>
            <a:pPr marL="0" indent="465138" algn="just">
              <a:spcBef>
                <a:spcPts val="0"/>
              </a:spcBef>
              <a:buNone/>
            </a:pPr>
            <a:r>
              <a:rPr lang="en-US" sz="2800" b="0">
                <a:latin typeface="Times New Roman" pitchFamily="18" charset="0"/>
                <a:cs typeface="Times New Roman" pitchFamily="18" charset="0"/>
              </a:rPr>
              <a:t>- Facebook </a:t>
            </a:r>
            <a:r>
              <a:rPr lang="en-US" sz="2800" b="0" err="1">
                <a:latin typeface="Times New Roman" pitchFamily="18" charset="0"/>
                <a:cs typeface="Times New Roman" pitchFamily="18" charset="0"/>
              </a:rPr>
              <a:t>thông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báo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sẽ</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ra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mắt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ứng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dụng</a:t>
            </a:r>
            <a:r>
              <a:rPr lang="en-US" sz="2800" b="0">
                <a:latin typeface="Times New Roman" pitchFamily="18" charset="0"/>
                <a:cs typeface="Times New Roman" pitchFamily="18" charset="0"/>
              </a:rPr>
              <a:t> LBS </a:t>
            </a:r>
            <a:r>
              <a:rPr lang="en-US" sz="2800" b="0" err="1">
                <a:latin typeface="Times New Roman" pitchFamily="18" charset="0"/>
                <a:cs typeface="Times New Roman" pitchFamily="18" charset="0"/>
              </a:rPr>
              <a:t>tương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tự</a:t>
            </a:r>
            <a:r>
              <a:rPr lang="en-US" sz="2800" b="0">
                <a:latin typeface="Times New Roman" pitchFamily="18" charset="0"/>
                <a:cs typeface="Times New Roman" pitchFamily="18" charset="0"/>
              </a:rPr>
              <a:t> Find My Friends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Apple.</a:t>
            </a:r>
          </a:p>
          <a:p>
            <a:pPr marL="0" indent="465138" algn="just">
              <a:spcBef>
                <a:spcPts val="0"/>
              </a:spcBef>
              <a:buNone/>
            </a:pPr>
            <a:endParaRPr lang="en-US" sz="2800" b="0">
              <a:latin typeface="Times New Roman" pitchFamily="18" charset="0"/>
              <a:cs typeface="Times New Roman" pitchFamily="18" charset="0"/>
            </a:endParaRPr>
          </a:p>
          <a:p>
            <a:pPr marL="0" indent="465138" algn="just">
              <a:spcBef>
                <a:spcPts val="0"/>
              </a:spcBef>
              <a:buNone/>
            </a:pPr>
            <a:r>
              <a:rPr lang="en-US" sz="2800" b="0" err="1">
                <a:latin typeface="Times New Roman" pitchFamily="18" charset="0"/>
                <a:cs typeface="Times New Roman" pitchFamily="18" charset="0"/>
              </a:rPr>
              <a:t>Tuy</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nhiên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không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phải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toàn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vẹn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lịch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sử</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đã</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ghi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lại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thất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bại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Apple </a:t>
            </a:r>
            <a:r>
              <a:rPr lang="en-US" sz="2800" b="0" err="1">
                <a:latin typeface="Times New Roman" pitchFamily="18" charset="0"/>
                <a:cs typeface="Times New Roman" pitchFamily="18" charset="0"/>
              </a:rPr>
              <a:t>vì</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xâm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phạm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thông</a:t>
            </a:r>
            <a:r>
              <a:rPr lang="en-US" sz="2800" b="0">
                <a:latin typeface="Times New Roman" pitchFamily="18" charset="0"/>
                <a:cs typeface="Times New Roman" pitchFamily="18" charset="0"/>
              </a:rPr>
              <a:t> tin </a:t>
            </a:r>
            <a:r>
              <a:rPr lang="en-US" sz="2800" b="0" err="1">
                <a:latin typeface="Times New Roman" pitchFamily="18" charset="0"/>
                <a:cs typeface="Times New Roman" pitchFamily="18" charset="0"/>
              </a:rPr>
              <a:t>cá</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nhân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người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dùng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ứng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dụng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ngốn</a:t>
            </a:r>
            <a:r>
              <a:rPr lang="en-US" sz="2800" b="0">
                <a:latin typeface="Times New Roman" pitchFamily="18" charset="0"/>
                <a:cs typeface="Times New Roman" pitchFamily="18" charset="0"/>
              </a:rPr>
              <a:t> pin </a:t>
            </a:r>
            <a:r>
              <a:rPr lang="en-US" sz="2800" b="0" err="1">
                <a:latin typeface="Times New Roman" pitchFamily="18" charset="0"/>
                <a:cs typeface="Times New Roman" pitchFamily="18" charset="0"/>
              </a:rPr>
              <a:t>khá</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nhiều</a:t>
            </a:r>
            <a:r>
              <a:rPr lang="en-US" sz="2800" b="0">
                <a:latin typeface="Times New Roman" pitchFamily="18" charset="0"/>
                <a:cs typeface="Times New Roman" pitchFamily="18" charset="0"/>
              </a:rPr>
              <a:t>. </a:t>
            </a:r>
          </a:p>
          <a:p>
            <a:pPr marL="571500" indent="-457200" algn="just">
              <a:lnSpc>
                <a:spcPct val="150000"/>
              </a:lnSpc>
              <a:buFont typeface="Wingdings" pitchFamily="2" charset="2"/>
              <a:buChar char="Ø"/>
            </a:pPr>
            <a:endParaRPr lang="vi-VN" sz="2800" b="0"/>
          </a:p>
          <a:p>
            <a:pPr marL="571500" indent="-457200" algn="just">
              <a:lnSpc>
                <a:spcPct val="150000"/>
              </a:lnSpc>
              <a:buClr>
                <a:schemeClr val="tx1">
                  <a:lumMod val="85000"/>
                  <a:lumOff val="15000"/>
                </a:schemeClr>
              </a:buClr>
              <a:buFont typeface="Wingdings" pitchFamily="2" charset="2"/>
              <a:buChar char="§"/>
            </a:pPr>
            <a:endParaRPr lang="en-US" sz="2800" b="0"/>
          </a:p>
        </p:txBody>
      </p:sp>
      <p:sp>
        <p:nvSpPr>
          <p:cNvPr id="7"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18353399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052736"/>
            <a:ext cx="7560840" cy="4797552"/>
          </a:xfrm>
        </p:spPr>
        <p:txBody>
          <a:bodyPr>
            <a:normAutofit/>
          </a:bodyPr>
          <a:lstStyle/>
          <a:p>
            <a:pPr marL="0" indent="465138" algn="just">
              <a:spcBef>
                <a:spcPts val="0"/>
              </a:spcBef>
              <a:buNone/>
            </a:pPr>
            <a:r>
              <a:rPr lang="en-US" sz="2200" b="0" err="1">
                <a:latin typeface="Times New Roman" pitchFamily="18" charset="0"/>
                <a:cs typeface="Times New Roman" pitchFamily="18" charset="0"/>
              </a:rPr>
              <a:t>Nhìn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chung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diện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mạo</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công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nghệ</a:t>
            </a:r>
            <a:r>
              <a:rPr lang="en-US" sz="2200" b="0">
                <a:latin typeface="Times New Roman" pitchFamily="18" charset="0"/>
                <a:cs typeface="Times New Roman" pitchFamily="18" charset="0"/>
              </a:rPr>
              <a:t> di </a:t>
            </a:r>
            <a:r>
              <a:rPr lang="en-US" sz="2200" b="0" err="1">
                <a:latin typeface="Times New Roman" pitchFamily="18" charset="0"/>
                <a:cs typeface="Times New Roman" pitchFamily="18" charset="0"/>
              </a:rPr>
              <a:t>động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đã</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thay</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đổi</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rất</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nhiều</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từ</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khi</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có</a:t>
            </a:r>
            <a:r>
              <a:rPr lang="en-US" sz="2200" b="0">
                <a:latin typeface="Times New Roman" pitchFamily="18" charset="0"/>
                <a:cs typeface="Times New Roman" pitchFamily="18" charset="0"/>
              </a:rPr>
              <a:t> LBS. </a:t>
            </a:r>
          </a:p>
          <a:p>
            <a:pPr marL="0" indent="465138" algn="just">
              <a:spcBef>
                <a:spcPts val="0"/>
              </a:spcBef>
              <a:buNone/>
            </a:pPr>
            <a:r>
              <a:rPr lang="en-US" sz="2200" b="0" err="1">
                <a:latin typeface="Times New Roman" pitchFamily="18" charset="0"/>
                <a:cs typeface="Times New Roman" pitchFamily="18" charset="0"/>
              </a:rPr>
              <a:t>Không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còn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dừng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lại</a:t>
            </a:r>
            <a:r>
              <a:rPr lang="en-US" sz="2200" b="0">
                <a:latin typeface="Times New Roman" pitchFamily="18" charset="0"/>
                <a:cs typeface="Times New Roman" pitchFamily="18" charset="0"/>
              </a:rPr>
              <a:t> ở </a:t>
            </a:r>
            <a:r>
              <a:rPr lang="en-US" sz="2200" b="0" err="1">
                <a:latin typeface="Times New Roman" pitchFamily="18" charset="0"/>
                <a:cs typeface="Times New Roman" pitchFamily="18" charset="0"/>
              </a:rPr>
              <a:t>khái</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niệm</a:t>
            </a:r>
            <a:r>
              <a:rPr lang="en-US" sz="2200" b="0">
                <a:latin typeface="Times New Roman" pitchFamily="18" charset="0"/>
                <a:cs typeface="Times New Roman" pitchFamily="18" charset="0"/>
              </a:rPr>
              <a:t> “check-in”, </a:t>
            </a:r>
            <a:r>
              <a:rPr lang="en-US" sz="2200" b="0" err="1">
                <a:latin typeface="Times New Roman" pitchFamily="18" charset="0"/>
                <a:cs typeface="Times New Roman" pitchFamily="18" charset="0"/>
              </a:rPr>
              <a:t>dịch</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vụ</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dựa</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trên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nền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tảng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định</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vị</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đã</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trở</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nên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thú</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vị</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và</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cho</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khả</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năng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tương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tác</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gấp</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nhiều</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lần</a:t>
            </a:r>
            <a:r>
              <a:rPr lang="en-US" sz="2200" b="0">
                <a:latin typeface="Times New Roman" pitchFamily="18" charset="0"/>
                <a:cs typeface="Times New Roman" pitchFamily="18" charset="0"/>
              </a:rPr>
              <a:t>.</a:t>
            </a:r>
          </a:p>
          <a:p>
            <a:pPr marL="0" indent="465138" algn="just">
              <a:spcBef>
                <a:spcPts val="0"/>
              </a:spcBef>
              <a:buNone/>
            </a:pPr>
            <a:r>
              <a:rPr lang="en-US" sz="2200" b="0" err="1">
                <a:latin typeface="Times New Roman" pitchFamily="18" charset="0"/>
                <a:cs typeface="Times New Roman" pitchFamily="18" charset="0"/>
              </a:rPr>
              <a:t>Từ</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đó</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giới</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quảng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cáo</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tiếp</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thị</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nhạy</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bén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xây</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dựng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được</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cơ</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sở</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công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nghệ</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vững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chãi</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để</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thu</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về</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lợi</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nhuận</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khổng</a:t>
            </a:r>
            <a:r>
              <a:rPr lang="en-US" sz="2200" b="0">
                <a:latin typeface="Times New Roman" pitchFamily="18" charset="0"/>
                <a:cs typeface="Times New Roman" pitchFamily="18" charset="0"/>
              </a:rPr>
              <a:t> </a:t>
            </a:r>
            <a:r>
              <a:rPr lang="en-US" sz="2200" b="0" err="1">
                <a:latin typeface="Times New Roman" pitchFamily="18" charset="0"/>
                <a:cs typeface="Times New Roman" pitchFamily="18" charset="0"/>
              </a:rPr>
              <a:t>lồ</a:t>
            </a:r>
            <a:r>
              <a:rPr lang="en-US" sz="2200" b="0">
                <a:latin typeface="Times New Roman" pitchFamily="18" charset="0"/>
                <a:cs typeface="Times New Roman" pitchFamily="18" charset="0"/>
              </a:rPr>
              <a:t>.</a:t>
            </a:r>
            <a:endParaRPr lang="vi-VN" sz="2200" b="0">
              <a:latin typeface="Times New Roman" panose="02020603050405020304" pitchFamily="18" charset="0"/>
              <a:cs typeface="Times New Roman" panose="02020603050405020304" pitchFamily="18" charset="0"/>
            </a:endParaRPr>
          </a:p>
          <a:p>
            <a:pPr marL="571500" indent="-457200" algn="just">
              <a:lnSpc>
                <a:spcPct val="150000"/>
              </a:lnSpc>
              <a:buClr>
                <a:schemeClr val="tx1">
                  <a:lumMod val="85000"/>
                  <a:lumOff val="15000"/>
                </a:schemeClr>
              </a:buClr>
              <a:buFont typeface="Wingdings" pitchFamily="2" charset="2"/>
              <a:buChar char="§"/>
            </a:pPr>
            <a:endParaRPr lang="en-US" sz="2800" b="0"/>
          </a:p>
        </p:txBody>
      </p:sp>
      <p:sp>
        <p:nvSpPr>
          <p:cNvPr id="6"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18859406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9992" y="1052736"/>
            <a:ext cx="7658472" cy="5688632"/>
          </a:xfrm>
        </p:spPr>
        <p:txBody>
          <a:bodyPr>
            <a:normAutofit fontScale="92500" lnSpcReduction="10000"/>
          </a:bodyPr>
          <a:lstStyle/>
          <a:p>
            <a:pPr marL="0" indent="465138" algn="ctr">
              <a:spcBef>
                <a:spcPts val="0"/>
              </a:spcBef>
              <a:buNone/>
            </a:pPr>
            <a:r>
              <a:rPr lang="en-US" sz="2800" b="0" err="1">
                <a:latin typeface="Times New Roman" pitchFamily="18" charset="0"/>
                <a:cs typeface="Times New Roman" pitchFamily="18" charset="0"/>
              </a:rPr>
              <a:t>Quảng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cáo</a:t>
            </a:r>
            <a:r>
              <a:rPr lang="en-US" sz="2800" b="0">
                <a:latin typeface="Times New Roman" pitchFamily="18" charset="0"/>
                <a:cs typeface="Times New Roman" pitchFamily="18" charset="0"/>
              </a:rPr>
              <a:t> LBS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rủi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ro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người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dùng</a:t>
            </a:r>
            <a:endParaRPr lang="en-US" sz="2800" b="0">
              <a:latin typeface="Times New Roman" pitchFamily="18" charset="0"/>
              <a:cs typeface="Times New Roman" pitchFamily="18" charset="0"/>
            </a:endParaRPr>
          </a:p>
          <a:p>
            <a:pPr marL="0" indent="465138" algn="ctr">
              <a:spcBef>
                <a:spcPts val="0"/>
              </a:spcBef>
              <a:buNone/>
            </a:pPr>
            <a:endParaRPr lang="en-US" sz="2800" b="0">
              <a:latin typeface="Times New Roman" pitchFamily="18" charset="0"/>
              <a:cs typeface="Times New Roman" pitchFamily="18" charset="0"/>
            </a:endParaRPr>
          </a:p>
          <a:p>
            <a:pPr marL="0" indent="465138" algn="ctr">
              <a:spcBef>
                <a:spcPts val="0"/>
              </a:spcBef>
              <a:buNone/>
            </a:pPr>
            <a:endParaRPr lang="en-US" sz="2800" b="0">
              <a:latin typeface="Times New Roman" pitchFamily="18" charset="0"/>
              <a:cs typeface="Times New Roman" pitchFamily="18" charset="0"/>
            </a:endParaRPr>
          </a:p>
          <a:p>
            <a:pPr marL="0" indent="465138" algn="ctr">
              <a:spcBef>
                <a:spcPts val="0"/>
              </a:spcBef>
              <a:buNone/>
            </a:pPr>
            <a:endParaRPr lang="en-US" sz="2800" b="0">
              <a:latin typeface="Times New Roman" pitchFamily="18" charset="0"/>
              <a:cs typeface="Times New Roman" pitchFamily="18" charset="0"/>
            </a:endParaRPr>
          </a:p>
          <a:p>
            <a:pPr marL="0" indent="465138" algn="ctr">
              <a:spcBef>
                <a:spcPts val="0"/>
              </a:spcBef>
              <a:buNone/>
            </a:pPr>
            <a:endParaRPr lang="en-US" sz="2800" b="0">
              <a:latin typeface="Times New Roman" pitchFamily="18" charset="0"/>
              <a:cs typeface="Times New Roman" pitchFamily="18" charset="0"/>
            </a:endParaRPr>
          </a:p>
          <a:p>
            <a:pPr marL="0" indent="465138" algn="ctr">
              <a:spcBef>
                <a:spcPts val="0"/>
              </a:spcBef>
              <a:buNone/>
            </a:pPr>
            <a:endParaRPr lang="en-US" sz="2800" b="0">
              <a:latin typeface="Times New Roman" pitchFamily="18" charset="0"/>
              <a:cs typeface="Times New Roman" pitchFamily="18" charset="0"/>
            </a:endParaRPr>
          </a:p>
          <a:p>
            <a:pPr marL="0" indent="465138" algn="ctr">
              <a:spcBef>
                <a:spcPts val="0"/>
              </a:spcBef>
              <a:buNone/>
            </a:pPr>
            <a:endParaRPr lang="en-US" sz="2800" b="0">
              <a:latin typeface="Times New Roman" pitchFamily="18" charset="0"/>
              <a:cs typeface="Times New Roman" pitchFamily="18" charset="0"/>
            </a:endParaRPr>
          </a:p>
          <a:p>
            <a:pPr marL="0" indent="465138" algn="ctr">
              <a:spcBef>
                <a:spcPts val="0"/>
              </a:spcBef>
              <a:buNone/>
            </a:pPr>
            <a:endParaRPr lang="en-US" sz="2800" b="0">
              <a:latin typeface="Times New Roman" pitchFamily="18" charset="0"/>
              <a:cs typeface="Times New Roman" pitchFamily="18" charset="0"/>
            </a:endParaRPr>
          </a:p>
          <a:p>
            <a:pPr marL="0" indent="465138" algn="ctr">
              <a:spcBef>
                <a:spcPts val="0"/>
              </a:spcBef>
              <a:buNone/>
            </a:pPr>
            <a:r>
              <a:rPr lang="en-US" sz="2600" b="0" err="1">
                <a:latin typeface="Times New Roman" pitchFamily="18" charset="0"/>
                <a:cs typeface="Times New Roman" pitchFamily="18" charset="0"/>
              </a:rPr>
              <a:t>Chưa</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bao</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giờ</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quảng</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cáo</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dựa</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trên</a:t>
            </a:r>
            <a:r>
              <a:rPr lang="en-US" sz="2600" b="0">
                <a:latin typeface="Times New Roman" pitchFamily="18" charset="0"/>
                <a:cs typeface="Times New Roman" pitchFamily="18" charset="0"/>
              </a:rPr>
              <a:t> LBS </a:t>
            </a:r>
            <a:r>
              <a:rPr lang="en-US" sz="2600" b="0" err="1">
                <a:latin typeface="Times New Roman" pitchFamily="18" charset="0"/>
                <a:cs typeface="Times New Roman" pitchFamily="18" charset="0"/>
              </a:rPr>
              <a:t>lại</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nở</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rộ</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như</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lúc</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này</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trên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nền</a:t>
            </a:r>
            <a:r>
              <a:rPr lang="en-US" sz="2600" b="0">
                <a:latin typeface="Times New Roman" pitchFamily="18" charset="0"/>
                <a:cs typeface="Times New Roman" pitchFamily="18" charset="0"/>
              </a:rPr>
              <a:t> </a:t>
            </a:r>
            <a:r>
              <a:rPr lang="en-US" sz="2600" b="0" err="1">
                <a:latin typeface="Times New Roman" pitchFamily="18" charset="0"/>
                <a:cs typeface="Times New Roman" pitchFamily="18" charset="0"/>
              </a:rPr>
              <a:t>tảng</a:t>
            </a:r>
            <a:r>
              <a:rPr lang="en-US" sz="2600" b="0">
                <a:latin typeface="Times New Roman" pitchFamily="18" charset="0"/>
                <a:cs typeface="Times New Roman" pitchFamily="18" charset="0"/>
              </a:rPr>
              <a:t> di </a:t>
            </a:r>
            <a:r>
              <a:rPr lang="en-US" sz="2600" b="0" err="1">
                <a:latin typeface="Times New Roman" pitchFamily="18" charset="0"/>
                <a:cs typeface="Times New Roman" pitchFamily="18" charset="0"/>
              </a:rPr>
              <a:t>động</a:t>
            </a:r>
            <a:r>
              <a:rPr lang="en-US" sz="2600" b="0">
                <a:latin typeface="Times New Roman" pitchFamily="18" charset="0"/>
                <a:cs typeface="Times New Roman" pitchFamily="18" charset="0"/>
              </a:rPr>
              <a:t>. </a:t>
            </a:r>
          </a:p>
        </p:txBody>
      </p:sp>
      <p:pic>
        <p:nvPicPr>
          <p:cNvPr id="5" name="Picture 2"/>
          <p:cNvPicPr>
            <a:picLocks noChangeAspect="1" noChangeArrowheads="1"/>
          </p:cNvPicPr>
          <p:nvPr/>
        </p:nvPicPr>
        <p:blipFill>
          <a:blip r:embed="rId3"/>
          <a:srcRect/>
          <a:stretch>
            <a:fillRect/>
          </a:stretch>
        </p:blipFill>
        <p:spPr bwMode="auto">
          <a:xfrm>
            <a:off x="1716733" y="1556792"/>
            <a:ext cx="6404990" cy="4038601"/>
          </a:xfrm>
          <a:prstGeom prst="rect">
            <a:avLst/>
          </a:prstGeom>
          <a:noFill/>
          <a:ln w="9525">
            <a:noFill/>
            <a:miter lim="800000"/>
            <a:headEnd/>
            <a:tailEnd/>
          </a:ln>
          <a:effectLst/>
        </p:spPr>
      </p:pic>
      <p:sp>
        <p:nvSpPr>
          <p:cNvPr id="6"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37830401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980728"/>
            <a:ext cx="7488832" cy="4797552"/>
          </a:xfrm>
        </p:spPr>
        <p:txBody>
          <a:bodyPr>
            <a:normAutofit fontScale="70000" lnSpcReduction="20000"/>
          </a:bodyPr>
          <a:lstStyle/>
          <a:p>
            <a:pPr marL="0" indent="465138" algn="just">
              <a:spcBef>
                <a:spcPts val="0"/>
              </a:spcBef>
              <a:buNone/>
            </a:pPr>
            <a:r>
              <a:rPr lang="en-US" sz="2800" b="0" err="1">
                <a:latin typeface="Times New Roman" pitchFamily="18" charset="0"/>
                <a:cs typeface="Times New Roman" pitchFamily="18" charset="0"/>
              </a:rPr>
              <a:t>Tại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Việt</a:t>
            </a:r>
            <a:r>
              <a:rPr lang="en-US" sz="2800" b="0">
                <a:latin typeface="Times New Roman" pitchFamily="18" charset="0"/>
                <a:cs typeface="Times New Roman" pitchFamily="18" charset="0"/>
              </a:rPr>
              <a:t> Nam, </a:t>
            </a:r>
            <a:r>
              <a:rPr lang="en-US" sz="2800" b="0" err="1">
                <a:latin typeface="Times New Roman" pitchFamily="18" charset="0"/>
                <a:cs typeface="Times New Roman" pitchFamily="18" charset="0"/>
              </a:rPr>
              <a:t>từ</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mảng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ngân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hàng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tiêu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biểu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với</a:t>
            </a:r>
            <a:r>
              <a:rPr lang="en-US" sz="2800" b="0">
                <a:latin typeface="Times New Roman" pitchFamily="18" charset="0"/>
                <a:cs typeface="Times New Roman" pitchFamily="18" charset="0"/>
              </a:rPr>
              <a:t> ANZ, HSBC, Citibank </a:t>
            </a:r>
            <a:r>
              <a:rPr lang="en-US" sz="2800" b="0" err="1">
                <a:latin typeface="Times New Roman" pitchFamily="18" charset="0"/>
                <a:cs typeface="Times New Roman" pitchFamily="18" charset="0"/>
              </a:rPr>
              <a:t>tới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mảng</a:t>
            </a:r>
            <a:r>
              <a:rPr lang="en-US" sz="2800" b="0">
                <a:latin typeface="Times New Roman" pitchFamily="18" charset="0"/>
                <a:cs typeface="Times New Roman" pitchFamily="18" charset="0"/>
              </a:rPr>
              <a:t> du </a:t>
            </a:r>
            <a:r>
              <a:rPr lang="en-US" sz="2800" b="0" err="1">
                <a:latin typeface="Times New Roman" pitchFamily="18" charset="0"/>
                <a:cs typeface="Times New Roman" pitchFamily="18" charset="0"/>
              </a:rPr>
              <a:t>lịch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ăn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uống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với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Viettravel</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các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ứng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dụng</a:t>
            </a:r>
            <a:r>
              <a:rPr lang="en-US" sz="2800" b="0">
                <a:latin typeface="Times New Roman" pitchFamily="18" charset="0"/>
                <a:cs typeface="Times New Roman" pitchFamily="18" charset="0"/>
              </a:rPr>
              <a:t> LBS </a:t>
            </a:r>
            <a:r>
              <a:rPr lang="en-US" sz="2800" b="0" err="1">
                <a:latin typeface="Times New Roman" pitchFamily="18" charset="0"/>
                <a:cs typeface="Times New Roman" pitchFamily="18" charset="0"/>
              </a:rPr>
              <a:t>trên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điện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thoại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máy</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tính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bảng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đang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dần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được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phát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triển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phổ</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biến</a:t>
            </a:r>
            <a:r>
              <a:rPr lang="en-US" sz="2800" b="0">
                <a:latin typeface="Times New Roman" pitchFamily="18" charset="0"/>
                <a:cs typeface="Times New Roman" pitchFamily="18" charset="0"/>
              </a:rPr>
              <a:t>. </a:t>
            </a:r>
          </a:p>
          <a:p>
            <a:pPr marL="0" indent="465138" algn="just">
              <a:spcBef>
                <a:spcPts val="0"/>
              </a:spcBef>
              <a:buNone/>
            </a:pPr>
            <a:endParaRPr lang="en-US" sz="2800" b="0">
              <a:latin typeface="Times New Roman" pitchFamily="18" charset="0"/>
              <a:cs typeface="Times New Roman" pitchFamily="18" charset="0"/>
            </a:endParaRPr>
          </a:p>
          <a:p>
            <a:pPr marL="0" indent="465138" algn="just">
              <a:spcBef>
                <a:spcPts val="0"/>
              </a:spcBef>
              <a:buNone/>
            </a:pPr>
            <a:r>
              <a:rPr lang="en-US" sz="2800" b="0">
                <a:latin typeface="Times New Roman" pitchFamily="18" charset="0"/>
                <a:cs typeface="Times New Roman" pitchFamily="18" charset="0"/>
              </a:rPr>
              <a:t>Theo </a:t>
            </a:r>
            <a:r>
              <a:rPr lang="en-US" sz="2800" b="0" err="1">
                <a:latin typeface="Times New Roman" pitchFamily="18" charset="0"/>
                <a:cs typeface="Times New Roman" pitchFamily="18" charset="0"/>
              </a:rPr>
              <a:t>một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nghiên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cứu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Google, 94% </a:t>
            </a:r>
            <a:r>
              <a:rPr lang="en-US" sz="2800" b="0" err="1">
                <a:latin typeface="Times New Roman" pitchFamily="18" charset="0"/>
                <a:cs typeface="Times New Roman" pitchFamily="18" charset="0"/>
              </a:rPr>
              <a:t>người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dùng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sử</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dụng</a:t>
            </a:r>
            <a:r>
              <a:rPr lang="en-US" sz="2800" b="0">
                <a:latin typeface="Times New Roman" pitchFamily="18" charset="0"/>
                <a:cs typeface="Times New Roman" pitchFamily="18" charset="0"/>
              </a:rPr>
              <a:t> smartphone </a:t>
            </a:r>
            <a:r>
              <a:rPr lang="en-US" sz="2800" b="0" err="1">
                <a:latin typeface="Times New Roman" pitchFamily="18" charset="0"/>
                <a:cs typeface="Times New Roman" pitchFamily="18" charset="0"/>
              </a:rPr>
              <a:t>để</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tìm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kiếm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địa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điểm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trong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đó</a:t>
            </a:r>
            <a:r>
              <a:rPr lang="en-US" sz="2800" b="0">
                <a:latin typeface="Times New Roman" pitchFamily="18" charset="0"/>
                <a:cs typeface="Times New Roman" pitchFamily="18" charset="0"/>
              </a:rPr>
              <a:t>, 76% </a:t>
            </a:r>
            <a:r>
              <a:rPr lang="en-US" sz="2800" b="0" err="1">
                <a:latin typeface="Times New Roman" pitchFamily="18" charset="0"/>
                <a:cs typeface="Times New Roman" pitchFamily="18" charset="0"/>
              </a:rPr>
              <a:t>thích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tìm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kiếm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địa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điểm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doanh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nghiệp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còn</a:t>
            </a:r>
            <a:r>
              <a:rPr lang="en-US" sz="2800" b="0">
                <a:latin typeface="Times New Roman" pitchFamily="18" charset="0"/>
                <a:cs typeface="Times New Roman" pitchFamily="18" charset="0"/>
              </a:rPr>
              <a:t> 61% </a:t>
            </a:r>
            <a:r>
              <a:rPr lang="en-US" sz="2800" b="0" err="1">
                <a:latin typeface="Times New Roman" pitchFamily="18" charset="0"/>
                <a:cs typeface="Times New Roman" pitchFamily="18" charset="0"/>
              </a:rPr>
              <a:t>tỏ</a:t>
            </a:r>
            <a:r>
              <a:rPr lang="en-US" sz="2800" b="0">
                <a:latin typeface="Times New Roman" pitchFamily="18" charset="0"/>
                <a:cs typeface="Times New Roman" pitchFamily="18" charset="0"/>
              </a:rPr>
              <a:t> ý </a:t>
            </a:r>
            <a:r>
              <a:rPr lang="en-US" sz="2800" b="0" err="1">
                <a:latin typeface="Times New Roman" pitchFamily="18" charset="0"/>
                <a:cs typeface="Times New Roman" pitchFamily="18" charset="0"/>
              </a:rPr>
              <a:t>thích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chức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năng</a:t>
            </a:r>
            <a:r>
              <a:rPr lang="en-US" sz="2800" b="0">
                <a:latin typeface="Times New Roman" pitchFamily="18" charset="0"/>
                <a:cs typeface="Times New Roman" pitchFamily="18" charset="0"/>
              </a:rPr>
              <a:t> “Click to call” (</a:t>
            </a:r>
            <a:r>
              <a:rPr lang="en-US" sz="2800" b="0" err="1">
                <a:latin typeface="Times New Roman" pitchFamily="18" charset="0"/>
                <a:cs typeface="Times New Roman" pitchFamily="18" charset="0"/>
              </a:rPr>
              <a:t>chạm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gọi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luôn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trong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các</a:t>
            </a:r>
            <a:r>
              <a:rPr lang="en-US" sz="2800" b="0">
                <a:latin typeface="Times New Roman" pitchFamily="18" charset="0"/>
                <a:cs typeface="Times New Roman" pitchFamily="18" charset="0"/>
              </a:rPr>
              <a:t> banner </a:t>
            </a:r>
            <a:r>
              <a:rPr lang="en-US" sz="2800" b="0" err="1">
                <a:latin typeface="Times New Roman" pitchFamily="18" charset="0"/>
                <a:cs typeface="Times New Roman" pitchFamily="18" charset="0"/>
              </a:rPr>
              <a:t>quảng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cáo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trên</a:t>
            </a:r>
            <a:r>
              <a:rPr lang="en-US" sz="2800" b="0">
                <a:latin typeface="Times New Roman" pitchFamily="18" charset="0"/>
                <a:cs typeface="Times New Roman" pitchFamily="18" charset="0"/>
              </a:rPr>
              <a:t> di </a:t>
            </a:r>
            <a:r>
              <a:rPr lang="en-US" sz="2800" b="0" err="1">
                <a:latin typeface="Times New Roman" pitchFamily="18" charset="0"/>
                <a:cs typeface="Times New Roman" pitchFamily="18" charset="0"/>
              </a:rPr>
              <a:t>động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Đây</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hình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thức</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dùng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hoạt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động</a:t>
            </a:r>
            <a:r>
              <a:rPr lang="en-US" sz="2800" b="0">
                <a:latin typeface="Times New Roman" pitchFamily="18" charset="0"/>
                <a:cs typeface="Times New Roman" pitchFamily="18" charset="0"/>
              </a:rPr>
              <a:t> online </a:t>
            </a:r>
            <a:r>
              <a:rPr lang="en-US" sz="2800" b="0" err="1">
                <a:latin typeface="Times New Roman" pitchFamily="18" charset="0"/>
                <a:cs typeface="Times New Roman" pitchFamily="18" charset="0"/>
              </a:rPr>
              <a:t>để</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tăng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doanh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tại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địa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điểm</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kinh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doanh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bán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lẻ</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Từ</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đó</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lợi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nhuận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được</a:t>
            </a:r>
            <a:r>
              <a:rPr lang="en-US" sz="2800" b="0">
                <a:latin typeface="Times New Roman" pitchFamily="18" charset="0"/>
                <a:cs typeface="Times New Roman" pitchFamily="18" charset="0"/>
              </a:rPr>
              <a:t> chia </a:t>
            </a:r>
            <a:r>
              <a:rPr lang="en-US" sz="2800" b="0" err="1">
                <a:latin typeface="Times New Roman" pitchFamily="18" charset="0"/>
                <a:cs typeface="Times New Roman" pitchFamily="18" charset="0"/>
              </a:rPr>
              <a:t>về</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túi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3 </a:t>
            </a:r>
            <a:r>
              <a:rPr lang="en-US" sz="2800" b="0" err="1">
                <a:latin typeface="Times New Roman" pitchFamily="18" charset="0"/>
                <a:cs typeface="Times New Roman" pitchFamily="18" charset="0"/>
              </a:rPr>
              <a:t>bên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đầu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tư</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giới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quảng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cáo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phát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triển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dịch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vụ</a:t>
            </a:r>
            <a:r>
              <a:rPr lang="en-US" sz="2800" b="0">
                <a:latin typeface="Times New Roman" pitchFamily="18" charset="0"/>
                <a:cs typeface="Times New Roman" pitchFamily="18" charset="0"/>
              </a:rPr>
              <a:t>.</a:t>
            </a:r>
            <a:endParaRPr lang="en-US" sz="2600" b="0">
              <a:latin typeface="Times New Roman" pitchFamily="18" charset="0"/>
              <a:cs typeface="Times New Roman" pitchFamily="18" charset="0"/>
            </a:endParaRPr>
          </a:p>
        </p:txBody>
      </p:sp>
      <p:sp>
        <p:nvSpPr>
          <p:cNvPr id="6"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4146737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ts val="0"/>
              </a:spcBef>
              <a:buNone/>
            </a:pP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chưa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hẳn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nhận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sự</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rằng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thông</a:t>
            </a:r>
            <a:r>
              <a:rPr lang="en-US" sz="2000" b="0">
                <a:latin typeface="Times New Roman" pitchFamily="18" charset="0"/>
                <a:cs typeface="Times New Roman" pitchFamily="18" charset="0"/>
              </a:rPr>
              <a:t> tin </a:t>
            </a:r>
            <a:r>
              <a:rPr lang="en-US" sz="2000" b="0" err="1">
                <a:latin typeface="Times New Roman" pitchFamily="18" charset="0"/>
                <a:cs typeface="Times New Roman" pitchFamily="18" charset="0"/>
              </a:rPr>
              <a:t>vị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sở</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họ</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tiếp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phân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nhằm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bá</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phẩm</a:t>
            </a:r>
            <a:r>
              <a:rPr lang="en-US" sz="2000" b="0">
                <a:latin typeface="Times New Roman" pitchFamily="18" charset="0"/>
                <a:cs typeface="Times New Roman" pitchFamily="18" charset="0"/>
              </a:rPr>
              <a:t> hay </a:t>
            </a:r>
            <a:r>
              <a:rPr lang="en-US" sz="2000" b="0" err="1">
                <a:latin typeface="Times New Roman" pitchFamily="18" charset="0"/>
                <a:cs typeface="Times New Roman" pitchFamily="18" charset="0"/>
              </a:rPr>
              <a:t>dịch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a:t>
            </a:r>
          </a:p>
          <a:p>
            <a:pPr marL="0" indent="465138" algn="just">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nhập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cài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cắm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LBS </a:t>
            </a:r>
            <a:r>
              <a:rPr lang="en-US" sz="2000" b="0" err="1">
                <a:latin typeface="Times New Roman" pitchFamily="18" charset="0"/>
                <a:cs typeface="Times New Roman" pitchFamily="18" charset="0"/>
              </a:rPr>
              <a:t>để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địa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điểm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lẻ</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tượng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khách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hàng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chuyên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biệt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tư</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yên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tâm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về</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tương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giữa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thương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mỉm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cười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về</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doanh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số</a:t>
            </a:r>
            <a:r>
              <a:rPr lang="en-US" sz="2000" b="0">
                <a:latin typeface="Times New Roman" pitchFamily="18" charset="0"/>
                <a:cs typeface="Times New Roman" pitchFamily="18" charset="0"/>
              </a:rPr>
              <a:t>. </a:t>
            </a:r>
          </a:p>
          <a:p>
            <a:endParaRPr lang="en-US"/>
          </a:p>
        </p:txBody>
      </p:sp>
      <p:sp>
        <p:nvSpPr>
          <p:cNvPr id="4"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9949416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ts val="0"/>
              </a:spcBef>
              <a:buNone/>
            </a:pPr>
            <a:r>
              <a:rPr lang="en-US" sz="2000" b="0" err="1">
                <a:latin typeface="Times New Roman" pitchFamily="18" charset="0"/>
                <a:cs typeface="Times New Roman" pitchFamily="18" charset="0"/>
              </a:rPr>
              <a:t>Hãy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tưởng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tượng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gần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tâm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điện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máy</a:t>
            </a:r>
            <a:r>
              <a:rPr lang="en-US" sz="2000" b="0">
                <a:latin typeface="Times New Roman" pitchFamily="18" charset="0"/>
                <a:cs typeface="Times New Roman" pitchFamily="18" charset="0"/>
              </a:rPr>
              <a:t>, smartphone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nhận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những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báo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hấp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dẫn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về</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khuyến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hoạt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thú</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tại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cửa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hàng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tâm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bạn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dễ</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từ</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bước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thăm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một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đôi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lần</a:t>
            </a:r>
            <a:r>
              <a:rPr lang="en-US" sz="2000" b="0">
                <a:latin typeface="Times New Roman" pitchFamily="18" charset="0"/>
                <a:cs typeface="Times New Roman" pitchFamily="18" charset="0"/>
              </a:rPr>
              <a:t>?</a:t>
            </a:r>
          </a:p>
          <a:p>
            <a:pPr marL="0" indent="465138" algn="just">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en-US" sz="2000" b="0" err="1">
                <a:latin typeface="Times New Roman" pitchFamily="18" charset="0"/>
                <a:cs typeface="Times New Roman" pitchFamily="18" charset="0"/>
              </a:rPr>
              <a:t>Nhu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cầu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tìm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hiểu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Tôi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đâu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quanh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tôi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gì</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tôi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nguồn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gốc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cơ</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sự</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triển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dịch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vụ</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dựa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định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vị</a:t>
            </a:r>
            <a:r>
              <a:rPr lang="en-US" sz="2000" b="0">
                <a:latin typeface="Times New Roman" pitchFamily="18" charset="0"/>
                <a:cs typeface="Times New Roman" pitchFamily="18" charset="0"/>
              </a:rPr>
              <a:t> LBS. Do </a:t>
            </a:r>
            <a:r>
              <a:rPr lang="en-US" sz="2000" b="0" err="1">
                <a:latin typeface="Times New Roman" pitchFamily="18" charset="0"/>
                <a:cs typeface="Times New Roman" pitchFamily="18" charset="0"/>
              </a:rPr>
              <a:t>vậy</a:t>
            </a:r>
            <a:r>
              <a:rPr lang="en-US" sz="2000" b="0">
                <a:latin typeface="Times New Roman" pitchFamily="18" charset="0"/>
                <a:cs typeface="Times New Roman" pitchFamily="18" charset="0"/>
              </a:rPr>
              <a:t>, 2019 </a:t>
            </a:r>
            <a:r>
              <a:rPr lang="en-US" sz="2000" b="0" err="1">
                <a:latin typeface="Times New Roman" pitchFamily="18" charset="0"/>
                <a:cs typeface="Times New Roman" pitchFamily="18" charset="0"/>
              </a:rPr>
              <a:t>sẽ</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chứng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kiến</a:t>
            </a:r>
            <a:r>
              <a:rPr lang="en-US" sz="2000" b="0">
                <a:latin typeface="Times New Roman" pitchFamily="18" charset="0"/>
                <a:cs typeface="Times New Roman" pitchFamily="18" charset="0"/>
              </a:rPr>
              <a:t> LBS </a:t>
            </a:r>
            <a:r>
              <a:rPr lang="en-US" sz="2000" b="0" err="1">
                <a:latin typeface="Times New Roman" pitchFamily="18" charset="0"/>
                <a:cs typeface="Times New Roman" pitchFamily="18" charset="0"/>
              </a:rPr>
              <a:t>mới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mẻ</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sao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Câu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lời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còn</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phía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trước</a:t>
            </a:r>
            <a:r>
              <a:rPr lang="en-US" sz="2000" b="0">
                <a:latin typeface="Times New Roman" pitchFamily="18" charset="0"/>
                <a:cs typeface="Times New Roman" pitchFamily="18" charset="0"/>
              </a:rPr>
              <a:t>.</a:t>
            </a:r>
          </a:p>
          <a:p>
            <a:endParaRPr lang="en-US"/>
          </a:p>
        </p:txBody>
      </p:sp>
      <p:sp>
        <p:nvSpPr>
          <p:cNvPr id="4" name="Title 3"/>
          <p:cNvSpPr>
            <a:spLocks noGrp="1"/>
          </p:cNvSpPr>
          <p:nvPr>
            <p:ph type="title"/>
          </p:nvPr>
        </p:nvSpPr>
        <p:spPr/>
        <p:txBody>
          <a:bodyPr/>
          <a:lstStyle/>
          <a:p>
            <a:r>
              <a:rPr lang="en-US" sz="3200"/>
              <a:t>6.1 KIẾN THỨC CƠ SỞ VỀ ĐỊNH VỊ.</a:t>
            </a:r>
          </a:p>
        </p:txBody>
      </p:sp>
    </p:spTree>
    <p:extLst>
      <p:ext uri="{BB962C8B-B14F-4D97-AF65-F5344CB8AC3E}">
        <p14:creationId xmlns:p14="http://schemas.microsoft.com/office/powerpoint/2010/main" val="445575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4000"/>
              <a:t>NỘI DUNG.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3109167"/>
              </p:ext>
            </p:extLst>
          </p:nvPr>
        </p:nvGraphicFramePr>
        <p:xfrm>
          <a:off x="251521" y="908720"/>
          <a:ext cx="8712968" cy="5472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395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F65C5E06-CB07-4C2C-BB8E-5D93872A0D7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EA901DAA-EF13-4A3E-B423-7D3BBCAF21B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407AC132-F936-4493-9DD9-2AB9CB3C6EB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656A8FB4-41C6-42CE-93FC-26AE89FF018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A5FF75A4-39F1-4CED-92D9-4B50CEA62163}"/>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3E018E9F-D71F-4F46-9150-AF7E03B339C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718C163F-57D6-419B-8547-C4915044964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4A29BD75-0978-43CC-9048-D273C1E7FEB0}"/>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3898397F-B366-4D3A-9546-17A707DB7343}"/>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F57D8206-5BFC-481A-AFE6-95E94557AC8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44B06EF4-B4D4-43B1-9391-13BE9819C422}"/>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3C34A50F-B1F8-45B5-92A0-1EC9E0D2C90D}"/>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C0C2EF0D-1AA9-4C8C-A1D7-BBA86A8433A6}"/>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graphicEl>
                                              <a:dgm id="{C16492DE-CDBD-474D-946F-8FCE90DF9908}"/>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graphicEl>
                                              <a:dgm id="{244C3E41-5104-4EC7-A5CA-8ACC8570C62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908720"/>
            <a:ext cx="8568951" cy="5688632"/>
          </a:xfrm>
        </p:spPr>
        <p:txBody>
          <a:bodyPr/>
          <a:lstStyle/>
          <a:p>
            <a:pPr algn="just" fontAlgn="auto">
              <a:spcAft>
                <a:spcPts val="0"/>
              </a:spcAft>
              <a:defRPr/>
            </a:pPr>
            <a:r>
              <a:rPr lang="vi-VN" b="0">
                <a:latin typeface="Times New Roman" panose="02020603050405020304" pitchFamily="18" charset="0"/>
                <a:cs typeface="Times New Roman" panose="02020603050405020304" pitchFamily="18" charset="0"/>
              </a:rPr>
              <a:t>Nhiều nguyên mẫu của DynaTAC đã được tạo ra chỉ 90 ngày sau khi ý tưởng về điện thoại di động của Cooper được đưa ra.</a:t>
            </a:r>
            <a:endParaRPr lang="en-US" b="0">
              <a:latin typeface="Times New Roman" panose="02020603050405020304" pitchFamily="18" charset="0"/>
              <a:cs typeface="Times New Roman" panose="02020603050405020304" pitchFamily="18" charset="0"/>
            </a:endParaRPr>
          </a:p>
          <a:p>
            <a:pPr algn="just" fontAlgn="auto">
              <a:spcAft>
                <a:spcPts val="0"/>
              </a:spcAft>
              <a:defRPr/>
            </a:pPr>
            <a:r>
              <a:rPr lang="vi-VN" b="0">
                <a:latin typeface="Times New Roman" panose="02020603050405020304" pitchFamily="18" charset="0"/>
                <a:cs typeface="Times New Roman" panose="02020603050405020304" pitchFamily="18" charset="0"/>
              </a:rPr>
              <a:t>Ông đã tổ chức nhiều cuộc tranh luận giữa các kỹ sư của Motorola để thiết kế điện thoại di động và sản phẩm cuối cùng được chọn do có “thiết kế quyến rũ” nhất.</a:t>
            </a:r>
            <a:endParaRPr lang="en-US" b="0">
              <a:latin typeface="Times New Roman" panose="02020603050405020304" pitchFamily="18" charset="0"/>
              <a:cs typeface="Times New Roman" panose="02020603050405020304" pitchFamily="18" charset="0"/>
            </a:endParaRPr>
          </a:p>
          <a:p>
            <a:pPr algn="just" fontAlgn="auto">
              <a:spcAft>
                <a:spcPts val="0"/>
              </a:spcAft>
              <a:defRPr/>
            </a:pPr>
            <a:r>
              <a:rPr lang="vi-VN" b="0">
                <a:latin typeface="Times New Roman" panose="02020603050405020304" pitchFamily="18" charset="0"/>
                <a:cs typeface="Times New Roman" panose="02020603050405020304" pitchFamily="18" charset="0"/>
              </a:rPr>
              <a:t>Khi DynaTAC xuất hiện trên thị trường, chiếc điện thoại di động này đã được giảm khối lượng xuống còn 794g, so với khối lượng 1kg của nguyên mẫu ban đầu.</a:t>
            </a:r>
            <a:endParaRPr lang="en-US" sz="14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1.4.3 </a:t>
            </a:r>
            <a:r>
              <a:rPr lang="en-US" sz="3200" err="1"/>
              <a:t>DynaTAC</a:t>
            </a:r>
            <a:endParaRPr lang="en-US" sz="3200"/>
          </a:p>
        </p:txBody>
      </p:sp>
    </p:spTree>
    <p:extLst>
      <p:ext uri="{BB962C8B-B14F-4D97-AF65-F5344CB8AC3E}">
        <p14:creationId xmlns:p14="http://schemas.microsoft.com/office/powerpoint/2010/main" val="39059915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Hệ thống định vị toàn cầu của Mỹ là hệ dẫn đường dựa trên một mạng lưới 24 quả vệ tinh được Bộ Quốc phòng Hoa Kỳ đặt trên quỹ đạo</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không gian.</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Các hệ thống dẫn đường truyền thống hoạt động dựa trên các trạm phát tín hiệu</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vô tuyến điện.</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 Được biết đến nhiều nhất là các hệ thống sau:</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6.2 PHÂN LOẠI.</a:t>
            </a:r>
          </a:p>
        </p:txBody>
      </p:sp>
    </p:spTree>
    <p:extLst>
      <p:ext uri="{BB962C8B-B14F-4D97-AF65-F5344CB8AC3E}">
        <p14:creationId xmlns:p14="http://schemas.microsoft.com/office/powerpoint/2010/main" val="3385634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340768"/>
            <a:ext cx="7545585" cy="4554538"/>
          </a:xfrm>
        </p:spPr>
        <p:txBody>
          <a:bodyPr/>
          <a:lstStyle/>
          <a:p>
            <a:pPr marL="0" indent="465138" algn="just">
              <a:spcBef>
                <a:spcPts val="0"/>
              </a:spcBef>
              <a:buNone/>
            </a:pPr>
            <a:r>
              <a:rPr lang="en-US" b="0">
                <a:latin typeface="Times New Roman" pitchFamily="18" charset="0"/>
                <a:cs typeface="Times New Roman" pitchFamily="18" charset="0"/>
              </a:rPr>
              <a:t>- </a:t>
            </a:r>
            <a:r>
              <a:rPr lang="vi-VN" b="0">
                <a:latin typeface="Times New Roman" pitchFamily="18" charset="0"/>
                <a:cs typeface="Times New Roman" pitchFamily="18" charset="0"/>
              </a:rPr>
              <a:t>LORAN – (</a:t>
            </a:r>
            <a:r>
              <a:rPr lang="vi-VN" b="0" i="1">
                <a:latin typeface="Times New Roman" pitchFamily="18" charset="0"/>
                <a:cs typeface="Times New Roman" pitchFamily="18" charset="0"/>
              </a:rPr>
              <a:t>LOng RAnge Navigation</a:t>
            </a:r>
            <a:r>
              <a:rPr lang="vi-VN" b="0">
                <a:latin typeface="Times New Roman" pitchFamily="18" charset="0"/>
                <a:cs typeface="Times New Roman" pitchFamily="18" charset="0"/>
              </a:rPr>
              <a:t>) – hoạt động ở giải tần 90-100 kHz chủ yếu dùng cho hàng hải, </a:t>
            </a:r>
            <a:endParaRPr lang="en-US" b="0">
              <a:latin typeface="Times New Roman" pitchFamily="18" charset="0"/>
              <a:cs typeface="Times New Roman" pitchFamily="18" charset="0"/>
            </a:endParaRPr>
          </a:p>
          <a:p>
            <a:pPr marL="0" indent="465138" algn="just">
              <a:spcBef>
                <a:spcPts val="0"/>
              </a:spcBef>
              <a:buNone/>
            </a:pPr>
            <a:r>
              <a:rPr lang="en-US" b="0">
                <a:latin typeface="Times New Roman" pitchFamily="18" charset="0"/>
                <a:cs typeface="Times New Roman" pitchFamily="18" charset="0"/>
              </a:rPr>
              <a:t>- </a:t>
            </a:r>
            <a:r>
              <a:rPr lang="vi-VN" b="0">
                <a:latin typeface="Times New Roman" pitchFamily="18" charset="0"/>
                <a:cs typeface="Times New Roman" pitchFamily="18" charset="0"/>
              </a:rPr>
              <a:t>TACAN – (</a:t>
            </a:r>
            <a:r>
              <a:rPr lang="vi-VN" b="0" i="1">
                <a:latin typeface="Times New Roman" pitchFamily="18" charset="0"/>
                <a:cs typeface="Times New Roman" pitchFamily="18" charset="0"/>
              </a:rPr>
              <a:t>TACtical Air Navigation</a:t>
            </a:r>
            <a:r>
              <a:rPr lang="vi-VN" b="0">
                <a:latin typeface="Times New Roman" pitchFamily="18" charset="0"/>
                <a:cs typeface="Times New Roman" pitchFamily="18" charset="0"/>
              </a:rPr>
              <a:t>) – dùng cho quân đội Mỹ và biến thể với độ chính xác thấp VOR/DME – VHF (</a:t>
            </a:r>
            <a:r>
              <a:rPr lang="vi-VN" b="0" i="1">
                <a:latin typeface="Times New Roman" pitchFamily="18" charset="0"/>
                <a:cs typeface="Times New Roman" pitchFamily="18" charset="0"/>
              </a:rPr>
              <a:t>Omnidirectional Range/Distance Measuring Equipment</a:t>
            </a:r>
            <a:r>
              <a:rPr lang="vi-VN" b="0">
                <a:latin typeface="Times New Roman" pitchFamily="18" charset="0"/>
                <a:cs typeface="Times New Roman" pitchFamily="18" charset="0"/>
              </a:rPr>
              <a:t>) – dùng cho hàng không dân dụng.</a:t>
            </a:r>
            <a:endParaRPr lang="en-US" b="0">
              <a:latin typeface="Times New Roman" pitchFamily="18" charset="0"/>
              <a:cs typeface="Times New Roman" pitchFamily="18" charset="0"/>
            </a:endParaRPr>
          </a:p>
          <a:p>
            <a:endParaRPr lang="en-US"/>
          </a:p>
        </p:txBody>
      </p:sp>
      <p:sp>
        <p:nvSpPr>
          <p:cNvPr id="4" name="Title 3"/>
          <p:cNvSpPr>
            <a:spLocks noGrp="1"/>
          </p:cNvSpPr>
          <p:nvPr>
            <p:ph type="title"/>
          </p:nvPr>
        </p:nvSpPr>
        <p:spPr/>
        <p:txBody>
          <a:bodyPr/>
          <a:lstStyle/>
          <a:p>
            <a:r>
              <a:rPr lang="en-US" sz="3200"/>
              <a:t>6.1 PHÂN LOẠI.</a:t>
            </a:r>
          </a:p>
        </p:txBody>
      </p:sp>
    </p:spTree>
    <p:extLst>
      <p:ext uri="{BB962C8B-B14F-4D97-AF65-F5344CB8AC3E}">
        <p14:creationId xmlns:p14="http://schemas.microsoft.com/office/powerpoint/2010/main" val="35602300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7" y="1209675"/>
            <a:ext cx="7992888" cy="4554538"/>
          </a:xfrm>
        </p:spPr>
        <p:txBody>
          <a:bodyPr/>
          <a:lstStyle/>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Gần như đồng thời với lúc Mỹ phát triển GPS, Liên Xô cũng phát triển một hệ thống tương tự với tên gọi GLONASS. </a:t>
            </a:r>
            <a:endParaRPr lang="en-US" sz="2000" b="0">
              <a:latin typeface="Times New Roman" panose="02020603050405020304" pitchFamily="18" charset="0"/>
              <a:cs typeface="Times New Roman" panose="02020603050405020304" pitchFamily="18" charset="0"/>
            </a:endParaRPr>
          </a:p>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Hiện nay Liên minh Châu Âu đang phát triển hệ dẫn đường vệ tinh của mình mang tên Galileo. Trung Quốc thì phát triển hệ thống định vị toàn cầu của mình mang tên Bắc Đẩu bao gồm 35 vệ tinh.</a:t>
            </a:r>
            <a:endParaRPr lang="en-US" sz="2000" b="0">
              <a:latin typeface="Times New Roman" panose="02020603050405020304" pitchFamily="18" charset="0"/>
              <a:cs typeface="Times New Roman" panose="02020603050405020304" pitchFamily="18" charset="0"/>
            </a:endParaRPr>
          </a:p>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Ban đầu, GPS và GLONASS đều được phát triển cho mục đích quân sự, nên mặc dù chúng dùng được cho dân sự nhưng không hệ nào đưa ra sự đảm bảo tồn tại liên tục và độ chính xác. Vì thế chúng không thỏa mãn được những yêu cầu an toàn cho dẫn đường dân sự hàng không và hàng hải</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a:spLocks noGrp="1"/>
          </p:cNvSpPr>
          <p:nvPr>
            <p:ph type="title"/>
          </p:nvPr>
        </p:nvSpPr>
        <p:spPr/>
        <p:txBody>
          <a:bodyPr/>
          <a:lstStyle/>
          <a:p>
            <a:r>
              <a:rPr lang="en-US" sz="3200"/>
              <a:t>6.2 PHÂN LOẠI.</a:t>
            </a:r>
          </a:p>
        </p:txBody>
      </p:sp>
    </p:spTree>
    <p:extLst>
      <p:ext uri="{BB962C8B-B14F-4D97-AF65-F5344CB8AC3E}">
        <p14:creationId xmlns:p14="http://schemas.microsoft.com/office/powerpoint/2010/main" val="39815702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Chỉ có hệ thống dẫn đường vệ tinh châu Âu Galileo (đang được xây dựng) ngay từ đầu đã đặt mục tiêu đáp ứng các yêu cầu nghiêm ngặt của dẫn đường và định vị dân sự.</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GPS ban đầu chỉ dành cho các mục đích quân sự, nhưng từ năm 1980 chính phủ Mỹ cho phép sử dụng trong dân sự.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GPS hoạt động trong mọi điều kiện thời tiết, mọi nơi trên Trái Đất, 24 giờ một ngày.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Không mất phí thuê bao hoặc mất tiền trả cho việc thiết lập sử dụng GPS nhưng phải tốn tiền không rẻ để mua thiết bị thu tín hiệu và phần mềm nhúng hỗ trợ.</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6.2 PHÂN LOẠI.</a:t>
            </a:r>
          </a:p>
        </p:txBody>
      </p:sp>
    </p:spTree>
    <p:extLst>
      <p:ext uri="{BB962C8B-B14F-4D97-AF65-F5344CB8AC3E}">
        <p14:creationId xmlns:p14="http://schemas.microsoft.com/office/powerpoint/2010/main" val="36300118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Các vệ tinh GPS bay vòng quanh Trái Đất hai lần trong một ngày theo một quỹ đạo rất chính xác và phát tín hiệu có thông tin xuống Trái Đất.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Các máy thu GPS nhận thông tin này và bằng phép tính lượng giác tính được chính xác vị trí của người dùng.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Về bản chất máy thu GPS so sánh thời gian tín hiệu được phát đi từ vệ tinh với thời gian nhận được chúng. Sai lệch về thời gian cho biết máy thu GPS ở cách vệ tinh bao xa. Rồi với nhiều quãng cách đo được tới nhiều vệ tinh máy thu có thể tính được vị trí của người dùng và hiển thị lên bản đồ điện tử của máy.</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6.3 SỰ HOẠT ĐỘNG CỦA GPS</a:t>
            </a:r>
          </a:p>
        </p:txBody>
      </p:sp>
    </p:spTree>
    <p:extLst>
      <p:ext uri="{BB962C8B-B14F-4D97-AF65-F5344CB8AC3E}">
        <p14:creationId xmlns:p14="http://schemas.microsoft.com/office/powerpoint/2010/main" val="581612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Máy thu phải nhận được tín hiệu của ít nhất ba vệ tinh để tính ra vị trí hai chiều (kinh độ và vĩ độ) và để theo dõi được chuyển động.</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Khi nhận được tín hiệu của ít nhất 4 vệ tinh thì máy thu có thể tính được vị trí ba chiều (kinh độ, vĩ độ và độ cao).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Một khi vị trí người dùng đã tính được thì máy thu GPS có thể tính các thông tin khác, như tốc độ, hướng chuyển động, bám sát di chuyển, khoảng hành trình, quãng cách tới điểm đến, thời gian Mặt Trời mọc, lặn và nhiều thứ khác nữa.</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6.3 SỰ HOẠT ĐỘNG CỦA GPS</a:t>
            </a:r>
          </a:p>
        </p:txBody>
      </p:sp>
    </p:spTree>
    <p:extLst>
      <p:ext uri="{BB962C8B-B14F-4D97-AF65-F5344CB8AC3E}">
        <p14:creationId xmlns:p14="http://schemas.microsoft.com/office/powerpoint/2010/main" val="217790829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225425" algn="just">
              <a:spcBef>
                <a:spcPts val="0"/>
              </a:spcBef>
              <a:buNone/>
            </a:pPr>
            <a:r>
              <a:rPr lang="vi-VN" sz="2000" b="0">
                <a:latin typeface="Times New Roman" panose="02020603050405020304" pitchFamily="18" charset="0"/>
                <a:cs typeface="Times New Roman" panose="02020603050405020304" pitchFamily="18" charset="0"/>
              </a:rPr>
              <a:t>Các máy thu GPS ngày nay cực kì chính xác, nhờ vào thiết kế nhiều kênh hoạt động song song của chúng. </a:t>
            </a:r>
            <a:endParaRPr lang="en-US" sz="2000" b="0">
              <a:latin typeface="Times New Roman" panose="02020603050405020304" pitchFamily="18" charset="0"/>
              <a:cs typeface="Times New Roman" panose="02020603050405020304" pitchFamily="18" charset="0"/>
            </a:endParaRPr>
          </a:p>
          <a:p>
            <a:pPr marL="0" indent="225425" algn="just">
              <a:spcBef>
                <a:spcPts val="0"/>
              </a:spcBef>
              <a:buNone/>
            </a:pPr>
            <a:r>
              <a:rPr lang="vi-VN" sz="2000" b="0">
                <a:latin typeface="Times New Roman" panose="02020603050405020304" pitchFamily="18" charset="0"/>
                <a:cs typeface="Times New Roman" panose="02020603050405020304" pitchFamily="18" charset="0"/>
              </a:rPr>
              <a:t>Các máy thu 12 kênh song song (của Garmin) nhanh chóng khóa vào các quả vệ tinh khi mới bật lên và chúng duy trì kết nối bền vững</a:t>
            </a:r>
            <a:r>
              <a:rPr lang="en-US" sz="2000" b="0">
                <a:latin typeface="Times New Roman" panose="02020603050405020304" pitchFamily="18" charset="0"/>
                <a:cs typeface="Times New Roman" panose="02020603050405020304" pitchFamily="18" charset="0"/>
              </a:rPr>
              <a:t>.</a:t>
            </a:r>
          </a:p>
          <a:p>
            <a:pPr marL="0" indent="225425" algn="just">
              <a:spcBef>
                <a:spcPts val="0"/>
              </a:spcBef>
              <a:buNone/>
            </a:pPr>
            <a:r>
              <a:rPr lang="vi-VN" sz="2000" b="0">
                <a:latin typeface="Times New Roman" panose="02020603050405020304" pitchFamily="18" charset="0"/>
                <a:cs typeface="Times New Roman" panose="02020603050405020304" pitchFamily="18" charset="0"/>
              </a:rPr>
              <a:t>Trạng thái của khí quyển và các nguồn gây sai số khác có thể ảnh hưởng tới độ chính xác của máy thu GPS. </a:t>
            </a:r>
            <a:endParaRPr lang="en-US" sz="2000" b="0">
              <a:latin typeface="Times New Roman" panose="02020603050405020304" pitchFamily="18" charset="0"/>
              <a:cs typeface="Times New Roman" panose="02020603050405020304" pitchFamily="18" charset="0"/>
            </a:endParaRPr>
          </a:p>
          <a:p>
            <a:pPr marL="0" indent="225425" algn="just">
              <a:spcBef>
                <a:spcPts val="0"/>
              </a:spcBef>
              <a:buNone/>
            </a:pPr>
            <a:r>
              <a:rPr lang="vi-VN" sz="2000" b="0">
                <a:latin typeface="Times New Roman" panose="02020603050405020304" pitchFamily="18" charset="0"/>
                <a:cs typeface="Times New Roman" panose="02020603050405020304" pitchFamily="18" charset="0"/>
              </a:rPr>
              <a:t>Các máy thu GPS có độ chính xác trung bình trong vòng 15 mét.</a:t>
            </a:r>
            <a:endParaRPr lang="en-US" sz="2000" b="0">
              <a:latin typeface="Times New Roman" panose="02020603050405020304" pitchFamily="18" charset="0"/>
              <a:cs typeface="Times New Roman" panose="02020603050405020304" pitchFamily="18" charset="0"/>
            </a:endParaRPr>
          </a:p>
          <a:p>
            <a:pPr marL="0" indent="225425" algn="just">
              <a:spcBef>
                <a:spcPts val="0"/>
              </a:spcBef>
              <a:buNone/>
            </a:pPr>
            <a:r>
              <a:rPr lang="vi-VN" sz="2000" b="0">
                <a:latin typeface="Times New Roman" panose="02020603050405020304" pitchFamily="18" charset="0"/>
                <a:cs typeface="Times New Roman" panose="02020603050405020304" pitchFamily="18" charset="0"/>
              </a:rPr>
              <a:t>Các máy thu mới hơn với khả năng WAAS (</a:t>
            </a:r>
            <a:r>
              <a:rPr lang="vi-VN" sz="2000" b="0" i="1">
                <a:latin typeface="Times New Roman" panose="02020603050405020304" pitchFamily="18" charset="0"/>
                <a:cs typeface="Times New Roman" panose="02020603050405020304" pitchFamily="18" charset="0"/>
              </a:rPr>
              <a:t>Wide Area Augmentation System</a:t>
            </a:r>
            <a:r>
              <a:rPr lang="vi-VN" sz="2000" b="0">
                <a:latin typeface="Times New Roman" panose="02020603050405020304" pitchFamily="18" charset="0"/>
                <a:cs typeface="Times New Roman" panose="02020603050405020304" pitchFamily="18" charset="0"/>
              </a:rPr>
              <a:t>) tăng độ chính xác trung bình dưới 3 mét.</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6.4 ĐỘ CHÍNH XÁC CỦA GPS</a:t>
            </a:r>
          </a:p>
        </p:txBody>
      </p:sp>
    </p:spTree>
    <p:extLst>
      <p:ext uri="{BB962C8B-B14F-4D97-AF65-F5344CB8AC3E}">
        <p14:creationId xmlns:p14="http://schemas.microsoft.com/office/powerpoint/2010/main" val="34184223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89601"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Người dùng cũng có thể có độ chính xác tốt hơn với GPS vi sai (</a:t>
            </a:r>
            <a:r>
              <a:rPr lang="vi-VN" sz="2000" b="0" i="1">
                <a:latin typeface="Times New Roman" panose="02020603050405020304" pitchFamily="18" charset="0"/>
                <a:cs typeface="Times New Roman" panose="02020603050405020304" pitchFamily="18" charset="0"/>
              </a:rPr>
              <a:t>Differential GPS</a:t>
            </a:r>
            <a:r>
              <a:rPr lang="vi-VN" sz="2000" b="0">
                <a:latin typeface="Times New Roman" panose="02020603050405020304" pitchFamily="18" charset="0"/>
                <a:cs typeface="Times New Roman" panose="02020603050405020304" pitchFamily="18" charset="0"/>
              </a:rPr>
              <a:t>, DGPS) sửa lỗi các tín hiệu GPS để có độ chính xác trong khoảng 3 đến 5 mét. Cục Phòng vệ Bờ biển Mỹ vận hành dịch vụ sửa lỗi này.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Hệ thống bao gồm một mạng các đài thu tín hiệu GPS và phát tín hiệu đã sửa lỗi bằng các máy phát hiệu. Để thu được tín hiệu đã sửa lỗi, người dùng phải có máy thu tín hiệu vi sai bao gồm cả ăn-ten để dùng với máy thu GPS của họ.</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6.4 ĐỘ CHÍNH XÁC CỦA GPS</a:t>
            </a:r>
          </a:p>
        </p:txBody>
      </p:sp>
    </p:spTree>
    <p:extLst>
      <p:ext uri="{BB962C8B-B14F-4D97-AF65-F5344CB8AC3E}">
        <p14:creationId xmlns:p14="http://schemas.microsoft.com/office/powerpoint/2010/main" val="24372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545585"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GPS hiện tại gồm 3 phần chính: phần không gian, kiểm soát và sử dụng.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Không quân Hoa Kỳ phát triển, bảo trì và vận hành các phần không gian và kiểm soát.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Các vệ tinh GPS truyền tín hiệu từ không gian, và các máy thu GPS sử dụng các tín hiệu này để tính toán vị trí trong không gian 3 chiều (kinh độ, vĩ độ và độ cao) và thời gian hiện tại.</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6.5 CÁC THÀNH PHẦN CỦA GPS</a:t>
            </a:r>
          </a:p>
        </p:txBody>
      </p:sp>
    </p:spTree>
    <p:extLst>
      <p:ext uri="{BB962C8B-B14F-4D97-AF65-F5344CB8AC3E}">
        <p14:creationId xmlns:p14="http://schemas.microsoft.com/office/powerpoint/2010/main" val="29149567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737" y="908720"/>
            <a:ext cx="8424936" cy="5616624"/>
          </a:xfrm>
        </p:spPr>
        <p:txBody>
          <a:bodyPr/>
          <a:lstStyle/>
          <a:p>
            <a:pPr marL="0" indent="465138" algn="just">
              <a:spcBef>
                <a:spcPts val="0"/>
              </a:spcBef>
              <a:buNone/>
            </a:pPr>
            <a:r>
              <a:rPr lang="vi-VN">
                <a:latin typeface="Times New Roman" panose="02020603050405020304" pitchFamily="18" charset="0"/>
                <a:cs typeface="Times New Roman" panose="02020603050405020304" pitchFamily="18" charset="0"/>
              </a:rPr>
              <a:t>Phần không gian</a:t>
            </a:r>
            <a:endParaRPr lang="en-US">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Phần không gian gồm 24 vệ tinh (21 vệ tinh hoạt động và 3 vệ tinh dự phòng) nằm trên các quỹ đạo xoay quanh trái đất.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Chúng cách mặt đất 20.200 km, bán kính quỹ đạo 26.600 km. Chúng chuyển động ổn định vá quay hai vòng quỹ đạo trong khoảng thời gian gần 24 giờ với vận tốc 7 nghìn dặm một giờ.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Các vệ tinh trên quỹ đạo được bố trí sao cho các máy thu GPS trên mặt đất nhìn thấy tối thiểu 4 vệ tinh vào bất kỳ thời điểm nào.</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Các vệ tinh được cung cấp bằng năng lượng Mặt Trời. Chúng có các nguồn pin dự phòng để duy trì hoạt động khi chạy khuất vào vùng không có ánh sáng Mặt Trời. Các tên lửa nhỏ gắn ở mỗi quả vệ tinh giữ chúng bay đúng quỹ đạo đã định.</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6.5 CÁC THÀNH PHẦN CỦA GPS</a:t>
            </a:r>
          </a:p>
        </p:txBody>
      </p:sp>
    </p:spTree>
    <p:extLst>
      <p:ext uri="{BB962C8B-B14F-4D97-AF65-F5344CB8AC3E}">
        <p14:creationId xmlns:p14="http://schemas.microsoft.com/office/powerpoint/2010/main" val="3692656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280920" cy="5400600"/>
          </a:xfrm>
        </p:spPr>
        <p:txBody>
          <a:bodyPr/>
          <a:lstStyle/>
          <a:p>
            <a:pPr marL="0" indent="0" algn="just" fontAlgn="auto">
              <a:spcAft>
                <a:spcPts val="0"/>
              </a:spcAft>
              <a:buNone/>
              <a:defRPr/>
            </a:pPr>
            <a:r>
              <a:rPr lang="vi-VN" b="0">
                <a:latin typeface="Times New Roman" panose="02020603050405020304" pitchFamily="18" charset="0"/>
                <a:cs typeface="Times New Roman" panose="02020603050405020304" pitchFamily="18" charset="0"/>
              </a:rPr>
              <a:t>Chiếc smartphone đầu tiên trên thế giớ</a:t>
            </a:r>
            <a:r>
              <a:rPr lang="en-US" b="0" err="1">
                <a:latin typeface="Times New Roman" panose="02020603050405020304" pitchFamily="18" charset="0"/>
                <a:cs typeface="Times New Roman" panose="02020603050405020304" pitchFamily="18" charset="0"/>
              </a:rPr>
              <a:t>i</a:t>
            </a:r>
            <a:r>
              <a:rPr lang="vi-VN" b="0">
                <a:latin typeface="Times New Roman" panose="02020603050405020304" pitchFamily="18" charset="0"/>
                <a:cs typeface="Times New Roman" panose="02020603050405020304" pitchFamily="18" charset="0"/>
              </a:rPr>
              <a:t> có tên Simon, do IBM sản xuất, được ra mắt tại Hội nghị không dây vào năm 1993</a:t>
            </a:r>
            <a:r>
              <a:rPr lang="en-US" b="0">
                <a:latin typeface="Times New Roman" panose="02020603050405020304" pitchFamily="18" charset="0"/>
                <a:cs typeface="Times New Roman" panose="02020603050405020304" pitchFamily="18" charset="0"/>
              </a:rPr>
              <a:t>.</a:t>
            </a:r>
            <a:endParaRPr lang="en-US" sz="1400" b="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1.4.4 Smartphone</a:t>
            </a:r>
          </a:p>
        </p:txBody>
      </p:sp>
      <p:pic>
        <p:nvPicPr>
          <p:cNvPr id="5" name="Picture 2" descr="C:\Users\anhtuan\Desktop\40-years-mobilephone-3-bae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531070"/>
            <a:ext cx="7562601"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03924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908720"/>
            <a:ext cx="8064896" cy="5688632"/>
          </a:xfrm>
        </p:spPr>
        <p:txBody>
          <a:bodyPr/>
          <a:lstStyle/>
          <a:p>
            <a:pPr marL="0" indent="465138" algn="just">
              <a:lnSpc>
                <a:spcPct val="160000"/>
              </a:lnSpc>
              <a:spcBef>
                <a:spcPts val="0"/>
              </a:spcBef>
              <a:buNone/>
            </a:pPr>
            <a:r>
              <a:rPr lang="vi-VN">
                <a:latin typeface="Times New Roman" panose="02020603050405020304" pitchFamily="18" charset="0"/>
                <a:cs typeface="Times New Roman" panose="02020603050405020304" pitchFamily="18" charset="0"/>
              </a:rPr>
              <a:t>Phần kiểm soát</a:t>
            </a:r>
            <a:endParaRPr lang="en-US">
              <a:latin typeface="Times New Roman" panose="02020603050405020304" pitchFamily="18" charset="0"/>
              <a:cs typeface="Times New Roman" panose="02020603050405020304" pitchFamily="18" charset="0"/>
            </a:endParaRPr>
          </a:p>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Mục đích trong phần này là kiểm soát vệ tinh đi đúng hướng theo quỹ đạo và thông tin thời gian chính xác. </a:t>
            </a:r>
            <a:endParaRPr lang="en-US" sz="2000" b="0">
              <a:latin typeface="Times New Roman" panose="02020603050405020304" pitchFamily="18" charset="0"/>
              <a:cs typeface="Times New Roman" panose="02020603050405020304" pitchFamily="18" charset="0"/>
            </a:endParaRPr>
          </a:p>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Có 5 trạm kiểm soát đặt rải rác trên trái đất. Bốn trạm kiểm soát hoạt động một cách tự động, và một trạm kiểm soát là trung tâm. </a:t>
            </a:r>
            <a:endParaRPr lang="en-US" sz="2000" b="0">
              <a:latin typeface="Times New Roman" panose="02020603050405020304" pitchFamily="18" charset="0"/>
              <a:cs typeface="Times New Roman" panose="02020603050405020304" pitchFamily="18" charset="0"/>
            </a:endParaRPr>
          </a:p>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Bốn trạm này nhận tín hiệu liên tục từ những vệ tinh và gửi các thông tin này đến trạm kiểm soát trung tâm. </a:t>
            </a:r>
            <a:endParaRPr lang="en-US" sz="2000" b="0">
              <a:latin typeface="Times New Roman" panose="02020603050405020304" pitchFamily="18" charset="0"/>
              <a:cs typeface="Times New Roman" panose="02020603050405020304" pitchFamily="18" charset="0"/>
            </a:endParaRPr>
          </a:p>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Tại trạm kiểm soát trung tâm, nó sẽ sửa lại dữ liệu cho đúng và kết hợp với hai an-ten khác để gửi lại thông tin cho các vệ tinh. </a:t>
            </a:r>
            <a:endParaRPr lang="en-US" sz="2000" b="0">
              <a:latin typeface="Times New Roman" panose="02020603050405020304" pitchFamily="18" charset="0"/>
              <a:cs typeface="Times New Roman" panose="02020603050405020304" pitchFamily="18" charset="0"/>
            </a:endParaRPr>
          </a:p>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Ngoài ra, còn một trạm kiểm soát trung tâm dự phòng và sáu trạm quan sát chuyên biệt.</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6.5 CÁC THÀNH PHẦN CỦA GPS</a:t>
            </a:r>
          </a:p>
        </p:txBody>
      </p:sp>
    </p:spTree>
    <p:extLst>
      <p:ext uri="{BB962C8B-B14F-4D97-AF65-F5344CB8AC3E}">
        <p14:creationId xmlns:p14="http://schemas.microsoft.com/office/powerpoint/2010/main" val="3474450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4"/>
            <a:ext cx="7689601" cy="5099645"/>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Trạm trung tâm cũng có thể truy cập từ các ăng-ten mặt đất của </a:t>
            </a:r>
            <a:r>
              <a:rPr lang="vi-VN" sz="2000" b="0" i="1">
                <a:latin typeface="Times New Roman" panose="02020603050405020304" pitchFamily="18" charset="0"/>
                <a:cs typeface="Times New Roman" panose="02020603050405020304" pitchFamily="18" charset="0"/>
              </a:rPr>
              <a:t>U.S. Air Force Satellite Control Network</a:t>
            </a:r>
            <a:r>
              <a:rPr lang="vi-VN" sz="2000" b="0">
                <a:latin typeface="Times New Roman" panose="02020603050405020304" pitchFamily="18" charset="0"/>
                <a:cs typeface="Times New Roman" panose="02020603050405020304" pitchFamily="18" charset="0"/>
              </a:rPr>
              <a:t> (AFSCN) và các trạm quan sát NGA (</a:t>
            </a:r>
            <a:r>
              <a:rPr lang="vi-VN" sz="2000" b="0" i="1">
                <a:latin typeface="Times New Roman" panose="02020603050405020304" pitchFamily="18" charset="0"/>
                <a:cs typeface="Times New Roman" panose="02020603050405020304" pitchFamily="18" charset="0"/>
              </a:rPr>
              <a:t>National Geospatial-Intelligence Agency</a:t>
            </a:r>
            <a:r>
              <a:rPr lang="vi-VN" sz="2000" b="0">
                <a:latin typeface="Times New Roman" panose="02020603050405020304" pitchFamily="18" charset="0"/>
                <a:cs typeface="Times New Roman" panose="02020603050405020304" pitchFamily="18" charset="0"/>
              </a:rPr>
              <a:t>).</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Các đường bay của vệ tinh được ghi nhận bởi các trạm quan sát chuyên dụng của Không quân Hoa Kỳ đặt ở Hawaii, Kwajalein, Đảo Ascension, Diego Garcia, Colorado Springs, Colorado và Cape Canaveral, cùng với các trạm quan sát NGA được vận hành ở Anh, Argentina, Ecuador, Bahrain, Úc và Washington DC.</a:t>
            </a:r>
            <a:endParaRPr lang="en-US" sz="2000" b="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lstStyle/>
          <a:p>
            <a:r>
              <a:rPr lang="en-US" sz="3200"/>
              <a:t>6.5 CÁC THÀNH PHẦN CỦA GPS</a:t>
            </a:r>
          </a:p>
        </p:txBody>
      </p:sp>
    </p:spTree>
    <p:extLst>
      <p:ext uri="{BB962C8B-B14F-4D97-AF65-F5344CB8AC3E}">
        <p14:creationId xmlns:p14="http://schemas.microsoft.com/office/powerpoint/2010/main" val="5373932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Thông tin đường bay của vệ tinh đi được gởi đến Air Force Space Command's MCS ở Schriever Air Force Base 25 km đông đông nam của Colorado Springs, do 2nd Space Operations Squadron (2 SOPS) của U.S. Air Force vận hành.</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Sau đó 2 SOPS liên lạc thường xuyên với mỗi vệ tinh GPS thông qua việc cập nhật định vị sử dụng các ăng-ten mặt đất chuyên dụng hoặc dùng chung (AFSCN)(các ăng-ten GPS mặt đất chuyên dụng được đặt ở Kwajalein, đảo Ascension, Diego Garcia, và Cape Canaveral). </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6.5 CÁC THÀNH PHẦN CỦA GPS</a:t>
            </a:r>
          </a:p>
        </p:txBody>
      </p:sp>
    </p:spTree>
    <p:extLst>
      <p:ext uri="{BB962C8B-B14F-4D97-AF65-F5344CB8AC3E}">
        <p14:creationId xmlns:p14="http://schemas.microsoft.com/office/powerpoint/2010/main" val="8053277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ts val="0"/>
              </a:spcBef>
              <a:buNone/>
            </a:pPr>
            <a:r>
              <a:rPr lang="vi-VN" sz="2000" b="0">
                <a:latin typeface="Times New Roman" pitchFamily="18" charset="0"/>
                <a:cs typeface="Times New Roman" pitchFamily="18" charset="0"/>
              </a:rPr>
              <a:t>Các thông tin cập nhật này đồng bộ hóa với các đồng hồ nguyên tử đặt trên vệ tinh trong vòng một vài phần tỉ giây cho mỗi vệ tinh, và hiệu chỉnh lịch thiên văn của mô hình quỹ đạo bên trong mỗi vệ tinh.</a:t>
            </a:r>
            <a:endParaRPr lang="en-US" sz="2000" b="0">
              <a:latin typeface="Times New Roman" pitchFamily="18" charset="0"/>
              <a:cs typeface="Times New Roman" pitchFamily="18" charset="0"/>
            </a:endParaRPr>
          </a:p>
          <a:p>
            <a:pPr marL="0" indent="465138" algn="just">
              <a:spcBef>
                <a:spcPts val="0"/>
              </a:spcBef>
              <a:buNone/>
            </a:pPr>
            <a:endParaRPr lang="en-US" sz="2000" b="0">
              <a:latin typeface="Times New Roman" pitchFamily="18" charset="0"/>
              <a:cs typeface="Times New Roman" pitchFamily="18" charset="0"/>
            </a:endParaRPr>
          </a:p>
          <a:p>
            <a:pPr marL="0" indent="465138" algn="just">
              <a:spcBef>
                <a:spcPts val="0"/>
              </a:spcBef>
              <a:buNone/>
            </a:pPr>
            <a:r>
              <a:rPr lang="vi-VN" sz="2000" b="0">
                <a:latin typeface="Times New Roman" pitchFamily="18" charset="0"/>
                <a:cs typeface="Times New Roman" pitchFamily="18" charset="0"/>
              </a:rPr>
              <a:t>Việc cập nhật được tạo ra bở bộ lọc Kalman sử dụng các tín hiệu/thông tin từ các trạm quan sát trên mặt đất, thông tin thời tiết không gian, và các dữ liệu khác.</a:t>
            </a:r>
            <a:endParaRPr lang="en-US" sz="2000" b="0">
              <a:latin typeface="Times New Roman" pitchFamily="18" charset="0"/>
              <a:cs typeface="Times New Roman" pitchFamily="18" charset="0"/>
            </a:endParaRPr>
          </a:p>
          <a:p>
            <a:endParaRPr lang="en-US"/>
          </a:p>
        </p:txBody>
      </p:sp>
      <p:sp>
        <p:nvSpPr>
          <p:cNvPr id="4" name="Title 3"/>
          <p:cNvSpPr>
            <a:spLocks noGrp="1"/>
          </p:cNvSpPr>
          <p:nvPr>
            <p:ph type="title"/>
          </p:nvPr>
        </p:nvSpPr>
        <p:spPr/>
        <p:txBody>
          <a:bodyPr/>
          <a:lstStyle/>
          <a:p>
            <a:r>
              <a:rPr lang="en-US" sz="3200"/>
              <a:t>6.5 CÁC THÀNH PHẦN CỦA GPS</a:t>
            </a:r>
          </a:p>
        </p:txBody>
      </p:sp>
    </p:spTree>
    <p:extLst>
      <p:ext uri="{BB962C8B-B14F-4D97-AF65-F5344CB8AC3E}">
        <p14:creationId xmlns:p14="http://schemas.microsoft.com/office/powerpoint/2010/main" val="2826503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836712"/>
            <a:ext cx="7689601" cy="5760640"/>
          </a:xfrm>
        </p:spPr>
        <p:txBody>
          <a:bodyPr/>
          <a:lstStyle/>
          <a:p>
            <a:pPr marL="0" indent="465138" algn="just">
              <a:spcBef>
                <a:spcPts val="0"/>
              </a:spcBef>
              <a:buNone/>
            </a:pPr>
            <a:r>
              <a:rPr lang="vi-VN">
                <a:latin typeface="Times New Roman" panose="02020603050405020304" pitchFamily="18" charset="0"/>
                <a:cs typeface="Times New Roman" panose="02020603050405020304" pitchFamily="18" charset="0"/>
              </a:rPr>
              <a:t>Phần sử dụng</a:t>
            </a:r>
            <a:endParaRPr lang="en-US">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Phần sử dụng là thiết bị nhận tín hiệu vệ tinh GPS và người sử dụng thiết bị này.</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Dưới đây là một số thông tin đáng chú ý về các vệ tinh GPS (còn gọi là NAVSTAR, tên gọi chính thức của Bộ Quốc phòng Mỹ cho GPS):</a:t>
            </a:r>
            <a:endParaRPr lang="en-US" sz="2000" b="0">
              <a:latin typeface="Times New Roman" panose="02020603050405020304" pitchFamily="18" charset="0"/>
              <a:cs typeface="Times New Roman" panose="02020603050405020304" pitchFamily="18" charset="0"/>
            </a:endParaRPr>
          </a:p>
          <a:p>
            <a:pPr marL="0" lvl="0" indent="465138" algn="just">
              <a:spcBef>
                <a:spcPts val="0"/>
              </a:spcBef>
              <a:buNone/>
            </a:pPr>
            <a:r>
              <a:rPr lang="vi-VN" sz="2000" b="0">
                <a:latin typeface="Times New Roman" panose="02020603050405020304" pitchFamily="18" charset="0"/>
                <a:cs typeface="Times New Roman" panose="02020603050405020304" pitchFamily="18" charset="0"/>
              </a:rPr>
              <a:t>Vệ tinh GPS đầu tiên được phóng năm 1978.</a:t>
            </a:r>
            <a:endParaRPr lang="en-US" sz="2000" b="0">
              <a:latin typeface="Times New Roman" panose="02020603050405020304" pitchFamily="18" charset="0"/>
              <a:cs typeface="Times New Roman" panose="02020603050405020304" pitchFamily="18" charset="0"/>
            </a:endParaRPr>
          </a:p>
          <a:p>
            <a:pPr marL="0" lvl="0" indent="465138" algn="just">
              <a:spcBef>
                <a:spcPts val="0"/>
              </a:spcBef>
              <a:buNone/>
            </a:pPr>
            <a:r>
              <a:rPr lang="vi-VN" sz="2000" b="0">
                <a:latin typeface="Times New Roman" panose="02020603050405020304" pitchFamily="18" charset="0"/>
                <a:cs typeface="Times New Roman" panose="02020603050405020304" pitchFamily="18" charset="0"/>
              </a:rPr>
              <a:t>Hoàn chỉnh đầy đủ 24 vệ tinh vào năm 1994.</a:t>
            </a:r>
            <a:endParaRPr lang="en-US" sz="2000" b="0">
              <a:latin typeface="Times New Roman" panose="02020603050405020304" pitchFamily="18" charset="0"/>
              <a:cs typeface="Times New Roman" panose="02020603050405020304" pitchFamily="18" charset="0"/>
            </a:endParaRPr>
          </a:p>
          <a:p>
            <a:pPr marL="0" lvl="0" indent="465138" algn="just">
              <a:spcBef>
                <a:spcPts val="0"/>
              </a:spcBef>
              <a:buNone/>
            </a:pPr>
            <a:r>
              <a:rPr lang="vi-VN" sz="2000" b="0">
                <a:latin typeface="Times New Roman" panose="02020603050405020304" pitchFamily="18" charset="0"/>
                <a:cs typeface="Times New Roman" panose="02020603050405020304" pitchFamily="18" charset="0"/>
              </a:rPr>
              <a:t>Mỗi vệ tinh được làm để hoạt động tối đa là 10 năm.</a:t>
            </a:r>
            <a:endParaRPr lang="en-US" sz="2000" b="0">
              <a:latin typeface="Times New Roman" panose="02020603050405020304" pitchFamily="18" charset="0"/>
              <a:cs typeface="Times New Roman" panose="02020603050405020304" pitchFamily="18" charset="0"/>
            </a:endParaRPr>
          </a:p>
          <a:p>
            <a:pPr marL="0" lvl="0" indent="465138" algn="just">
              <a:spcBef>
                <a:spcPts val="0"/>
              </a:spcBef>
              <a:buNone/>
            </a:pPr>
            <a:r>
              <a:rPr lang="vi-VN" sz="2000" b="0">
                <a:latin typeface="Times New Roman" panose="02020603050405020304" pitchFamily="18" charset="0"/>
                <a:cs typeface="Times New Roman" panose="02020603050405020304" pitchFamily="18" charset="0"/>
              </a:rPr>
              <a:t>Vệ tinh GPS có trọng lượng khoảng 1500 kg và dài khoảng 17 feet (5 m) với các tấm năng lượng Mặt Trời mở (có độ rộng 7 m²).</a:t>
            </a:r>
            <a:endParaRPr lang="en-US" sz="2000" b="0">
              <a:latin typeface="Times New Roman" panose="02020603050405020304" pitchFamily="18" charset="0"/>
              <a:cs typeface="Times New Roman" panose="02020603050405020304" pitchFamily="18" charset="0"/>
            </a:endParaRPr>
          </a:p>
          <a:p>
            <a:pPr marL="0" lvl="0" indent="465138" algn="just">
              <a:spcBef>
                <a:spcPts val="0"/>
              </a:spcBef>
              <a:buNone/>
            </a:pPr>
            <a:r>
              <a:rPr lang="vi-VN" sz="2000" b="0">
                <a:latin typeface="Times New Roman" panose="02020603050405020304" pitchFamily="18" charset="0"/>
                <a:cs typeface="Times New Roman" panose="02020603050405020304" pitchFamily="18" charset="0"/>
              </a:rPr>
              <a:t>Công suất phát bằng hoặc dưới 50 watts.</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6.5 CÁC THÀNH PHẦN CỦA GPS</a:t>
            </a:r>
          </a:p>
        </p:txBody>
      </p:sp>
    </p:spTree>
    <p:extLst>
      <p:ext uri="{BB962C8B-B14F-4D97-AF65-F5344CB8AC3E}">
        <p14:creationId xmlns:p14="http://schemas.microsoft.com/office/powerpoint/2010/main" val="14754549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1124744"/>
            <a:ext cx="7617593"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Các vệ tinh GPS phát hai tín hiệu vô tuyến</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công suất thấp dải L1 và L2. (dải L là phần sóng cực ngắn của phổ điện từ trải rộng từ 0,39 tới 1,55 GHz).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GPS dân sự dùng tần số L1 1575.42 MHz trong dải UHF. Tín hiệu truyền trực thị, có nghĩa là chúng sẽ xuyên qua mây, thuỷ tinh và nhựa nhưng không qua phần lớn các đối tượng cứng như núi và nhà.</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L1 chứa hai mã "giả ngẫu nhiên"(pseudo random), đó là mã Protected (P) và mã Coarse/Acquisition (C/A).</a:t>
            </a:r>
            <a:endParaRPr lang="en-US" sz="2000" b="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lstStyle/>
          <a:p>
            <a:r>
              <a:rPr lang="en-US" sz="3200"/>
              <a:t>6.6 TÍN HIỆU GPS</a:t>
            </a:r>
          </a:p>
        </p:txBody>
      </p:sp>
    </p:spTree>
    <p:extLst>
      <p:ext uri="{BB962C8B-B14F-4D97-AF65-F5344CB8AC3E}">
        <p14:creationId xmlns:p14="http://schemas.microsoft.com/office/powerpoint/2010/main" val="63976178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Mỗi một vệ tinh có một mã truyền dẫn nhất định, cho phép máy thu GPS nhận dạng được tín hiệu. Mục đích của các mã tín hiệu này là để tính toán khoảng cách từ vệ tinh đến máy thu GPS.</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Tín hiệu GPS chứa ba mẩu thông tin khác nhau – mã giả ngẫu nhiên, dữ liệu thiên văn và dữ liệu lịch.</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6.6 TÍN HIỆU GPS</a:t>
            </a:r>
          </a:p>
        </p:txBody>
      </p:sp>
    </p:spTree>
    <p:extLst>
      <p:ext uri="{BB962C8B-B14F-4D97-AF65-F5344CB8AC3E}">
        <p14:creationId xmlns:p14="http://schemas.microsoft.com/office/powerpoint/2010/main" val="3280741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836712"/>
            <a:ext cx="7761609" cy="5760640"/>
          </a:xfrm>
        </p:spPr>
        <p:txBody>
          <a:bodyPr/>
          <a:lstStyle/>
          <a:p>
            <a:pPr marL="0" indent="465138" algn="just">
              <a:lnSpc>
                <a:spcPct val="170000"/>
              </a:lnSpc>
              <a:spcBef>
                <a:spcPts val="0"/>
              </a:spcBef>
              <a:buNone/>
            </a:pPr>
            <a:r>
              <a:rPr lang="vi-VN" sz="2000" b="0">
                <a:latin typeface="Times New Roman" panose="02020603050405020304" pitchFamily="18" charset="0"/>
                <a:cs typeface="Times New Roman" panose="02020603050405020304" pitchFamily="18" charset="0"/>
              </a:rPr>
              <a:t>Mã giả ngẫu nhiên đơn giản chỉ là mã định danh để xác định được quả vệ tinh nào là phát thông tin nào. Có thể nhìn số hiệu của các quả vệ tinh trên trang vệ tinh của máy thu Garmin </a:t>
            </a:r>
            <a:r>
              <a:rPr lang="en-US" sz="2000" b="0">
                <a:latin typeface="Times New Roman" panose="02020603050405020304" pitchFamily="18" charset="0"/>
                <a:cs typeface="Times New Roman" panose="02020603050405020304" pitchFamily="18" charset="0"/>
              </a:rPr>
              <a:t>.</a:t>
            </a:r>
          </a:p>
          <a:p>
            <a:pPr marL="0" indent="465138" algn="just">
              <a:lnSpc>
                <a:spcPct val="170000"/>
              </a:lnSpc>
              <a:spcBef>
                <a:spcPts val="0"/>
              </a:spcBef>
              <a:buNone/>
            </a:pPr>
            <a:r>
              <a:rPr lang="vi-VN" sz="2000" b="0">
                <a:latin typeface="Times New Roman" panose="02020603050405020304" pitchFamily="18" charset="0"/>
                <a:cs typeface="Times New Roman" panose="02020603050405020304" pitchFamily="18" charset="0"/>
              </a:rPr>
              <a:t>Dữ liệu thiên văn cho máy thu GPS biết quả vệ tinh ở đâu trên quỹ đạo ở mỗi thời điểm trong ngày. Mỗi quả vệ tinh phát dữ liệu thiên văn chỉ ra thông tin quỹ đạo cho vệ tinh đó và mỗi vệ tinh khác trong hệ thống.</a:t>
            </a:r>
            <a:endParaRPr lang="en-US" sz="2000" b="0">
              <a:latin typeface="Times New Roman" panose="02020603050405020304" pitchFamily="18" charset="0"/>
              <a:cs typeface="Times New Roman" panose="02020603050405020304" pitchFamily="18" charset="0"/>
            </a:endParaRPr>
          </a:p>
          <a:p>
            <a:pPr marL="0" indent="465138" algn="just">
              <a:lnSpc>
                <a:spcPct val="170000"/>
              </a:lnSpc>
              <a:spcBef>
                <a:spcPts val="0"/>
              </a:spcBef>
              <a:buNone/>
            </a:pPr>
            <a:r>
              <a:rPr lang="vi-VN" sz="2000" b="0">
                <a:latin typeface="Times New Roman" panose="02020603050405020304" pitchFamily="18" charset="0"/>
                <a:cs typeface="Times New Roman" panose="02020603050405020304" pitchFamily="18" charset="0"/>
              </a:rPr>
              <a:t>Dữ liệu lịch được phát đều đặn bởi mỗi quả vệ tinh, chứa thông tin quan trọng về trạng thái của vệ tinh (lành mạnh hay không), ngày giờ hiện tại. Phần này của tín hiệu là cốt lõi để phát hiện ra vị trí.</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6.6 TÍN HIỆU GPS</a:t>
            </a:r>
          </a:p>
        </p:txBody>
      </p:sp>
    </p:spTree>
    <p:extLst>
      <p:ext uri="{BB962C8B-B14F-4D97-AF65-F5344CB8AC3E}">
        <p14:creationId xmlns:p14="http://schemas.microsoft.com/office/powerpoint/2010/main" val="31484959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908720"/>
            <a:ext cx="7704856" cy="5688632"/>
          </a:xfrm>
        </p:spPr>
        <p:txBody>
          <a:bodyPr/>
          <a:lstStyle/>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Nguồn lỗi của tín hiệu GPS</a:t>
            </a:r>
            <a:endParaRPr lang="en-US" sz="2000" b="0">
              <a:latin typeface="Times New Roman" panose="02020603050405020304" pitchFamily="18" charset="0"/>
              <a:cs typeface="Times New Roman" panose="02020603050405020304" pitchFamily="18" charset="0"/>
            </a:endParaRPr>
          </a:p>
          <a:p>
            <a:pPr mar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Những yếu tố có thể làm giảm tín hiệu GPS và vì thế ảnh hưởng tới chính xác bao gồm:</a:t>
            </a:r>
            <a:endParaRPr lang="en-US" sz="2000" b="0">
              <a:latin typeface="Times New Roman" panose="02020603050405020304" pitchFamily="18" charset="0"/>
              <a:cs typeface="Times New Roman" panose="02020603050405020304" pitchFamily="18" charset="0"/>
            </a:endParaRPr>
          </a:p>
          <a:p>
            <a:pPr marL="0" lv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Giữ chậm của tầng đối lưu và tầng ion – Tín hiệu vệ tinh bị chậm đi khi xuyên qua tầng khí quyển.</a:t>
            </a:r>
            <a:endParaRPr lang="en-US" sz="2000" b="0">
              <a:latin typeface="Times New Roman" panose="02020603050405020304" pitchFamily="18" charset="0"/>
              <a:cs typeface="Times New Roman" panose="02020603050405020304" pitchFamily="18" charset="0"/>
            </a:endParaRPr>
          </a:p>
          <a:p>
            <a:pPr marL="0" lv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Tín hiệu đi nhiều đường – Điều này xảy ra khi tín hiệu phản xạ từ nhà hay các đối tượng khác trước khi tới máy thu.</a:t>
            </a:r>
            <a:endParaRPr lang="en-US" sz="2000" b="0">
              <a:latin typeface="Times New Roman" panose="02020603050405020304" pitchFamily="18" charset="0"/>
              <a:cs typeface="Times New Roman" panose="02020603050405020304" pitchFamily="18" charset="0"/>
            </a:endParaRPr>
          </a:p>
          <a:p>
            <a:pPr marL="0" lv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Lỗi đồng hồ máy thu – Đồng hồ có trong máy thu không chính xác như đồng hồ nguyên tử trên các vệ tinh GPS.</a:t>
            </a:r>
            <a:endParaRPr lang="en-US" sz="2000" b="0">
              <a:latin typeface="Times New Roman" panose="02020603050405020304" pitchFamily="18" charset="0"/>
              <a:cs typeface="Times New Roman" panose="02020603050405020304" pitchFamily="18" charset="0"/>
            </a:endParaRPr>
          </a:p>
          <a:p>
            <a:pPr marL="0" lvl="0" indent="465138" algn="just">
              <a:lnSpc>
                <a:spcPct val="160000"/>
              </a:lnSpc>
              <a:spcBef>
                <a:spcPts val="0"/>
              </a:spcBef>
              <a:buNone/>
            </a:pPr>
            <a:r>
              <a:rPr lang="vi-VN" sz="2000" b="0">
                <a:latin typeface="Times New Roman" panose="02020603050405020304" pitchFamily="18" charset="0"/>
                <a:cs typeface="Times New Roman" panose="02020603050405020304" pitchFamily="18" charset="0"/>
              </a:rPr>
              <a:t>Lỗi quỹ đạo – Cũng được biết như lỗi thiên văn, do vệ tinh thông báo vị trí không chính xác.</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6.6 TÍN HIỆU GPS</a:t>
            </a:r>
          </a:p>
        </p:txBody>
      </p:sp>
    </p:spTree>
    <p:extLst>
      <p:ext uri="{BB962C8B-B14F-4D97-AF65-F5344CB8AC3E}">
        <p14:creationId xmlns:p14="http://schemas.microsoft.com/office/powerpoint/2010/main" val="34700261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052736"/>
            <a:ext cx="7761609" cy="4554538"/>
          </a:xfrm>
        </p:spPr>
        <p:txBody>
          <a:bodyPr/>
          <a:lstStyle/>
          <a:p>
            <a:pPr marL="0" indent="465138" algn="just">
              <a:spcBef>
                <a:spcPts val="0"/>
              </a:spcBef>
              <a:buNone/>
            </a:pPr>
            <a:r>
              <a:rPr lang="vi-VN" sz="2000" b="0">
                <a:latin typeface="Times New Roman" panose="02020603050405020304" pitchFamily="18" charset="0"/>
                <a:cs typeface="Times New Roman" panose="02020603050405020304" pitchFamily="18" charset="0"/>
              </a:rPr>
              <a:t>Số lượng vệ tinh nhìn thấy – Càng nhiều quả vệ tinh được máy thu GPS nhìn thấy thì càng chính xác.</a:t>
            </a: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máy thu GPS không làm việc trong nhà, dưới nước hoặc dưới đất.</a:t>
            </a:r>
            <a:r>
              <a:rPr lang="en-US" sz="2000" b="0">
                <a:latin typeface="Times New Roman" panose="02020603050405020304" pitchFamily="18" charset="0"/>
                <a:cs typeface="Times New Roman" panose="02020603050405020304" pitchFamily="18" charset="0"/>
              </a:rPr>
              <a:t>)</a:t>
            </a:r>
          </a:p>
          <a:p>
            <a:pPr marL="0" lvl="0" indent="465138" algn="just">
              <a:spcBef>
                <a:spcPts val="0"/>
              </a:spcBef>
              <a:buNone/>
            </a:pPr>
            <a:r>
              <a:rPr lang="vi-VN" sz="2000" b="0">
                <a:latin typeface="Times New Roman" panose="02020603050405020304" pitchFamily="18" charset="0"/>
                <a:cs typeface="Times New Roman" panose="02020603050405020304" pitchFamily="18" charset="0"/>
              </a:rPr>
              <a:t>Che khuất về hình học – Điều này liên quan tới vị trí tương đối của các vệ tinh ở thời điểm bất kì. Phân bố vệ tinh lí tưởng là khi các quả vệ tinh ở vị trí tạo các góc rộng với nhau. Phân bố xấu xảy ra khi các quả vệ tinh ở trên một đường thẳng hoặc cụm thành nhóm.</a:t>
            </a:r>
            <a:endParaRPr lang="en-US" sz="2000" b="0">
              <a:latin typeface="Times New Roman" panose="02020603050405020304" pitchFamily="18" charset="0"/>
              <a:cs typeface="Times New Roman" panose="02020603050405020304" pitchFamily="18" charset="0"/>
            </a:endParaRPr>
          </a:p>
          <a:p>
            <a:pPr marL="0" lvl="0" indent="465138" algn="just">
              <a:spcBef>
                <a:spcPts val="0"/>
              </a:spcBef>
              <a:buNone/>
            </a:pPr>
            <a:r>
              <a:rPr lang="vi-VN" sz="2000" b="0">
                <a:latin typeface="Times New Roman" panose="02020603050405020304" pitchFamily="18" charset="0"/>
                <a:cs typeface="Times New Roman" panose="02020603050405020304" pitchFamily="18" charset="0"/>
              </a:rPr>
              <a:t>Sự giảm có chủ tâm tín hiệu vệ tinh – Là sự làm giảm tín hiệu cố ý do sự áp đặt của Bộ Quốc phòng Mỹ, nhằm chống lại việc đối thủ quân sự dùng tín hiệu GPS chính xác cao.</a:t>
            </a:r>
            <a:endParaRPr lang="en-US" sz="2000" b="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lstStyle/>
          <a:p>
            <a:r>
              <a:rPr lang="en-US" sz="3200"/>
              <a:t>6.6 TÍN HIỆU GPS</a:t>
            </a:r>
          </a:p>
        </p:txBody>
      </p:sp>
    </p:spTree>
    <p:extLst>
      <p:ext uri="{BB962C8B-B14F-4D97-AF65-F5344CB8AC3E}">
        <p14:creationId xmlns:p14="http://schemas.microsoft.com/office/powerpoint/2010/main" val="224943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08720"/>
            <a:ext cx="8496944" cy="5544616"/>
          </a:xfrm>
        </p:spPr>
        <p:txBody>
          <a:bodyPr/>
          <a:lstStyle/>
          <a:p>
            <a:pPr algn="just" fontAlgn="auto">
              <a:spcAft>
                <a:spcPts val="0"/>
              </a:spcAft>
              <a:defRPr/>
            </a:pPr>
            <a:r>
              <a:rPr lang="vi-VN" sz="2000" b="0">
                <a:latin typeface="Times New Roman" panose="02020603050405020304" pitchFamily="18" charset="0"/>
                <a:cs typeface="Times New Roman" panose="02020603050405020304" pitchFamily="18" charset="0"/>
              </a:rPr>
              <a:t>Máy có màn hình cảm ứng LCD với 2 màu trắng/đen và hoạt động như một thiết bị nhận/gửi email, đọc văn bản điện tử, lịch làm việc, máy tính và sổ danh bạ. </a:t>
            </a:r>
            <a:endParaRPr lang="en-US" sz="2000" b="0">
              <a:latin typeface="Times New Roman" panose="02020603050405020304" pitchFamily="18" charset="0"/>
              <a:cs typeface="Times New Roman" panose="02020603050405020304" pitchFamily="18" charset="0"/>
            </a:endParaRPr>
          </a:p>
          <a:p>
            <a:pPr algn="just" fontAlgn="auto">
              <a:spcAft>
                <a:spcPts val="0"/>
              </a:spcAft>
              <a:defRPr/>
            </a:pPr>
            <a:r>
              <a:rPr lang="vi-VN" sz="2000" b="0">
                <a:latin typeface="Times New Roman" panose="02020603050405020304" pitchFamily="18" charset="0"/>
                <a:cs typeface="Times New Roman" panose="02020603050405020304" pitchFamily="18" charset="0"/>
              </a:rPr>
              <a:t>Chiếc điện thoại di động được trang bị máy ảnh đầu tiên được tạo ra bởi Phillippe Kahn, một nhà sáng chế người Pháp</a:t>
            </a:r>
            <a:r>
              <a:rPr lang="en-US" sz="2000" b="0">
                <a:latin typeface="Times New Roman" panose="02020603050405020304" pitchFamily="18" charset="0"/>
                <a:cs typeface="Times New Roman" panose="02020603050405020304" pitchFamily="18" charset="0"/>
              </a:rPr>
              <a:t>.</a:t>
            </a:r>
          </a:p>
          <a:p>
            <a:pPr algn="just" fontAlgn="auto">
              <a:spcAft>
                <a:spcPts val="0"/>
              </a:spcAft>
              <a:defRPr/>
            </a:pPr>
            <a:r>
              <a:rPr lang="vi-VN" sz="2000" b="0">
                <a:latin typeface="Times New Roman" panose="02020603050405020304" pitchFamily="18" charset="0"/>
                <a:cs typeface="Times New Roman" panose="02020603050405020304" pitchFamily="18" charset="0"/>
              </a:rPr>
              <a:t>Kahn đã chụp bức ảnh đầu tiên từ điện thoại di động vào ngày</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11/6/1997, về bé gái mới sinh</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của mình có tên Sophie.</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1.4.4 Smartphone</a:t>
            </a:r>
          </a:p>
        </p:txBody>
      </p:sp>
      <p:pic>
        <p:nvPicPr>
          <p:cNvPr id="5" name="Picture 2" descr="C:\Users\anhtuan\Desktop\40-years-mobilephone-3-bae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437112"/>
            <a:ext cx="3672408" cy="216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51121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908720"/>
            <a:ext cx="7632848" cy="5472608"/>
          </a:xfrm>
        </p:spPr>
        <p:txBody>
          <a:bodyPr/>
          <a:lstStyle/>
          <a:p>
            <a:pPr marL="0" indent="465138" algn="just">
              <a:spcBef>
                <a:spcPts val="0"/>
              </a:spcBef>
              <a:buNone/>
            </a:pPr>
            <a:r>
              <a:rPr lang="vi-VN">
                <a:latin typeface="Times New Roman" panose="02020603050405020304" pitchFamily="18" charset="0"/>
                <a:cs typeface="Times New Roman" panose="02020603050405020304" pitchFamily="18" charset="0"/>
              </a:rPr>
              <a:t>Dân dụng</a:t>
            </a:r>
            <a:endParaRPr lang="en-US">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i="1">
                <a:latin typeface="Times New Roman" panose="02020603050405020304" pitchFamily="18" charset="0"/>
                <a:cs typeface="Times New Roman" panose="02020603050405020304" pitchFamily="18" charset="0"/>
              </a:rPr>
              <a:t>Quản lý và điều hành xe</a:t>
            </a:r>
            <a:endParaRPr lang="en-US" sz="2000" b="0" i="1">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1. Giám sát quản lý vận tải, vị trí, tốc độ, hướng di chuyển,…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2. Giám sát mại vụ, giám sát vận tải hành khách,..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3. Chống trộm cho ứng dụng thuê xe tự lái, theo dõi lộ trình của đoàn xe</a:t>
            </a: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4. Liên lạc, theo dõi định vị cho các ứng dụng giao hàng</a:t>
            </a:r>
            <a:r>
              <a:rPr lang="en-US" sz="2000" b="0">
                <a:latin typeface="Times New Roman" panose="02020603050405020304" pitchFamily="18" charset="0"/>
                <a:cs typeface="Times New Roman" panose="02020603050405020304" pitchFamily="18" charset="0"/>
              </a:rPr>
              <a:t>.</a:t>
            </a:r>
          </a:p>
          <a:p>
            <a:pPr marL="0" indent="228600" algn="just">
              <a:spcBef>
                <a:spcPts val="0"/>
              </a:spcBef>
              <a:buNone/>
            </a:pPr>
            <a:r>
              <a:rPr lang="vi-VN" sz="2000" b="0">
                <a:latin typeface="Times New Roman" panose="02020603050405020304" pitchFamily="18" charset="0"/>
                <a:cs typeface="Times New Roman" panose="02020603050405020304" pitchFamily="18" charset="0"/>
              </a:rPr>
              <a:t>GPS có nhiều ứng dụng mạnh mẽ trong quản lý xe ô tô, đặc biệt là các loại xe như: Xe taxi, xe tải, xe công trình, xe bus, xe khách, xe tự lái. Với nhiều tính năng như:</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6.7 ỨNG DỤNG GPS</a:t>
            </a:r>
          </a:p>
        </p:txBody>
      </p:sp>
    </p:spTree>
    <p:extLst>
      <p:ext uri="{BB962C8B-B14F-4D97-AF65-F5344CB8AC3E}">
        <p14:creationId xmlns:p14="http://schemas.microsoft.com/office/powerpoint/2010/main" val="17453877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052736"/>
            <a:ext cx="7689601" cy="4554538"/>
          </a:xfrm>
        </p:spPr>
        <p:txBody>
          <a:bodyPr/>
          <a:lstStyle/>
          <a:p>
            <a:pPr marL="0" lvl="0" indent="465138" algn="just">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Giám sát lộ trình đường đi của phương tiện theo thời gian thực: vận tốc, hướng di chuyển và trạng thái tắt/mở máy, quá tốc độ của xe….</a:t>
            </a:r>
            <a:endParaRPr lang="en-US" sz="2000" b="0">
              <a:latin typeface="Times New Roman" pitchFamily="18" charset="0"/>
              <a:cs typeface="Times New Roman" pitchFamily="18" charset="0"/>
            </a:endParaRPr>
          </a:p>
          <a:p>
            <a:pPr marL="0" lvl="0" indent="465138" algn="just">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Xác định vị trí xe chính xác ở từng góc đường (vị trí xe được thể hiện nháp nháy trên bản đồ), xác định vận tốc và thời gian xe dừng hay đang chạy, biết được lộ trình hiện tại xe đang đi (real time)</a:t>
            </a:r>
            <a:r>
              <a:rPr lang="en-US" sz="2000" b="0">
                <a:latin typeface="Times New Roman" pitchFamily="18" charset="0"/>
                <a:cs typeface="Times New Roman" pitchFamily="18" charset="0"/>
              </a:rPr>
              <a:t>.</a:t>
            </a:r>
          </a:p>
          <a:p>
            <a:pPr marL="0" lvl="0" indent="465138" algn="just">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Lưu trữ lộ trình từng xe và hiển thị lại lộ trình của từng xe trên cùng một màn hình</a:t>
            </a:r>
            <a:r>
              <a:rPr lang="en-US" sz="2000" b="0">
                <a:latin typeface="Times New Roman" pitchFamily="18" charset="0"/>
                <a:cs typeface="Times New Roman" pitchFamily="18" charset="0"/>
              </a:rPr>
              <a:t>.</a:t>
            </a:r>
          </a:p>
          <a:p>
            <a:pPr marL="0" lvl="0" indent="465138" algn="just">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Xem lại lộ trình xe theo thời gian và vận tốc tùy chọn</a:t>
            </a:r>
            <a:r>
              <a:rPr lang="en-US" sz="2000" b="0">
                <a:latin typeface="Times New Roman" pitchFamily="18" charset="0"/>
                <a:cs typeface="Times New Roman" pitchFamily="18" charset="0"/>
              </a:rPr>
              <a:t>.</a:t>
            </a:r>
          </a:p>
          <a:p>
            <a:pPr marL="0" lvl="0" indent="465138" algn="just">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Quản lý theo dõi một hay nhiều xe tại mỗi thời điểm</a:t>
            </a:r>
            <a:r>
              <a:rPr lang="en-US" sz="2000" b="0">
                <a:latin typeface="Times New Roman" pitchFamily="18" charset="0"/>
                <a:cs typeface="Times New Roman" pitchFamily="18" charset="0"/>
              </a:rPr>
              <a:t>.</a:t>
            </a:r>
          </a:p>
          <a:p>
            <a:endParaRPr lang="en-US"/>
          </a:p>
        </p:txBody>
      </p:sp>
      <p:sp>
        <p:nvSpPr>
          <p:cNvPr id="4" name="Title 3"/>
          <p:cNvSpPr>
            <a:spLocks noGrp="1"/>
          </p:cNvSpPr>
          <p:nvPr>
            <p:ph type="title"/>
          </p:nvPr>
        </p:nvSpPr>
        <p:spPr/>
        <p:txBody>
          <a:bodyPr/>
          <a:lstStyle/>
          <a:p>
            <a:r>
              <a:rPr lang="en-US" sz="3200"/>
              <a:t>6.7 ỨNG DỤNG GPS</a:t>
            </a:r>
          </a:p>
        </p:txBody>
      </p:sp>
    </p:spTree>
    <p:extLst>
      <p:ext uri="{BB962C8B-B14F-4D97-AF65-F5344CB8AC3E}">
        <p14:creationId xmlns:p14="http://schemas.microsoft.com/office/powerpoint/2010/main" val="1730660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908720"/>
            <a:ext cx="8352928" cy="5688632"/>
          </a:xfrm>
        </p:spPr>
        <p:txBody>
          <a:bodyPr/>
          <a:lstStyle/>
          <a:p>
            <a:pPr marL="0" lvl="0" indent="465138" algn="just">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Báo cáo cước phí và tổng số km của từng xe (ngày/tháng)</a:t>
            </a:r>
            <a:endParaRPr lang="en-US" sz="2000" b="0">
              <a:latin typeface="Times New Roman" pitchFamily="18" charset="0"/>
              <a:cs typeface="Times New Roman" pitchFamily="18" charset="0"/>
            </a:endParaRPr>
          </a:p>
          <a:p>
            <a:pPr marL="0" lvl="0" indent="465138" algn="just">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Cảnh báo khi xe vượt quá tốc độ, vượt ra khỏi vùng giới hạn</a:t>
            </a:r>
            <a:endParaRPr lang="en-US" sz="2000" b="0">
              <a:latin typeface="Times New Roman" pitchFamily="18" charset="0"/>
              <a:cs typeface="Times New Roman" pitchFamily="18" charset="0"/>
            </a:endParaRPr>
          </a:p>
          <a:p>
            <a:pPr marL="0" lvl="0" indent="465138" algn="just">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Chức năng chống trộm</a:t>
            </a:r>
            <a:endParaRPr lang="en-US" sz="2000" b="0">
              <a:latin typeface="Times New Roman" pitchFamily="18" charset="0"/>
              <a:cs typeface="Times New Roman" pitchFamily="18" charset="0"/>
            </a:endParaRPr>
          </a:p>
          <a:p>
            <a:pPr marL="0" indent="465138" algn="just">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Khảo sát trắc địa, môi trường</a:t>
            </a:r>
            <a:endParaRPr lang="en-US" sz="2000" b="0">
              <a:latin typeface="Times New Roman" pitchFamily="18" charset="0"/>
              <a:cs typeface="Times New Roman" pitchFamily="18" charset="0"/>
            </a:endParaRPr>
          </a:p>
          <a:p>
            <a:pPr marL="0" indent="465138" algn="just">
              <a:spcBef>
                <a:spcPts val="0"/>
              </a:spcBef>
              <a:buNone/>
            </a:pPr>
            <a:r>
              <a:rPr lang="vi-VN" sz="2000" b="0" i="1">
                <a:latin typeface="Times New Roman" pitchFamily="18" charset="0"/>
                <a:cs typeface="Times New Roman" pitchFamily="18" charset="0"/>
              </a:rPr>
              <a:t>Các hạn chế trong ứng dụng dân dụng</a:t>
            </a:r>
            <a:endParaRPr lang="en-US" sz="2000" b="0" i="1">
              <a:latin typeface="Times New Roman" pitchFamily="18" charset="0"/>
              <a:cs typeface="Times New Roman" pitchFamily="18" charset="0"/>
            </a:endParaRPr>
          </a:p>
          <a:p>
            <a:pPr marL="0" indent="465138" algn="just">
              <a:spcBef>
                <a:spcPts val="0"/>
              </a:spcBef>
              <a:buNone/>
            </a:pPr>
            <a:r>
              <a:rPr lang="vi-VN" sz="2000" b="0">
                <a:latin typeface="Times New Roman" pitchFamily="18" charset="0"/>
                <a:cs typeface="Times New Roman" pitchFamily="18" charset="0"/>
              </a:rPr>
              <a:t>Chính phủ Hoa Kỳ kiểm soát vệc xuất khẩu một số máy thu dân dụng. Tất cả máy thu GPS có khả năng hoạt động ở độ cao trên 18 kilômét (11 mi) và 515 mét trên giây (1.690 ft/s) được phân loại vào nhóm vũ khí theo đó cần phải có phép sử dụng của Bộ ngoại giao Hoa Kỳ. Những hạn chế này nhắm mục đích ngăn ngừa việc sử dụng các máy thu trong tên lửa đạn đạo, trừ việc sử dụng trong tên lửa hành trình do độ cao và tốc độ của các loại này tương tự như các máy bay.</a:t>
            </a:r>
            <a:endParaRPr lang="en-US" sz="2000" b="0">
              <a:latin typeface="Times New Roman" pitchFamily="18" charset="0"/>
              <a:cs typeface="Times New Roman" pitchFamily="18" charset="0"/>
            </a:endParaRPr>
          </a:p>
          <a:p>
            <a:endParaRPr lang="en-US"/>
          </a:p>
        </p:txBody>
      </p:sp>
      <p:sp>
        <p:nvSpPr>
          <p:cNvPr id="4" name="Title 3"/>
          <p:cNvSpPr>
            <a:spLocks noGrp="1"/>
          </p:cNvSpPr>
          <p:nvPr>
            <p:ph type="title"/>
          </p:nvPr>
        </p:nvSpPr>
        <p:spPr/>
        <p:txBody>
          <a:bodyPr/>
          <a:lstStyle/>
          <a:p>
            <a:r>
              <a:rPr lang="en-US" sz="3200"/>
              <a:t>6.7 ỨNG DỤNG GPS</a:t>
            </a:r>
          </a:p>
        </p:txBody>
      </p:sp>
    </p:spTree>
    <p:extLst>
      <p:ext uri="{BB962C8B-B14F-4D97-AF65-F5344CB8AC3E}">
        <p14:creationId xmlns:p14="http://schemas.microsoft.com/office/powerpoint/2010/main" val="16932725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6000"/>
              <a:t>Chương 7</a:t>
            </a:r>
          </a:p>
        </p:txBody>
      </p:sp>
      <p:sp>
        <p:nvSpPr>
          <p:cNvPr id="5" name="Text Placeholder 4"/>
          <p:cNvSpPr>
            <a:spLocks noGrp="1"/>
          </p:cNvSpPr>
          <p:nvPr>
            <p:ph type="body" idx="1"/>
          </p:nvPr>
        </p:nvSpPr>
        <p:spPr/>
        <p:txBody>
          <a:bodyPr/>
          <a:lstStyle/>
          <a:p>
            <a:pPr algn="ctr"/>
            <a:r>
              <a:rPr lang="en-US" sz="2800"/>
              <a:t>THỰC HÀNH VIẾT ỨNG DỤNG KẾT NỐI HAI THIẾT BỊ VỚI ANDROID.</a:t>
            </a:r>
          </a:p>
        </p:txBody>
      </p:sp>
      <p:sp>
        <p:nvSpPr>
          <p:cNvPr id="6" name="Action Button: Home 5">
            <a:hlinkClick r:id="rId2" action="ppaction://hlinksldjump" highlightClick="1"/>
          </p:cNvPr>
          <p:cNvSpPr/>
          <p:nvPr/>
        </p:nvSpPr>
        <p:spPr>
          <a:xfrm>
            <a:off x="899592" y="2508186"/>
            <a:ext cx="864097" cy="720081"/>
          </a:xfrm>
          <a:prstGeom prst="actionButtonHome">
            <a:avLst/>
          </a:prstGeom>
          <a:solidFill>
            <a:srgbClr val="013B41"/>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2782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a:t>7.1 CƠ BẢN VỀ ANDROID.</a:t>
            </a:r>
          </a:p>
        </p:txBody>
      </p:sp>
      <p:sp>
        <p:nvSpPr>
          <p:cNvPr id="3" name="Content Placeholder 2"/>
          <p:cNvSpPr>
            <a:spLocks noGrp="1"/>
          </p:cNvSpPr>
          <p:nvPr>
            <p:ph idx="1"/>
          </p:nvPr>
        </p:nvSpPr>
        <p:spPr>
          <a:xfrm>
            <a:off x="346449" y="620688"/>
            <a:ext cx="8568952" cy="5688632"/>
          </a:xfrm>
        </p:spPr>
        <p:txBody>
          <a:bodyPr/>
          <a:lstStyle/>
          <a:p>
            <a:pPr marL="0" indent="225425" algn="ctr">
              <a:spcBef>
                <a:spcPts val="0"/>
              </a:spcBef>
              <a:buNone/>
            </a:pPr>
            <a:r>
              <a:rPr lang="en-US" sz="2800" u="sng">
                <a:latin typeface="Times New Roman" pitchFamily="18" charset="0"/>
                <a:cs typeface="Times New Roman" pitchFamily="18" charset="0"/>
              </a:rPr>
              <a:t>Android </a:t>
            </a:r>
            <a:r>
              <a:rPr lang="en-US" sz="2800" u="sng" err="1">
                <a:latin typeface="Times New Roman" pitchFamily="18" charset="0"/>
                <a:cs typeface="Times New Roman" pitchFamily="18" charset="0"/>
              </a:rPr>
              <a:t>là</a:t>
            </a:r>
            <a:r>
              <a:rPr lang="en-US" sz="2800" u="sng">
                <a:latin typeface="Times New Roman" pitchFamily="18" charset="0"/>
                <a:cs typeface="Times New Roman" pitchFamily="18" charset="0"/>
              </a:rPr>
              <a:t> </a:t>
            </a:r>
            <a:r>
              <a:rPr lang="en-US" sz="2800" u="sng" err="1">
                <a:latin typeface="Times New Roman" pitchFamily="18" charset="0"/>
                <a:cs typeface="Times New Roman" pitchFamily="18" charset="0"/>
              </a:rPr>
              <a:t>gì</a:t>
            </a:r>
            <a:r>
              <a:rPr lang="en-US" sz="2800" u="sng">
                <a:latin typeface="Times New Roman" pitchFamily="18" charset="0"/>
                <a:cs typeface="Times New Roman" pitchFamily="18" charset="0"/>
              </a:rPr>
              <a:t>?</a:t>
            </a:r>
          </a:p>
        </p:txBody>
      </p:sp>
      <p:pic>
        <p:nvPicPr>
          <p:cNvPr id="5" name="Picture 2"/>
          <p:cNvPicPr>
            <a:picLocks noChangeAspect="1" noChangeArrowheads="1"/>
          </p:cNvPicPr>
          <p:nvPr/>
        </p:nvPicPr>
        <p:blipFill>
          <a:blip r:embed="rId2"/>
          <a:srcRect/>
          <a:stretch>
            <a:fillRect/>
          </a:stretch>
        </p:blipFill>
        <p:spPr bwMode="auto">
          <a:xfrm>
            <a:off x="100167" y="1447899"/>
            <a:ext cx="4495800" cy="5540447"/>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4595967" y="1447898"/>
            <a:ext cx="4548033" cy="5540447"/>
          </a:xfrm>
          <a:prstGeom prst="rect">
            <a:avLst/>
          </a:prstGeom>
          <a:noFill/>
          <a:ln w="9525">
            <a:noFill/>
            <a:miter lim="800000"/>
            <a:headEnd/>
            <a:tailEnd/>
          </a:ln>
          <a:effectLst/>
        </p:spPr>
      </p:pic>
    </p:spTree>
    <p:extLst>
      <p:ext uri="{BB962C8B-B14F-4D97-AF65-F5344CB8AC3E}">
        <p14:creationId xmlns:p14="http://schemas.microsoft.com/office/powerpoint/2010/main" val="33410409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908720"/>
            <a:ext cx="8208912" cy="4708981"/>
          </a:xfrm>
          <a:prstGeom prst="rect">
            <a:avLst/>
          </a:prstGeom>
        </p:spPr>
        <p:txBody>
          <a:bodyPr wrap="square">
            <a:spAutoFit/>
          </a:bodyPr>
          <a:lstStyle/>
          <a:p>
            <a:pPr indent="465138" algn="just">
              <a:lnSpc>
                <a:spcPct val="150000"/>
              </a:lnSpc>
              <a:spcBef>
                <a:spcPts val="0"/>
              </a:spcBef>
              <a:buClr>
                <a:schemeClr val="accent2">
                  <a:lumMod val="10000"/>
                </a:schemeClr>
              </a:buClr>
            </a:pPr>
            <a:r>
              <a:rPr lang="vi-VN" sz="2000">
                <a:solidFill>
                  <a:schemeClr val="accent1">
                    <a:lumMod val="50000"/>
                  </a:schemeClr>
                </a:solidFill>
                <a:latin typeface="Times New Roman" pitchFamily="18" charset="0"/>
                <a:cs typeface="Times New Roman" pitchFamily="18" charset="0"/>
              </a:rPr>
              <a:t>Android là một hệ điều hành dựa trên nền tảng Linux được thiết kế dành cho các thiết bị di động có màn hình cảm ứng như điện thoại thông minh và máy tính bảng. </a:t>
            </a:r>
            <a:endParaRPr lang="en-US" sz="2000">
              <a:solidFill>
                <a:schemeClr val="accent1">
                  <a:lumMod val="50000"/>
                </a:schemeClr>
              </a:solidFill>
              <a:latin typeface="Times New Roman" pitchFamily="18" charset="0"/>
              <a:cs typeface="Times New Roman" pitchFamily="18" charset="0"/>
            </a:endParaRPr>
          </a:p>
          <a:p>
            <a:pPr indent="465138" algn="just">
              <a:lnSpc>
                <a:spcPct val="150000"/>
              </a:lnSpc>
              <a:spcBef>
                <a:spcPts val="0"/>
              </a:spcBef>
              <a:buClr>
                <a:schemeClr val="accent2">
                  <a:lumMod val="10000"/>
                </a:schemeClr>
              </a:buClr>
            </a:pPr>
            <a:r>
              <a:rPr lang="vi-VN" sz="2000">
                <a:solidFill>
                  <a:schemeClr val="accent1">
                    <a:lumMod val="50000"/>
                  </a:schemeClr>
                </a:solidFill>
                <a:latin typeface="Times New Roman" pitchFamily="18" charset="0"/>
                <a:cs typeface="Times New Roman" pitchFamily="18" charset="0"/>
              </a:rPr>
              <a:t>Ban đầu, Android được phát triển bởi Tổng công ty Android, với sự hỗ trợ tài chính từ Google và sau này được chính Google mua lại vào năm 2005.</a:t>
            </a:r>
            <a:endParaRPr lang="en-US" sz="2000">
              <a:solidFill>
                <a:schemeClr val="accent1">
                  <a:lumMod val="50000"/>
                </a:schemeClr>
              </a:solidFill>
              <a:latin typeface="Times New Roman" pitchFamily="18" charset="0"/>
              <a:cs typeface="Times New Roman" pitchFamily="18" charset="0"/>
            </a:endParaRPr>
          </a:p>
          <a:p>
            <a:pPr indent="465138" algn="just">
              <a:lnSpc>
                <a:spcPct val="150000"/>
              </a:lnSpc>
              <a:spcBef>
                <a:spcPts val="0"/>
              </a:spcBef>
              <a:buClr>
                <a:schemeClr val="accent2">
                  <a:lumMod val="10000"/>
                </a:schemeClr>
              </a:buClr>
            </a:pPr>
            <a:r>
              <a:rPr lang="vi-VN" sz="2000">
                <a:solidFill>
                  <a:schemeClr val="accent1">
                    <a:lumMod val="50000"/>
                  </a:schemeClr>
                </a:solidFill>
                <a:latin typeface="Times New Roman" pitchFamily="18" charset="0"/>
                <a:cs typeface="Times New Roman" pitchFamily="18" charset="0"/>
              </a:rPr>
              <a:t>Android ra mắt vào năm 2007 cùng với tuyên bố thành lập Liên minh thiết bị cầm tay mở: một hiệp hội gồm các công ty phần cứng, phần mềm, và viễn thông với mục tiêu đẩy mạnh các tiêu chuẩn mở cho các thiết bị di động. </a:t>
            </a:r>
            <a:endParaRPr lang="en-US" sz="2000">
              <a:solidFill>
                <a:schemeClr val="accent1">
                  <a:lumMod val="50000"/>
                </a:schemeClr>
              </a:solidFill>
              <a:latin typeface="Times New Roman" pitchFamily="18" charset="0"/>
              <a:cs typeface="Times New Roman" pitchFamily="18" charset="0"/>
            </a:endParaRPr>
          </a:p>
          <a:p>
            <a:pPr indent="465138" algn="just">
              <a:lnSpc>
                <a:spcPct val="150000"/>
              </a:lnSpc>
              <a:spcBef>
                <a:spcPts val="0"/>
              </a:spcBef>
              <a:buClr>
                <a:schemeClr val="accent2">
                  <a:lumMod val="10000"/>
                </a:schemeClr>
              </a:buClr>
            </a:pPr>
            <a:r>
              <a:rPr lang="vi-VN" sz="2000">
                <a:solidFill>
                  <a:schemeClr val="accent1">
                    <a:lumMod val="50000"/>
                  </a:schemeClr>
                </a:solidFill>
                <a:latin typeface="Times New Roman" pitchFamily="18" charset="0"/>
                <a:cs typeface="Times New Roman" pitchFamily="18" charset="0"/>
              </a:rPr>
              <a:t>Chiếc điện thoại đầu tiên chạy Android được bán vào tháng 10 năm 2008.</a:t>
            </a:r>
          </a:p>
        </p:txBody>
      </p:sp>
      <p:sp>
        <p:nvSpPr>
          <p:cNvPr id="6"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30748655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7" y="980728"/>
            <a:ext cx="8064896" cy="5472608"/>
          </a:xfrm>
        </p:spPr>
        <p:txBody>
          <a:bodyPr/>
          <a:lstStyle/>
          <a:p>
            <a:pPr marL="0" indent="225425" algn="just">
              <a:spcBef>
                <a:spcPts val="0"/>
              </a:spcBef>
            </a:pPr>
            <a:r>
              <a:rPr lang="vi-VN" sz="2000" b="0">
                <a:latin typeface="Times New Roman" panose="02020603050405020304" pitchFamily="18" charset="0"/>
                <a:cs typeface="Times New Roman" panose="02020603050405020304" pitchFamily="18" charset="0"/>
              </a:rPr>
              <a:t>Android có mã nguồn mở và Google phát hành mã nguồn theo Giấy phép Apache. </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Chính mã nguồn mở cùng với một giấy phép không có nhiều ràng buộc đã cho phép các nhà phát triển thiết bị, mạng di động và các lập trình viên nhiệt huyết được điều chỉnh và phân phối Android một cách tự do. </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Ngoài ra, Android còn có một cộng đồng lập trình viên đông đảo chuyên viết các ứng dụng để mở rộng chức năng của thiết bị, bằng một loại ngôn ngữ lập trình Java có sửa đổi. </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Vào tháng 10 năm 2012, có khoảng 700.000 ứng dụng trên Android, và số lượt tải ứng dụng từ</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Google Play, cửa hàng ứng dụng chính của Android, ước tính khoảng 25 tỷ lượt.</a:t>
            </a:r>
          </a:p>
        </p:txBody>
      </p:sp>
      <p:sp>
        <p:nvSpPr>
          <p:cNvPr id="5"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11092676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124744"/>
            <a:ext cx="7776864" cy="4416971"/>
          </a:xfrm>
        </p:spPr>
        <p:txBody>
          <a:bodyPr/>
          <a:lstStyle/>
          <a:p>
            <a:pPr marL="0" indent="225425" algn="just">
              <a:spcBef>
                <a:spcPts val="0"/>
              </a:spcBef>
            </a:pPr>
            <a:r>
              <a:rPr lang="vi-VN" sz="2000" b="0">
                <a:latin typeface="Times New Roman" panose="02020603050405020304" pitchFamily="18" charset="0"/>
                <a:cs typeface="Times New Roman" panose="02020603050405020304" pitchFamily="18" charset="0"/>
              </a:rPr>
              <a:t>Những yếu tố này đã giúp Android trở thành nền tảng điện thoại thông minh phổ biến nhất thế giới, vượt qua Symbian vào quý 4 năm 2010,</a:t>
            </a:r>
            <a:r>
              <a:rPr lang="en-US" sz="2000" b="0" baseline="3000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và được các công ty công nghệ lựa chọn khi họ cần một hệ điều hành không nặng nề, có khả năng tinh chỉnh, và giá rẻ chạy trên các thiết bị</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công nghệ cao thay vì tạo dựng từ đầu.</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Kết quả là mặc dù được thiết kế để chạy trên điện thoại và máy tính bảng, Android đã xuất hiện trên</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TV, máy chơi game và các thiết bị điện tử khác.</a:t>
            </a:r>
            <a:endParaRPr lang="en-US" sz="2000" b="0">
              <a:latin typeface="Times New Roman" panose="02020603050405020304" pitchFamily="18" charset="0"/>
              <a:cs typeface="Times New Roman" panose="02020603050405020304" pitchFamily="18" charset="0"/>
            </a:endParaRPr>
          </a:p>
        </p:txBody>
      </p:sp>
      <p:sp>
        <p:nvSpPr>
          <p:cNvPr id="5"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146975996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124744"/>
            <a:ext cx="7427168" cy="4416971"/>
          </a:xfrm>
        </p:spPr>
        <p:txBody>
          <a:bodyPr/>
          <a:lstStyle/>
          <a:p>
            <a:pPr marL="0" indent="225425" algn="just">
              <a:spcBef>
                <a:spcPts val="0"/>
              </a:spcBef>
            </a:pPr>
            <a:r>
              <a:rPr lang="vi-VN" sz="2000" b="0">
                <a:latin typeface="Times New Roman" panose="02020603050405020304" pitchFamily="18" charset="0"/>
                <a:cs typeface="Times New Roman" panose="02020603050405020304" pitchFamily="18" charset="0"/>
              </a:rPr>
              <a:t>Android chiếm 75% thị phần điện thoại thông minh trên toàn thế giới vào thời điểm quý 3 năm 2012, với tổng cộng 500 triệu thiết bị đã được kích hoạt và 1,3 triệu lượt kích hoạt mỗi ngày.</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Sự thành công của hệ điều hành cũng khiến nó trở thành mục tiêu trong các vụ kiện liên quan đến bằng phát minh, góp mặt trong cái gọi là "cuộc chiến điện thoại thông minh" giữa các công ty công nghệ.</a:t>
            </a:r>
            <a:endParaRPr lang="en-US" sz="2000" b="0" u="sng">
              <a:latin typeface="Times New Roman" panose="02020603050405020304" pitchFamily="18" charset="0"/>
              <a:cs typeface="Times New Roman" panose="02020603050405020304" pitchFamily="18" charset="0"/>
            </a:endParaRPr>
          </a:p>
        </p:txBody>
      </p:sp>
      <p:sp>
        <p:nvSpPr>
          <p:cNvPr id="5"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19878426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836712"/>
            <a:ext cx="7776864" cy="5544616"/>
          </a:xfrm>
        </p:spPr>
        <p:txBody>
          <a:bodyPr/>
          <a:lstStyle/>
          <a:p>
            <a:pPr marL="0" indent="225425" algn="ctr">
              <a:spcBef>
                <a:spcPts val="0"/>
              </a:spcBef>
              <a:buNone/>
            </a:pPr>
            <a:r>
              <a:rPr lang="vi-VN" sz="2000" b="0" u="sng">
                <a:latin typeface="Times New Roman" panose="02020603050405020304" pitchFamily="18" charset="0"/>
                <a:cs typeface="Times New Roman" panose="02020603050405020304" pitchFamily="18" charset="0"/>
              </a:rPr>
              <a:t>Giao diện</a:t>
            </a:r>
          </a:p>
          <a:p>
            <a:pPr marL="0" indent="225425" algn="just">
              <a:spcBef>
                <a:spcPts val="0"/>
              </a:spcBef>
            </a:pPr>
            <a:r>
              <a:rPr lang="vi-VN" sz="2000" b="0">
                <a:latin typeface="Times New Roman" panose="02020603050405020304" pitchFamily="18" charset="0"/>
                <a:cs typeface="Times New Roman" panose="02020603050405020304" pitchFamily="18" charset="0"/>
              </a:rPr>
              <a:t>Giao diện người dùng của Android dựa trên nguyên tắc tác động trực tiếp, sử dụng cảm ứng chạm tương tự như những động tác ngoài đời thực như vuốt, chạm, kéo dãn và thu lại để xử lý các đối tượng trên màn hình.</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Sự phản ứng với tác động của người dùng diễn ra gần như ngay lập tức, nhằm tạo ra giao diện cảm ứng mượt mà, thường dùng tính năng rung của thiết bị để tạo phản hồi rung cho người dùng.</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en-US" sz="2000" b="0">
                <a:latin typeface="Times New Roman" panose="02020603050405020304" pitchFamily="18" charset="0"/>
                <a:cs typeface="Times New Roman" panose="02020603050405020304" pitchFamily="18" charset="0"/>
              </a:rPr>
              <a:t>M</a:t>
            </a:r>
            <a:r>
              <a:rPr lang="vi-VN" sz="2000" b="0">
                <a:latin typeface="Times New Roman" panose="02020603050405020304" pitchFamily="18" charset="0"/>
                <a:cs typeface="Times New Roman" panose="02020603050405020304" pitchFamily="18" charset="0"/>
              </a:rPr>
              <a:t>ột số ứng dụng sử dụng để phản hồi một số hành động khác của người dùng, ví dụ như điều chỉnh màn hình từ chế độ hiển thị dọc sang ngang tùy theo vị trí của thiết bị, hoặc cho phép người dùng lái xe đua bằng xoay thiết bị, giống như đang điều khiển vô-lăng.</a:t>
            </a:r>
          </a:p>
        </p:txBody>
      </p:sp>
      <p:sp>
        <p:nvSpPr>
          <p:cNvPr id="5"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3792585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772816"/>
            <a:ext cx="7776863" cy="4554538"/>
          </a:xfrm>
        </p:spPr>
        <p:txBody>
          <a:bodyPr/>
          <a:lstStyle/>
          <a:p>
            <a:pPr marL="0" indent="0" algn="just" fontAlgn="auto">
              <a:spcAft>
                <a:spcPts val="0"/>
              </a:spcAft>
              <a:buNone/>
              <a:defRPr/>
            </a:pPr>
            <a:r>
              <a:rPr lang="vi-VN" b="0">
                <a:latin typeface="Times New Roman" panose="02020603050405020304" pitchFamily="18" charset="0"/>
                <a:cs typeface="Times New Roman" panose="02020603050405020304" pitchFamily="18" charset="0"/>
              </a:rPr>
              <a:t>Năm 2002, các nhà nghiên cứu phát hiện ra rằng phản ứng của tài xế khi nói chuyện trên điện thoại di động trong lúc lái xe thậm chí còn chậm hơn cả phản ứng của họ sau khi uống rượu. Hiện nói chuyện trên di động trong khi lái xe bị cấm tại nhiều quốc gia.</a:t>
            </a:r>
            <a:endParaRPr lang="en-US" b="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1.4.5 </a:t>
            </a:r>
            <a:r>
              <a:rPr lang="en-US" sz="3200" err="1"/>
              <a:t>Phát</a:t>
            </a:r>
            <a:r>
              <a:rPr lang="en-US" sz="3200"/>
              <a:t> </a:t>
            </a:r>
            <a:r>
              <a:rPr lang="en-US" sz="3200" err="1"/>
              <a:t>triển</a:t>
            </a:r>
            <a:r>
              <a:rPr lang="en-US" sz="3200"/>
              <a:t> </a:t>
            </a:r>
            <a:r>
              <a:rPr lang="en-US" sz="3200" err="1"/>
              <a:t>tiếp</a:t>
            </a:r>
            <a:r>
              <a:rPr lang="en-US" sz="3200"/>
              <a:t> </a:t>
            </a:r>
            <a:r>
              <a:rPr lang="en-US" sz="3200" err="1"/>
              <a:t>theo</a:t>
            </a:r>
            <a:endParaRPr lang="en-US" sz="3200"/>
          </a:p>
        </p:txBody>
      </p:sp>
    </p:spTree>
    <p:extLst>
      <p:ext uri="{BB962C8B-B14F-4D97-AF65-F5344CB8AC3E}">
        <p14:creationId xmlns:p14="http://schemas.microsoft.com/office/powerpoint/2010/main" val="35808350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124744"/>
            <a:ext cx="7560840" cy="4416971"/>
          </a:xfrm>
        </p:spPr>
        <p:txBody>
          <a:bodyPr/>
          <a:lstStyle/>
          <a:p>
            <a:pPr marL="0" indent="225425" algn="just">
              <a:spcBef>
                <a:spcPts val="0"/>
              </a:spcBef>
            </a:pPr>
            <a:r>
              <a:rPr lang="vi-VN" sz="2000" b="0">
                <a:latin typeface="Times New Roman" panose="02020603050405020304" pitchFamily="18" charset="0"/>
                <a:cs typeface="Times New Roman" panose="02020603050405020304" pitchFamily="18" charset="0"/>
              </a:rPr>
              <a:t>Các thiết bị Android sau khi khởi động sẽ hiển thị màn hình chính, điểm khởi đầu với các thông tin chính trên thiết bị, tương tự như khái niệm desktop (bàn làm việc) trên máy tính để bàn.</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 Màn hính chính Android thường gồm nhiều biểu tượng (</a:t>
            </a:r>
            <a:r>
              <a:rPr lang="vi-VN" sz="2000" b="0" i="1">
                <a:latin typeface="Times New Roman" panose="02020603050405020304" pitchFamily="18" charset="0"/>
                <a:cs typeface="Times New Roman" panose="02020603050405020304" pitchFamily="18" charset="0"/>
              </a:rPr>
              <a:t>icon</a:t>
            </a:r>
            <a:r>
              <a:rPr lang="vi-VN" sz="2000" b="0">
                <a:latin typeface="Times New Roman" panose="02020603050405020304" pitchFamily="18" charset="0"/>
                <a:cs typeface="Times New Roman" panose="02020603050405020304" pitchFamily="18" charset="0"/>
              </a:rPr>
              <a:t>) và tiện ích (</a:t>
            </a:r>
            <a:r>
              <a:rPr lang="vi-VN" sz="2000" b="0" i="1">
                <a:latin typeface="Times New Roman" panose="02020603050405020304" pitchFamily="18" charset="0"/>
                <a:cs typeface="Times New Roman" panose="02020603050405020304" pitchFamily="18" charset="0"/>
              </a:rPr>
              <a:t>widget</a:t>
            </a:r>
            <a:r>
              <a:rPr lang="vi-VN" sz="2000" b="0">
                <a:latin typeface="Times New Roman" panose="02020603050405020304" pitchFamily="18" charset="0"/>
                <a:cs typeface="Times New Roman" panose="02020603050405020304" pitchFamily="18" charset="0"/>
              </a:rPr>
              <a:t>); </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en-US" sz="2000" b="0">
                <a:latin typeface="Times New Roman" panose="02020603050405020304" pitchFamily="18" charset="0"/>
                <a:cs typeface="Times New Roman" panose="02020603050405020304" pitchFamily="18" charset="0"/>
              </a:rPr>
              <a:t>B</a:t>
            </a:r>
            <a:r>
              <a:rPr lang="vi-VN" sz="2000" b="0">
                <a:latin typeface="Times New Roman" panose="02020603050405020304" pitchFamily="18" charset="0"/>
                <a:cs typeface="Times New Roman" panose="02020603050405020304" pitchFamily="18" charset="0"/>
              </a:rPr>
              <a:t>iểu tượng ứng dụng sẽ mở ứng dụng tương ứng, còn tiện ích hiển thị những nội dung sống động, cập nhật tự động như dự báo thời tiết, hộp thư của người dùng, hoặc những mẩu tin thời sự ngay trên màn hình chính.</a:t>
            </a:r>
            <a:endParaRPr lang="en-US" sz="2000" b="0">
              <a:latin typeface="Times New Roman" panose="02020603050405020304" pitchFamily="18" charset="0"/>
              <a:cs typeface="Times New Roman" panose="02020603050405020304" pitchFamily="18" charset="0"/>
            </a:endParaRPr>
          </a:p>
        </p:txBody>
      </p:sp>
      <p:sp>
        <p:nvSpPr>
          <p:cNvPr id="5"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7095942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1819" y="908720"/>
            <a:ext cx="7689601" cy="5472608"/>
          </a:xfrm>
        </p:spPr>
        <p:txBody>
          <a:bodyPr/>
          <a:lstStyle/>
          <a:p>
            <a:pPr marL="0" indent="225425" algn="just">
              <a:spcBef>
                <a:spcPts val="0"/>
              </a:spcBef>
            </a:pPr>
            <a:r>
              <a:rPr lang="vi-VN" sz="2000" b="0">
                <a:latin typeface="Times New Roman" panose="02020603050405020304" pitchFamily="18" charset="0"/>
                <a:cs typeface="Times New Roman" panose="02020603050405020304" pitchFamily="18" charset="0"/>
              </a:rPr>
              <a:t>Màn hình chính có thể gồm nhiều trang xem được bằng cách vuốt ra trước hoặc sau, mặc dù giao diện màn hình chính của Android có thể tùy chỉnh ở mức cao, cho phép người dùng tự do sắp đặt hình dáng cũng như hành vi của thiết bị theo sở thích. </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Những ứng dụng do các hãng thứ ba có trên Google Play và các kho ứng dụng khác còn cho phép người dùng thay đổi "chủ đề" của màn hình chính, thậm chí bắt chước hình dáng của hệ điều hành khác như</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Windows Phone chẳng hạn.</a:t>
            </a:r>
            <a:endParaRPr lang="en-US" sz="2000" b="0" baseline="3000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Phần lớn những nhà sản xuất, và một số nhà mạng, thực hiện thay đổi hình dáng và hành vi của các thiết bị Android của họ để phân biệt với các hãng cạnh tranh.</a:t>
            </a:r>
            <a:endParaRPr lang="en-US" sz="2000" b="0" u="sng">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15747347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908720"/>
            <a:ext cx="7776864" cy="5040560"/>
          </a:xfrm>
        </p:spPr>
        <p:txBody>
          <a:bodyPr/>
          <a:lstStyle/>
          <a:p>
            <a:pPr marL="0" indent="225425" algn="just">
              <a:spcBef>
                <a:spcPts val="0"/>
              </a:spcBef>
            </a:pPr>
            <a:r>
              <a:rPr lang="vi-VN" sz="2000" b="0">
                <a:latin typeface="Times New Roman" panose="02020603050405020304" pitchFamily="18" charset="0"/>
                <a:cs typeface="Times New Roman" panose="02020603050405020304" pitchFamily="18" charset="0"/>
              </a:rPr>
              <a:t>Ở phía trên cùng màn hình là thanh trạng thái, hiển thị thông tin về thiết bị và tình trạng kết nối. Thanh trạng thái này có thể "kéo" xuống để xem màn hình thông báo gồm thông tin quan trọng hoặc cập nhật của các ứng dụng, như email hay tin nhắn SMS mới nhận, mà không làm gián đoạn hoặc khiến người dùng cảm thấy bất tiện.</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Trong các phiên bản đời đầu, người dùng có thể nhấn vào thông báo để mở ra ứng dụng tương ứng, về sau này các thông tin cập nhật được bổ sung theo tính năng, như có khả năng lập tức gọi ngược lại khi có cuộc gọi nhỡ mà không cần phải mở ứng dụng gọi điện ra. Thông báo sẽ luôn nằm đó cho đến khi người dùng đã đọc hoặc xóa nó đi.</a:t>
            </a:r>
            <a:endParaRPr lang="en-US" sz="2000" b="0" u="sng">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9501044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980728"/>
            <a:ext cx="7689601" cy="4554538"/>
          </a:xfrm>
        </p:spPr>
        <p:txBody>
          <a:bodyPr/>
          <a:lstStyle/>
          <a:p>
            <a:pPr marL="0" indent="225425" algn="ctr">
              <a:spcBef>
                <a:spcPts val="0"/>
              </a:spcBef>
              <a:buNone/>
            </a:pPr>
            <a:r>
              <a:rPr lang="en-US" sz="2000" b="0" u="sng" err="1">
                <a:latin typeface="Times New Roman" pitchFamily="18" charset="0"/>
                <a:cs typeface="Times New Roman" pitchFamily="18" charset="0"/>
              </a:rPr>
              <a:t>Ứng</a:t>
            </a:r>
            <a:r>
              <a:rPr lang="en-US" sz="2000" b="0" u="sng">
                <a:latin typeface="Times New Roman" pitchFamily="18" charset="0"/>
                <a:cs typeface="Times New Roman" pitchFamily="18" charset="0"/>
              </a:rPr>
              <a:t> </a:t>
            </a:r>
            <a:r>
              <a:rPr lang="en-US" sz="2000" b="0" u="sng" err="1">
                <a:latin typeface="Times New Roman" pitchFamily="18" charset="0"/>
                <a:cs typeface="Times New Roman" pitchFamily="18" charset="0"/>
              </a:rPr>
              <a:t>dụng</a:t>
            </a:r>
            <a:endParaRPr lang="en-US" sz="2000" b="0" u="sng">
              <a:latin typeface="Times New Roman" pitchFamily="18" charset="0"/>
              <a:cs typeface="Times New Roman" pitchFamily="18" charset="0"/>
            </a:endParaRPr>
          </a:p>
          <a:p>
            <a:pPr marL="0" indent="225425" algn="just"/>
            <a:r>
              <a:rPr lang="vi-VN" sz="2000" b="0">
                <a:latin typeface="Times New Roman" pitchFamily="18" charset="0"/>
                <a:cs typeface="Times New Roman" pitchFamily="18" charset="0"/>
              </a:rPr>
              <a:t>Android có lượng ứng dụng của bên thứ ba ngày càng nhiều, được chọn lọc và đặt trên một cửa hàng ứng dụng như Google Play hay Amazon Appstore để người dùng lấy về, hoặc bằng cách tải xuống rồi cài đặt tập tin APK từ trang web khác.</a:t>
            </a:r>
            <a:endParaRPr lang="en-US" sz="2000" b="0">
              <a:latin typeface="Times New Roman" pitchFamily="18" charset="0"/>
              <a:cs typeface="Times New Roman" pitchFamily="18" charset="0"/>
            </a:endParaRPr>
          </a:p>
          <a:p>
            <a:pPr marL="0" indent="225425" algn="just"/>
            <a:endParaRPr lang="en-US" sz="2000" b="0">
              <a:latin typeface="Times New Roman" pitchFamily="18" charset="0"/>
              <a:cs typeface="Times New Roman" pitchFamily="18" charset="0"/>
            </a:endParaRPr>
          </a:p>
          <a:p>
            <a:pPr marL="0" indent="225425" algn="just"/>
            <a:r>
              <a:rPr lang="vi-VN" sz="2000" b="0">
                <a:latin typeface="Times New Roman" pitchFamily="18" charset="0"/>
                <a:cs typeface="Times New Roman" pitchFamily="18" charset="0"/>
              </a:rPr>
              <a:t> Các ứng dụng trên Cửa hàng Play cho phép người dùng duyệt, tải về và cập nhật các ứng dụng do Google và các nhà phát triển thứ ba phát hành. </a:t>
            </a:r>
            <a:endParaRPr lang="en-US" sz="2000" b="0">
              <a:latin typeface="Times New Roman" pitchFamily="18" charset="0"/>
              <a:cs typeface="Times New Roman" pitchFamily="18" charset="0"/>
            </a:endParaRPr>
          </a:p>
          <a:p>
            <a:endParaRPr lang="en-US"/>
          </a:p>
        </p:txBody>
      </p:sp>
      <p:sp>
        <p:nvSpPr>
          <p:cNvPr id="4"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12373442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6227" y="1052736"/>
            <a:ext cx="7592237" cy="4554538"/>
          </a:xfrm>
        </p:spPr>
        <p:txBody>
          <a:bodyPr/>
          <a:lstStyle/>
          <a:p>
            <a:pPr marL="0" indent="225425" algn="just">
              <a:lnSpc>
                <a:spcPct val="160000"/>
              </a:lnSpc>
              <a:spcBef>
                <a:spcPts val="0"/>
              </a:spcBef>
            </a:pPr>
            <a:r>
              <a:rPr lang="vi-VN" sz="2000" b="0">
                <a:latin typeface="Times New Roman" pitchFamily="18" charset="0"/>
                <a:cs typeface="Times New Roman" pitchFamily="18" charset="0"/>
              </a:rPr>
              <a:t>Cửa hàng Play được cài đặt sẵn trên các thiết bị thỏa mãn điều kiện tương thích của Google.</a:t>
            </a: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Ứng dụng sẽ tự động lọc ra một danh sách các ứng dụng tương thích với thiết bị của người dùng, và nhà phát triển có thể giới hạn ứng dụng của họ chỉ dành cho những nhà mạng cố định hoặc những quốc gia cố định vì lý do kinh doanh.</a:t>
            </a:r>
          </a:p>
          <a:p>
            <a:pPr marL="0" indent="225425" algn="just">
              <a:lnSpc>
                <a:spcPct val="160000"/>
              </a:lnSpc>
              <a:spcBef>
                <a:spcPts val="0"/>
              </a:spcBef>
            </a:pPr>
            <a:r>
              <a:rPr lang="vi-VN" sz="2000" b="0">
                <a:latin typeface="Times New Roman" pitchFamily="18" charset="0"/>
                <a:cs typeface="Times New Roman" pitchFamily="18" charset="0"/>
              </a:rPr>
              <a:t>Nếu người dùng mua một ứng dụng mà họ cảm thấy không thích, họ được hoàn trả tiền sau 15 phút kể từ lúc tải về,</a:t>
            </a:r>
            <a:r>
              <a:rPr lang="en-US" sz="2000" b="0" baseline="3000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và một vài nhà mạng còn có khả năng mua giúp các ứng dụng trên Google Play, sau đó tính tiền vào trong hóa đơn sử dụng hàng tháng của người dùng.</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28867018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980728"/>
            <a:ext cx="7704856" cy="4554538"/>
          </a:xfrm>
        </p:spPr>
        <p:txBody>
          <a:bodyPr/>
          <a:lstStyle/>
          <a:p>
            <a:pPr marL="0" indent="225425" algn="just">
              <a:spcBef>
                <a:spcPts val="0"/>
              </a:spcBef>
            </a:pPr>
            <a:r>
              <a:rPr lang="vi-VN" sz="2000" b="0">
                <a:latin typeface="Times New Roman" panose="02020603050405020304" pitchFamily="18" charset="0"/>
                <a:cs typeface="Times New Roman" panose="02020603050405020304" pitchFamily="18" charset="0"/>
              </a:rPr>
              <a:t> Đến tháng 9 năm 2012, có hơn 675.000 ứng dụng dành cho Android, và số lượng ứng dụng tải về từ Cửa hàng Play ước tính đạt 25 tỷ.</a:t>
            </a:r>
          </a:p>
          <a:p>
            <a:pPr marL="0" indent="225425" algn="just">
              <a:spcBef>
                <a:spcPts val="0"/>
              </a:spcBef>
            </a:pPr>
            <a:r>
              <a:rPr lang="vi-VN" sz="2000" b="0">
                <a:latin typeface="Times New Roman" panose="02020603050405020304" pitchFamily="18" charset="0"/>
                <a:cs typeface="Times New Roman" panose="02020603050405020304" pitchFamily="18" charset="0"/>
              </a:rPr>
              <a:t>Các ứng dụng cho Android được phát triển bằng ngôn ngữ Java sử dụng Bộ phát triển phần mềm Android (SDK). </a:t>
            </a:r>
            <a:endParaRPr lang="en-US" sz="2000" b="0">
              <a:latin typeface="Times New Roman" panose="02020603050405020304" pitchFamily="18" charset="0"/>
              <a:cs typeface="Times New Roman" panose="02020603050405020304" pitchFamily="18" charset="0"/>
            </a:endParaRPr>
          </a:p>
          <a:p>
            <a:pPr marL="0" indent="225425" algn="just">
              <a:spcBef>
                <a:spcPts val="0"/>
              </a:spcBef>
            </a:pPr>
            <a:r>
              <a:rPr lang="vi-VN" sz="2000" b="0">
                <a:latin typeface="Times New Roman" panose="02020603050405020304" pitchFamily="18" charset="0"/>
                <a:cs typeface="Times New Roman" panose="02020603050405020304" pitchFamily="18" charset="0"/>
              </a:rPr>
              <a:t>SDK bao gồm một bộ đầy đủ các công cụ dùng để phát triển, gồm có công cụ gỡ lỗi, thư viện phần mềm, bộ giả lập điện thoại dựa trên QEMU, tài liệu hướng dẫn, mã nguồn mẫu, và hướng dẫn từng bước. Môi trường phát triển tích hợp (IDE) được hỗ trợ chính thức là Eclipse sử dụng phần bổ sung Android Development Tools (ADT). </a:t>
            </a:r>
            <a:endParaRPr lang="en-US" sz="2000" b="0" u="sng">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197782620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225425" algn="just">
              <a:spcBef>
                <a:spcPts val="0"/>
              </a:spcBef>
            </a:pPr>
            <a:r>
              <a:rPr lang="vi-VN" sz="2000" b="0">
                <a:latin typeface="Times New Roman" panose="02020603050405020304" pitchFamily="18" charset="0"/>
                <a:cs typeface="Times New Roman" panose="02020603050405020304" pitchFamily="18" charset="0"/>
              </a:rPr>
              <a:t>Các công cụ phát triển khác cũng có sẵn, gồm có Bộ phát triển gốc dành cho các ứng dụng hoặc phần mở rộng viết bằng C hoặc C++, Google App Inventor, một môi trường đồ họa cho những nhà lập trình mới bắt đầu, và nhiều nền tảng ứng dụng web di động đa nền tảng phong phú.</a:t>
            </a:r>
          </a:p>
          <a:p>
            <a:pPr marL="0" indent="225425" algn="just">
              <a:spcBef>
                <a:spcPts val="0"/>
              </a:spcBef>
            </a:pPr>
            <a:r>
              <a:rPr lang="vi-VN" sz="2000" b="0">
                <a:latin typeface="Times New Roman" panose="02020603050405020304" pitchFamily="18" charset="0"/>
                <a:cs typeface="Times New Roman" panose="02020603050405020304" pitchFamily="18" charset="0"/>
              </a:rPr>
              <a:t>Để vượt qua những hạn chế khi tiếp cận các dịch vụ của Google do sự Kiểm duyệt Internet tại Cộng hòa Nhân dân Trung Hoa, các thiết bị Android bán tại Trung Quốc lục địa thường được điều chỉnh chỉ được sử dụng dịch vụ đã được duyệt.</a:t>
            </a:r>
            <a:endParaRPr lang="en-US" sz="2000" b="0" u="sng">
              <a:latin typeface="Times New Roman" panose="02020603050405020304" pitchFamily="18" charset="0"/>
              <a:cs typeface="Times New Roman" panose="02020603050405020304" pitchFamily="18" charset="0"/>
            </a:endParaRPr>
          </a:p>
          <a:p>
            <a:endParaRPr lang="en-US"/>
          </a:p>
        </p:txBody>
      </p:sp>
      <p:sp>
        <p:nvSpPr>
          <p:cNvPr id="4"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3637379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225425" algn="ctr">
              <a:spcBef>
                <a:spcPts val="0"/>
              </a:spcBef>
              <a:buNone/>
            </a:pPr>
            <a:r>
              <a:rPr lang="en-US" sz="2000" b="0" u="sng" err="1">
                <a:latin typeface="Times New Roman" pitchFamily="18" charset="0"/>
                <a:cs typeface="Times New Roman" pitchFamily="18" charset="0"/>
              </a:rPr>
              <a:t>Tỷ</a:t>
            </a:r>
            <a:r>
              <a:rPr lang="en-US" sz="2000" b="0" u="sng">
                <a:latin typeface="Times New Roman" pitchFamily="18" charset="0"/>
                <a:cs typeface="Times New Roman" pitchFamily="18" charset="0"/>
              </a:rPr>
              <a:t> </a:t>
            </a:r>
            <a:r>
              <a:rPr lang="en-US" sz="2000" b="0" u="sng" err="1">
                <a:latin typeface="Times New Roman" pitchFamily="18" charset="0"/>
                <a:cs typeface="Times New Roman" pitchFamily="18" charset="0"/>
              </a:rPr>
              <a:t>lệ</a:t>
            </a:r>
            <a:r>
              <a:rPr lang="en-US" sz="2000" b="0" u="sng">
                <a:latin typeface="Times New Roman" pitchFamily="18" charset="0"/>
                <a:cs typeface="Times New Roman" pitchFamily="18" charset="0"/>
              </a:rPr>
              <a:t> </a:t>
            </a:r>
            <a:r>
              <a:rPr lang="en-US" sz="2000" b="0" u="sng" err="1">
                <a:latin typeface="Times New Roman" pitchFamily="18" charset="0"/>
                <a:cs typeface="Times New Roman" pitchFamily="18" charset="0"/>
              </a:rPr>
              <a:t>sử</a:t>
            </a:r>
            <a:r>
              <a:rPr lang="en-US" sz="2000" b="0" u="sng">
                <a:latin typeface="Times New Roman" pitchFamily="18" charset="0"/>
                <a:cs typeface="Times New Roman" pitchFamily="18" charset="0"/>
              </a:rPr>
              <a:t> </a:t>
            </a:r>
            <a:r>
              <a:rPr lang="en-US" sz="2000" b="0" u="sng" err="1">
                <a:latin typeface="Times New Roman" pitchFamily="18" charset="0"/>
                <a:cs typeface="Times New Roman" pitchFamily="18" charset="0"/>
              </a:rPr>
              <a:t>dụng</a:t>
            </a:r>
            <a:r>
              <a:rPr lang="en-US" sz="2000" b="0" u="sng">
                <a:latin typeface="Times New Roman" pitchFamily="18" charset="0"/>
                <a:cs typeface="Times New Roman" pitchFamily="18" charset="0"/>
              </a:rPr>
              <a:t> </a:t>
            </a:r>
            <a:r>
              <a:rPr lang="en-US" sz="2000" b="0" u="sng" err="1">
                <a:latin typeface="Times New Roman" pitchFamily="18" charset="0"/>
                <a:cs typeface="Times New Roman" pitchFamily="18" charset="0"/>
              </a:rPr>
              <a:t>các</a:t>
            </a:r>
            <a:r>
              <a:rPr lang="en-US" sz="2000" b="0" u="sng">
                <a:latin typeface="Times New Roman" pitchFamily="18" charset="0"/>
                <a:cs typeface="Times New Roman" pitchFamily="18" charset="0"/>
              </a:rPr>
              <a:t> </a:t>
            </a:r>
            <a:r>
              <a:rPr lang="en-US" sz="2000" b="0" u="sng" err="1">
                <a:latin typeface="Times New Roman" pitchFamily="18" charset="0"/>
                <a:cs typeface="Times New Roman" pitchFamily="18" charset="0"/>
              </a:rPr>
              <a:t>phiên</a:t>
            </a:r>
            <a:r>
              <a:rPr lang="en-US" sz="2000" b="0" u="sng">
                <a:latin typeface="Times New Roman" pitchFamily="18" charset="0"/>
                <a:cs typeface="Times New Roman" pitchFamily="18" charset="0"/>
              </a:rPr>
              <a:t> </a:t>
            </a:r>
            <a:r>
              <a:rPr lang="en-US" sz="2000" b="0" u="sng" err="1">
                <a:latin typeface="Times New Roman" pitchFamily="18" charset="0"/>
                <a:cs typeface="Times New Roman" pitchFamily="18" charset="0"/>
              </a:rPr>
              <a:t>bản</a:t>
            </a:r>
            <a:r>
              <a:rPr lang="en-US" sz="2000" b="0" u="sng">
                <a:latin typeface="Times New Roman" pitchFamily="18" charset="0"/>
                <a:cs typeface="Times New Roman" pitchFamily="18" charset="0"/>
              </a:rPr>
              <a:t> Android</a:t>
            </a:r>
          </a:p>
          <a:p>
            <a:pPr marL="0" indent="225425" algn="just">
              <a:spcBef>
                <a:spcPts val="0"/>
              </a:spcBef>
            </a:pPr>
            <a:r>
              <a:rPr lang="vi-VN" sz="2000" b="0">
                <a:latin typeface="Times New Roman" pitchFamily="18" charset="0"/>
                <a:cs typeface="Times New Roman" pitchFamily="18" charset="0"/>
              </a:rPr>
              <a:t>Tỷ lệ sử dụng các phiên bản khác nhau tính đến ngày 4 tháng 3 năm 2013. </a:t>
            </a:r>
            <a:endParaRPr lang="en-US" sz="2000" b="0">
              <a:latin typeface="Times New Roman" pitchFamily="18" charset="0"/>
              <a:cs typeface="Times New Roman" pitchFamily="18" charset="0"/>
            </a:endParaRPr>
          </a:p>
          <a:p>
            <a:pPr marL="0" indent="225425" algn="just">
              <a:spcBef>
                <a:spcPts val="0"/>
              </a:spcBef>
            </a:pPr>
            <a:r>
              <a:rPr lang="vi-VN" sz="2000" b="0">
                <a:latin typeface="Times New Roman" pitchFamily="18" charset="0"/>
                <a:cs typeface="Times New Roman" pitchFamily="18" charset="0"/>
              </a:rPr>
              <a:t>Phần lớn các thiết bị Android cho tới nay vẫn chạy hệ điều hành phiên bản cũ 2.3 </a:t>
            </a:r>
            <a:r>
              <a:rPr lang="vi-VN" sz="2000" b="0" i="1">
                <a:latin typeface="Times New Roman" pitchFamily="18" charset="0"/>
                <a:cs typeface="Times New Roman" pitchFamily="18" charset="0"/>
              </a:rPr>
              <a:t>Gingerbread</a:t>
            </a:r>
            <a:r>
              <a:rPr lang="vi-VN" sz="2000" b="0">
                <a:latin typeface="Times New Roman" pitchFamily="18" charset="0"/>
                <a:cs typeface="Times New Roman" pitchFamily="18" charset="0"/>
              </a:rPr>
              <a:t> (bánh gừng) được phát hành ngày 6 tháng 12 năm 2010, do nhiều thiết bị cấp thấp sử dụng chúng vẫn được phát hành.</a:t>
            </a:r>
            <a:endParaRPr lang="en-US" sz="2000" b="0" u="sng">
              <a:latin typeface="Times New Roman" pitchFamily="18" charset="0"/>
              <a:cs typeface="Times New Roman" pitchFamily="18" charset="0"/>
            </a:endParaRPr>
          </a:p>
          <a:p>
            <a:endParaRPr lang="en-US"/>
          </a:p>
        </p:txBody>
      </p:sp>
      <p:sp>
        <p:nvSpPr>
          <p:cNvPr id="4"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30660579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1043608" y="836712"/>
            <a:ext cx="7632848" cy="4176464"/>
          </a:xfrm>
          <a:prstGeom prst="rect">
            <a:avLst/>
          </a:prstGeom>
          <a:noFill/>
          <a:ln w="9525">
            <a:noFill/>
            <a:miter lim="800000"/>
            <a:headEnd/>
            <a:tailEnd/>
          </a:ln>
          <a:effectLst/>
        </p:spPr>
      </p:pic>
      <p:sp>
        <p:nvSpPr>
          <p:cNvPr id="5" name="Rectangle 4"/>
          <p:cNvSpPr/>
          <p:nvPr/>
        </p:nvSpPr>
        <p:spPr>
          <a:xfrm>
            <a:off x="1035034" y="5877272"/>
            <a:ext cx="7772400" cy="369332"/>
          </a:xfrm>
          <a:prstGeom prst="rect">
            <a:avLst/>
          </a:prstGeom>
        </p:spPr>
        <p:txBody>
          <a:bodyPr wrap="square">
            <a:spAutoFit/>
          </a:bodyPr>
          <a:lstStyle/>
          <a:p>
            <a:r>
              <a:rPr lang="en-US" err="1">
                <a:latin typeface="Times New Roman" pitchFamily="18" charset="0"/>
                <a:cs typeface="Times New Roman" pitchFamily="18" charset="0"/>
              </a:rPr>
              <a:t>Giao</a:t>
            </a:r>
            <a:r>
              <a:rPr lang="en-US">
                <a:latin typeface="Times New Roman" pitchFamily="18" charset="0"/>
                <a:cs typeface="Times New Roman" pitchFamily="18" charset="0"/>
              </a:rPr>
              <a:t> </a:t>
            </a:r>
            <a:r>
              <a:rPr lang="en-US" err="1">
                <a:latin typeface="Times New Roman" pitchFamily="18" charset="0"/>
                <a:cs typeface="Times New Roman" pitchFamily="18" charset="0"/>
              </a:rPr>
              <a:t>diện</a:t>
            </a:r>
            <a:r>
              <a:rPr lang="en-US">
                <a:latin typeface="Times New Roman" pitchFamily="18" charset="0"/>
                <a:cs typeface="Times New Roman" pitchFamily="18" charset="0"/>
              </a:rPr>
              <a:t> </a:t>
            </a:r>
            <a:r>
              <a:rPr lang="en-US" err="1">
                <a:latin typeface="Times New Roman" pitchFamily="18" charset="0"/>
                <a:cs typeface="Times New Roman" pitchFamily="18" charset="0"/>
              </a:rPr>
              <a:t>lập</a:t>
            </a:r>
            <a:r>
              <a:rPr lang="en-US">
                <a:latin typeface="Times New Roman" pitchFamily="18" charset="0"/>
                <a:cs typeface="Times New Roman" pitchFamily="18" charset="0"/>
              </a:rPr>
              <a:t> </a:t>
            </a:r>
            <a:r>
              <a:rPr lang="en-US" err="1">
                <a:latin typeface="Times New Roman" pitchFamily="18" charset="0"/>
                <a:cs typeface="Times New Roman" pitchFamily="18" charset="0"/>
              </a:rPr>
              <a:t>trình</a:t>
            </a:r>
            <a:r>
              <a:rPr lang="en-US">
                <a:latin typeface="Times New Roman" pitchFamily="18" charset="0"/>
                <a:cs typeface="Times New Roman" pitchFamily="18" charset="0"/>
              </a:rPr>
              <a:t> </a:t>
            </a:r>
            <a:r>
              <a:rPr lang="en-US" err="1">
                <a:latin typeface="Times New Roman" pitchFamily="18" charset="0"/>
                <a:cs typeface="Times New Roman" pitchFamily="18" charset="0"/>
              </a:rPr>
              <a:t>ứng</a:t>
            </a:r>
            <a:r>
              <a:rPr lang="en-US">
                <a:latin typeface="Times New Roman" pitchFamily="18" charset="0"/>
                <a:cs typeface="Times New Roman" pitchFamily="18" charset="0"/>
              </a:rPr>
              <a:t> </a:t>
            </a:r>
            <a:r>
              <a:rPr lang="en-US" err="1">
                <a:latin typeface="Times New Roman" pitchFamily="18" charset="0"/>
                <a:cs typeface="Times New Roman" pitchFamily="18" charset="0"/>
              </a:rPr>
              <a:t>dụng</a:t>
            </a:r>
            <a:r>
              <a:rPr lang="en-US">
                <a:latin typeface="Times New Roman" pitchFamily="18" charset="0"/>
                <a:cs typeface="Times New Roman" pitchFamily="18" charset="0"/>
              </a:rPr>
              <a:t> API </a:t>
            </a:r>
            <a:r>
              <a:rPr lang="en-US" err="1">
                <a:latin typeface="Times New Roman" pitchFamily="18" charset="0"/>
                <a:cs typeface="Times New Roman" pitchFamily="18" charset="0"/>
              </a:rPr>
              <a:t>viết</a:t>
            </a:r>
            <a:r>
              <a:rPr lang="en-US">
                <a:latin typeface="Times New Roman" pitchFamily="18" charset="0"/>
                <a:cs typeface="Times New Roman" pitchFamily="18" charset="0"/>
              </a:rPr>
              <a:t> </a:t>
            </a:r>
            <a:r>
              <a:rPr lang="en-US" err="1">
                <a:latin typeface="Times New Roman" pitchFamily="18" charset="0"/>
                <a:cs typeface="Times New Roman" pitchFamily="18" charset="0"/>
              </a:rPr>
              <a:t>tắt</a:t>
            </a:r>
            <a:r>
              <a:rPr lang="en-US">
                <a:latin typeface="Times New Roman" pitchFamily="18" charset="0"/>
                <a:cs typeface="Times New Roman" pitchFamily="18" charset="0"/>
              </a:rPr>
              <a:t> </a:t>
            </a:r>
            <a:r>
              <a:rPr lang="en-US" err="1">
                <a:latin typeface="Times New Roman" pitchFamily="18" charset="0"/>
                <a:cs typeface="Times New Roman" pitchFamily="18" charset="0"/>
              </a:rPr>
              <a:t>của</a:t>
            </a:r>
            <a:r>
              <a:rPr lang="en-US">
                <a:latin typeface="Times New Roman" pitchFamily="18" charset="0"/>
                <a:cs typeface="Times New Roman" pitchFamily="18" charset="0"/>
              </a:rPr>
              <a:t> Application Programming Interface </a:t>
            </a:r>
          </a:p>
        </p:txBody>
      </p:sp>
      <p:sp>
        <p:nvSpPr>
          <p:cNvPr id="6"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1082727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23528" y="1340768"/>
            <a:ext cx="8534400" cy="2249487"/>
            <a:chOff x="304800" y="1371375"/>
            <a:chExt cx="8534400" cy="2249487"/>
          </a:xfrm>
        </p:grpSpPr>
        <p:sp>
          <p:nvSpPr>
            <p:cNvPr id="5" name="Rectangle 4"/>
            <p:cNvSpPr/>
            <p:nvPr/>
          </p:nvSpPr>
          <p:spPr>
            <a:xfrm>
              <a:off x="5486400" y="3074988"/>
              <a:ext cx="693738" cy="430212"/>
            </a:xfrm>
            <a:prstGeom prst="rect">
              <a:avLst/>
            </a:prstGeom>
          </p:spPr>
          <p:txBody>
            <a:bodyPr>
              <a:spAutoFit/>
            </a:bodyPr>
            <a:lstStyle/>
            <a:p>
              <a:pPr algn="ctr">
                <a:defRPr/>
              </a:pPr>
              <a:r>
                <a:rPr lang="en-GB" sz="1100">
                  <a:solidFill>
                    <a:srgbClr val="0070C0"/>
                  </a:solidFill>
                </a:rPr>
                <a:t>20 May 2010</a:t>
              </a:r>
            </a:p>
          </p:txBody>
        </p:sp>
        <p:grpSp>
          <p:nvGrpSpPr>
            <p:cNvPr id="6" name="Group 44"/>
            <p:cNvGrpSpPr/>
            <p:nvPr/>
          </p:nvGrpSpPr>
          <p:grpSpPr>
            <a:xfrm>
              <a:off x="304800" y="1371375"/>
              <a:ext cx="8534400" cy="2249487"/>
              <a:chOff x="304800" y="1322388"/>
              <a:chExt cx="8534400" cy="2249487"/>
            </a:xfrm>
          </p:grpSpPr>
          <p:grpSp>
            <p:nvGrpSpPr>
              <p:cNvPr id="7" name="Group 82"/>
              <p:cNvGrpSpPr>
                <a:grpSpLocks/>
              </p:cNvGrpSpPr>
              <p:nvPr/>
            </p:nvGrpSpPr>
            <p:grpSpPr bwMode="auto">
              <a:xfrm>
                <a:off x="3017838" y="2609850"/>
                <a:ext cx="779462" cy="309563"/>
                <a:chOff x="2715498" y="1311550"/>
                <a:chExt cx="779486" cy="309976"/>
              </a:xfrm>
            </p:grpSpPr>
            <p:sp>
              <p:nvSpPr>
                <p:cNvPr id="45" name="Rounded Rectangle 44"/>
                <p:cNvSpPr/>
                <p:nvPr/>
              </p:nvSpPr>
              <p:spPr>
                <a:xfrm>
                  <a:off x="2715498" y="1311550"/>
                  <a:ext cx="779486" cy="3099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15"/>
                <p:cNvSpPr/>
                <p:nvPr/>
              </p:nvSpPr>
              <p:spPr>
                <a:xfrm>
                  <a:off x="2725023" y="1321088"/>
                  <a:ext cx="760435" cy="290901"/>
                </a:xfrm>
                <a:prstGeom prst="rect">
                  <a:avLst/>
                </a:prstGeom>
              </p:spPr>
              <p:style>
                <a:lnRef idx="0">
                  <a:scrgbClr r="0" g="0" b="0"/>
                </a:lnRef>
                <a:fillRef idx="0">
                  <a:scrgbClr r="0" g="0" b="0"/>
                </a:fillRef>
                <a:effectRef idx="0">
                  <a:scrgbClr r="0" g="0" b="0"/>
                </a:effectRef>
                <a:fontRef idx="minor">
                  <a:schemeClr val="lt1"/>
                </a:fontRef>
              </p:style>
              <p:txBody>
                <a:bodyPr lIns="32385" tIns="21590" rIns="32385" bIns="21590" spcCol="1270" anchor="ctr"/>
                <a:lstStyle/>
                <a:p>
                  <a:pPr algn="ctr" defTabSz="755650">
                    <a:lnSpc>
                      <a:spcPct val="90000"/>
                    </a:lnSpc>
                    <a:spcAft>
                      <a:spcPct val="35000"/>
                    </a:spcAft>
                    <a:defRPr/>
                  </a:pPr>
                  <a:r>
                    <a:rPr lang="en-US" sz="1700" b="1">
                      <a:solidFill>
                        <a:srgbClr val="0070C0"/>
                      </a:solidFill>
                    </a:rPr>
                    <a:t>1.6</a:t>
                  </a:r>
                  <a:endParaRPr lang="en-GB" sz="1700" b="1">
                    <a:solidFill>
                      <a:srgbClr val="0070C0"/>
                    </a:solidFill>
                  </a:endParaRPr>
                </a:p>
              </p:txBody>
            </p:sp>
          </p:grpSp>
          <p:grpSp>
            <p:nvGrpSpPr>
              <p:cNvPr id="8" name="Group 43"/>
              <p:cNvGrpSpPr/>
              <p:nvPr/>
            </p:nvGrpSpPr>
            <p:grpSpPr>
              <a:xfrm>
                <a:off x="304800" y="1322388"/>
                <a:ext cx="8534400" cy="2249487"/>
                <a:chOff x="304800" y="1322388"/>
                <a:chExt cx="8534400" cy="2249487"/>
              </a:xfrm>
            </p:grpSpPr>
            <p:sp>
              <p:nvSpPr>
                <p:cNvPr id="9" name=" 5"/>
                <p:cNvSpPr/>
                <p:nvPr/>
              </p:nvSpPr>
              <p:spPr>
                <a:xfrm>
                  <a:off x="755650" y="2060575"/>
                  <a:ext cx="1190625" cy="1192213"/>
                </a:xfrm>
                <a:prstGeom prst="leftCircularArrow">
                  <a:avLst>
                    <a:gd name="adj1" fmla="val 4561"/>
                    <a:gd name="adj2" fmla="val 646993"/>
                    <a:gd name="adj3" fmla="val 2413894"/>
                    <a:gd name="adj4" fmla="val 8631512"/>
                    <a:gd name="adj5" fmla="val 586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0" name="Group 76"/>
                <p:cNvGrpSpPr>
                  <a:grpSpLocks/>
                </p:cNvGrpSpPr>
                <p:nvPr/>
              </p:nvGrpSpPr>
              <p:grpSpPr bwMode="auto">
                <a:xfrm>
                  <a:off x="500063" y="2609850"/>
                  <a:ext cx="779462" cy="309563"/>
                  <a:chOff x="196709" y="1311550"/>
                  <a:chExt cx="779486" cy="309976"/>
                </a:xfrm>
              </p:grpSpPr>
              <p:sp>
                <p:nvSpPr>
                  <p:cNvPr id="43" name="Rounded Rectangle 42"/>
                  <p:cNvSpPr/>
                  <p:nvPr/>
                </p:nvSpPr>
                <p:spPr>
                  <a:xfrm>
                    <a:off x="196709" y="1311550"/>
                    <a:ext cx="779486" cy="3099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7"/>
                  <p:cNvSpPr/>
                  <p:nvPr/>
                </p:nvSpPr>
                <p:spPr>
                  <a:xfrm>
                    <a:off x="206234" y="1321088"/>
                    <a:ext cx="760435" cy="290901"/>
                  </a:xfrm>
                  <a:prstGeom prst="rect">
                    <a:avLst/>
                  </a:prstGeom>
                </p:spPr>
                <p:style>
                  <a:lnRef idx="0">
                    <a:scrgbClr r="0" g="0" b="0"/>
                  </a:lnRef>
                  <a:fillRef idx="0">
                    <a:scrgbClr r="0" g="0" b="0"/>
                  </a:fillRef>
                  <a:effectRef idx="0">
                    <a:scrgbClr r="0" g="0" b="0"/>
                  </a:effectRef>
                  <a:fontRef idx="minor">
                    <a:schemeClr val="lt1"/>
                  </a:fontRef>
                </p:style>
                <p:txBody>
                  <a:bodyPr lIns="32385" tIns="21590" rIns="32385" bIns="21590" spcCol="1270" anchor="ctr"/>
                  <a:lstStyle/>
                  <a:p>
                    <a:pPr algn="ctr" defTabSz="755650">
                      <a:lnSpc>
                        <a:spcPct val="90000"/>
                      </a:lnSpc>
                      <a:spcAft>
                        <a:spcPct val="35000"/>
                      </a:spcAft>
                      <a:defRPr/>
                    </a:pPr>
                    <a:r>
                      <a:rPr lang="en-US" sz="1700" b="1">
                        <a:solidFill>
                          <a:srgbClr val="0070C0"/>
                        </a:solidFill>
                      </a:rPr>
                      <a:t>1.0</a:t>
                    </a:r>
                    <a:endParaRPr lang="en-GB" sz="1700" b="1">
                      <a:solidFill>
                        <a:srgbClr val="0070C0"/>
                      </a:solidFill>
                    </a:endParaRPr>
                  </a:p>
                </p:txBody>
              </p:sp>
            </p:grpSp>
            <p:sp>
              <p:nvSpPr>
                <p:cNvPr id="11" name="Rounded Rectangle 10"/>
                <p:cNvSpPr/>
                <p:nvPr/>
              </p:nvSpPr>
              <p:spPr>
                <a:xfrm>
                  <a:off x="1447800" y="2133600"/>
                  <a:ext cx="1066800" cy="685800"/>
                </a:xfrm>
                <a:prstGeom prst="roundRect">
                  <a:avLst>
                    <a:gd name="adj" fmla="val 10000"/>
                  </a:avLst>
                </a:prstGeom>
                <a:no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defRPr/>
                  </a:pPr>
                  <a:r>
                    <a:rPr lang="en-GB" i="1">
                      <a:solidFill>
                        <a:srgbClr val="0070C0"/>
                      </a:solidFill>
                    </a:rPr>
                    <a:t>Cupcake</a:t>
                  </a:r>
                  <a:endParaRPr lang="en-GB">
                    <a:solidFill>
                      <a:srgbClr val="0070C0"/>
                    </a:solidFill>
                  </a:endParaRPr>
                </a:p>
              </p:txBody>
            </p:sp>
            <p:sp>
              <p:nvSpPr>
                <p:cNvPr id="12" name="Circular Arrow 11"/>
                <p:cNvSpPr/>
                <p:nvPr/>
              </p:nvSpPr>
              <p:spPr>
                <a:xfrm>
                  <a:off x="2008188" y="1524000"/>
                  <a:ext cx="1303337" cy="1303338"/>
                </a:xfrm>
                <a:prstGeom prst="circularArrow">
                  <a:avLst>
                    <a:gd name="adj1" fmla="val 5630"/>
                    <a:gd name="adj2" fmla="val 585072"/>
                    <a:gd name="adj3" fmla="val 20434193"/>
                    <a:gd name="adj4" fmla="val 12951452"/>
                    <a:gd name="adj5" fmla="val 535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3" name="Group 79"/>
                <p:cNvGrpSpPr>
                  <a:grpSpLocks/>
                </p:cNvGrpSpPr>
                <p:nvPr/>
              </p:nvGrpSpPr>
              <p:grpSpPr bwMode="auto">
                <a:xfrm>
                  <a:off x="1758950" y="1885950"/>
                  <a:ext cx="779463" cy="309563"/>
                  <a:chOff x="1456103" y="588272"/>
                  <a:chExt cx="779486" cy="309976"/>
                </a:xfrm>
              </p:grpSpPr>
              <p:sp>
                <p:nvSpPr>
                  <p:cNvPr id="41" name="Rounded Rectangle 40"/>
                  <p:cNvSpPr/>
                  <p:nvPr/>
                </p:nvSpPr>
                <p:spPr>
                  <a:xfrm>
                    <a:off x="1456103" y="588272"/>
                    <a:ext cx="779486" cy="309976"/>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11"/>
                  <p:cNvSpPr/>
                  <p:nvPr/>
                </p:nvSpPr>
                <p:spPr>
                  <a:xfrm>
                    <a:off x="1465628" y="597810"/>
                    <a:ext cx="760435" cy="290901"/>
                  </a:xfrm>
                  <a:prstGeom prst="rect">
                    <a:avLst/>
                  </a:prstGeom>
                </p:spPr>
                <p:style>
                  <a:lnRef idx="0">
                    <a:scrgbClr r="0" g="0" b="0"/>
                  </a:lnRef>
                  <a:fillRef idx="0">
                    <a:scrgbClr r="0" g="0" b="0"/>
                  </a:fillRef>
                  <a:effectRef idx="0">
                    <a:scrgbClr r="0" g="0" b="0"/>
                  </a:effectRef>
                  <a:fontRef idx="minor">
                    <a:schemeClr val="lt1"/>
                  </a:fontRef>
                </p:style>
                <p:txBody>
                  <a:bodyPr lIns="32385" tIns="21590" rIns="32385" bIns="21590" spcCol="1270" anchor="ctr"/>
                  <a:lstStyle/>
                  <a:p>
                    <a:pPr algn="ctr" defTabSz="755650">
                      <a:lnSpc>
                        <a:spcPct val="90000"/>
                      </a:lnSpc>
                      <a:spcAft>
                        <a:spcPct val="35000"/>
                      </a:spcAft>
                      <a:defRPr/>
                    </a:pPr>
                    <a:r>
                      <a:rPr lang="en-US" sz="1700" b="1">
                        <a:solidFill>
                          <a:srgbClr val="0070C0"/>
                        </a:solidFill>
                      </a:rPr>
                      <a:t>1.5</a:t>
                    </a:r>
                    <a:endParaRPr lang="en-GB" sz="1700" b="1">
                      <a:solidFill>
                        <a:srgbClr val="0070C0"/>
                      </a:solidFill>
                    </a:endParaRPr>
                  </a:p>
                </p:txBody>
              </p:sp>
            </p:grpSp>
            <p:sp>
              <p:nvSpPr>
                <p:cNvPr id="14" name="Rounded Rectangle 13"/>
                <p:cNvSpPr/>
                <p:nvPr/>
              </p:nvSpPr>
              <p:spPr>
                <a:xfrm>
                  <a:off x="2824163" y="2209800"/>
                  <a:ext cx="876300" cy="609600"/>
                </a:xfrm>
                <a:prstGeom prst="roundRect">
                  <a:avLst>
                    <a:gd name="adj" fmla="val 10000"/>
                  </a:avLst>
                </a:prstGeom>
                <a:no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defRPr/>
                  </a:pPr>
                  <a:r>
                    <a:rPr lang="en-GB" i="1">
                      <a:solidFill>
                        <a:srgbClr val="0070C0"/>
                      </a:solidFill>
                    </a:rPr>
                    <a:t>Donut</a:t>
                  </a:r>
                  <a:endParaRPr lang="en-GB">
                    <a:solidFill>
                      <a:srgbClr val="0070C0"/>
                    </a:solidFill>
                  </a:endParaRPr>
                </a:p>
                <a:p>
                  <a:pPr>
                    <a:defRPr/>
                  </a:pPr>
                  <a:endParaRPr lang="en-GB">
                    <a:solidFill>
                      <a:srgbClr val="0070C0"/>
                    </a:solidFill>
                  </a:endParaRPr>
                </a:p>
              </p:txBody>
            </p:sp>
            <p:sp>
              <p:nvSpPr>
                <p:cNvPr id="15" name=" 13"/>
                <p:cNvSpPr/>
                <p:nvPr/>
              </p:nvSpPr>
              <p:spPr>
                <a:xfrm>
                  <a:off x="3273425" y="2060575"/>
                  <a:ext cx="1192213" cy="1192213"/>
                </a:xfrm>
                <a:prstGeom prst="leftCircularArrow">
                  <a:avLst>
                    <a:gd name="adj1" fmla="val 5695"/>
                    <a:gd name="adj2" fmla="val 646993"/>
                    <a:gd name="adj3" fmla="val 1220307"/>
                    <a:gd name="adj4" fmla="val 8553676"/>
                    <a:gd name="adj5" fmla="val 586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Rounded Rectangle 15"/>
                <p:cNvSpPr/>
                <p:nvPr/>
              </p:nvSpPr>
              <p:spPr>
                <a:xfrm>
                  <a:off x="4083050" y="2133600"/>
                  <a:ext cx="876300" cy="533400"/>
                </a:xfrm>
                <a:prstGeom prst="roundRect">
                  <a:avLst>
                    <a:gd name="adj" fmla="val 10000"/>
                  </a:avLst>
                </a:prstGeom>
                <a:no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defRPr/>
                  </a:pPr>
                  <a:r>
                    <a:rPr lang="en-GB" i="1">
                      <a:solidFill>
                        <a:srgbClr val="0070C0"/>
                      </a:solidFill>
                    </a:rPr>
                    <a:t>Eclair</a:t>
                  </a:r>
                  <a:endParaRPr lang="en-GB">
                    <a:solidFill>
                      <a:srgbClr val="0070C0"/>
                    </a:solidFill>
                  </a:endParaRPr>
                </a:p>
                <a:p>
                  <a:pPr>
                    <a:defRPr/>
                  </a:pPr>
                  <a:endParaRPr lang="en-GB">
                    <a:solidFill>
                      <a:srgbClr val="0070C0"/>
                    </a:solidFill>
                  </a:endParaRPr>
                </a:p>
              </p:txBody>
            </p:sp>
            <p:sp>
              <p:nvSpPr>
                <p:cNvPr id="17" name="Circular Arrow 16"/>
                <p:cNvSpPr/>
                <p:nvPr/>
              </p:nvSpPr>
              <p:spPr>
                <a:xfrm>
                  <a:off x="4525963" y="1524000"/>
                  <a:ext cx="1303337" cy="1303338"/>
                </a:xfrm>
                <a:prstGeom prst="circularArrow">
                  <a:avLst>
                    <a:gd name="adj1" fmla="val 4704"/>
                    <a:gd name="adj2" fmla="val 585072"/>
                    <a:gd name="adj3" fmla="val 19925018"/>
                    <a:gd name="adj4" fmla="val 13078415"/>
                    <a:gd name="adj5" fmla="val 535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8" name="Group 85"/>
                <p:cNvGrpSpPr>
                  <a:grpSpLocks/>
                </p:cNvGrpSpPr>
                <p:nvPr/>
              </p:nvGrpSpPr>
              <p:grpSpPr bwMode="auto">
                <a:xfrm>
                  <a:off x="4278313" y="1885950"/>
                  <a:ext cx="779462" cy="309563"/>
                  <a:chOff x="3974892" y="588272"/>
                  <a:chExt cx="779486" cy="309976"/>
                </a:xfrm>
              </p:grpSpPr>
              <p:sp>
                <p:nvSpPr>
                  <p:cNvPr id="39" name="Rounded Rectangle 38"/>
                  <p:cNvSpPr/>
                  <p:nvPr/>
                </p:nvSpPr>
                <p:spPr>
                  <a:xfrm>
                    <a:off x="3974892" y="588272"/>
                    <a:ext cx="779486" cy="3099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19"/>
                  <p:cNvSpPr/>
                  <p:nvPr/>
                </p:nvSpPr>
                <p:spPr>
                  <a:xfrm>
                    <a:off x="3984417" y="597810"/>
                    <a:ext cx="760435" cy="290901"/>
                  </a:xfrm>
                  <a:prstGeom prst="rect">
                    <a:avLst/>
                  </a:prstGeom>
                </p:spPr>
                <p:style>
                  <a:lnRef idx="0">
                    <a:scrgbClr r="0" g="0" b="0"/>
                  </a:lnRef>
                  <a:fillRef idx="0">
                    <a:scrgbClr r="0" g="0" b="0"/>
                  </a:fillRef>
                  <a:effectRef idx="0">
                    <a:scrgbClr r="0" g="0" b="0"/>
                  </a:effectRef>
                  <a:fontRef idx="minor">
                    <a:schemeClr val="lt1"/>
                  </a:fontRef>
                </p:style>
                <p:txBody>
                  <a:bodyPr lIns="32385" tIns="21590" rIns="32385" bIns="21590" spcCol="1270" anchor="ctr"/>
                  <a:lstStyle/>
                  <a:p>
                    <a:pPr algn="ctr" defTabSz="755650">
                      <a:lnSpc>
                        <a:spcPct val="90000"/>
                      </a:lnSpc>
                      <a:spcAft>
                        <a:spcPct val="35000"/>
                      </a:spcAft>
                      <a:defRPr/>
                    </a:pPr>
                    <a:r>
                      <a:rPr lang="en-US" sz="1700" b="1">
                        <a:solidFill>
                          <a:srgbClr val="0070C0"/>
                        </a:solidFill>
                      </a:rPr>
                      <a:t>2.0</a:t>
                    </a:r>
                    <a:endParaRPr lang="en-GB" sz="1700" b="1">
                      <a:solidFill>
                        <a:srgbClr val="0070C0"/>
                      </a:solidFill>
                    </a:endParaRPr>
                  </a:p>
                </p:txBody>
              </p:sp>
            </p:grpSp>
            <p:sp>
              <p:nvSpPr>
                <p:cNvPr id="19" name="Rounded Rectangle 18"/>
                <p:cNvSpPr/>
                <p:nvPr/>
              </p:nvSpPr>
              <p:spPr>
                <a:xfrm>
                  <a:off x="5341938" y="2133600"/>
                  <a:ext cx="877887" cy="685800"/>
                </a:xfrm>
                <a:prstGeom prst="roundRect">
                  <a:avLst>
                    <a:gd name="adj" fmla="val 10000"/>
                  </a:avLst>
                </a:prstGeom>
                <a:no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defRPr/>
                  </a:pPr>
                  <a:r>
                    <a:rPr lang="en-GB" i="1">
                      <a:solidFill>
                        <a:srgbClr val="0070C0"/>
                      </a:solidFill>
                    </a:rPr>
                    <a:t>Froyo</a:t>
                  </a:r>
                  <a:endParaRPr lang="en-GB">
                    <a:solidFill>
                      <a:srgbClr val="0070C0"/>
                    </a:solidFill>
                  </a:endParaRPr>
                </a:p>
                <a:p>
                  <a:pPr>
                    <a:defRPr/>
                  </a:pPr>
                  <a:endParaRPr lang="en-GB">
                    <a:solidFill>
                      <a:srgbClr val="0070C0"/>
                    </a:solidFill>
                  </a:endParaRPr>
                </a:p>
              </p:txBody>
            </p:sp>
            <p:sp>
              <p:nvSpPr>
                <p:cNvPr id="20" name=" 21"/>
                <p:cNvSpPr/>
                <p:nvPr/>
              </p:nvSpPr>
              <p:spPr>
                <a:xfrm>
                  <a:off x="5792788" y="2060575"/>
                  <a:ext cx="1192212" cy="1192213"/>
                </a:xfrm>
                <a:prstGeom prst="leftCircularArrow">
                  <a:avLst>
                    <a:gd name="adj1" fmla="val 6074"/>
                    <a:gd name="adj2" fmla="val 646993"/>
                    <a:gd name="adj3" fmla="val 2492183"/>
                    <a:gd name="adj4" fmla="val 8527186"/>
                    <a:gd name="adj5" fmla="val 586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21" name="Group 88"/>
                <p:cNvGrpSpPr>
                  <a:grpSpLocks/>
                </p:cNvGrpSpPr>
                <p:nvPr/>
              </p:nvGrpSpPr>
              <p:grpSpPr bwMode="auto">
                <a:xfrm>
                  <a:off x="5537200" y="2609850"/>
                  <a:ext cx="779463" cy="309563"/>
                  <a:chOff x="5234286" y="1311550"/>
                  <a:chExt cx="779486" cy="309976"/>
                </a:xfrm>
              </p:grpSpPr>
              <p:sp>
                <p:nvSpPr>
                  <p:cNvPr id="37" name="Rounded Rectangle 36"/>
                  <p:cNvSpPr/>
                  <p:nvPr/>
                </p:nvSpPr>
                <p:spPr>
                  <a:xfrm>
                    <a:off x="5234286" y="1311550"/>
                    <a:ext cx="779486" cy="3099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Rounded Rectangle 23"/>
                  <p:cNvSpPr/>
                  <p:nvPr/>
                </p:nvSpPr>
                <p:spPr>
                  <a:xfrm>
                    <a:off x="5243811" y="1321088"/>
                    <a:ext cx="760435" cy="290901"/>
                  </a:xfrm>
                  <a:prstGeom prst="rect">
                    <a:avLst/>
                  </a:prstGeom>
                </p:spPr>
                <p:style>
                  <a:lnRef idx="0">
                    <a:scrgbClr r="0" g="0" b="0"/>
                  </a:lnRef>
                  <a:fillRef idx="0">
                    <a:scrgbClr r="0" g="0" b="0"/>
                  </a:fillRef>
                  <a:effectRef idx="0">
                    <a:scrgbClr r="0" g="0" b="0"/>
                  </a:effectRef>
                  <a:fontRef idx="minor">
                    <a:schemeClr val="lt1"/>
                  </a:fontRef>
                </p:style>
                <p:txBody>
                  <a:bodyPr lIns="32385" tIns="21590" rIns="32385" bIns="21590" spcCol="1270" anchor="ctr"/>
                  <a:lstStyle/>
                  <a:p>
                    <a:pPr algn="ctr" defTabSz="755650">
                      <a:lnSpc>
                        <a:spcPct val="90000"/>
                      </a:lnSpc>
                      <a:spcAft>
                        <a:spcPct val="35000"/>
                      </a:spcAft>
                      <a:defRPr/>
                    </a:pPr>
                    <a:r>
                      <a:rPr lang="en-US" sz="1700" b="1">
                        <a:solidFill>
                          <a:srgbClr val="0070C0"/>
                        </a:solidFill>
                      </a:rPr>
                      <a:t>2.2</a:t>
                    </a:r>
                    <a:endParaRPr lang="en-GB" sz="1700" b="1">
                      <a:solidFill>
                        <a:srgbClr val="0070C0"/>
                      </a:solidFill>
                    </a:endParaRPr>
                  </a:p>
                </p:txBody>
              </p:sp>
            </p:grpSp>
            <p:sp>
              <p:nvSpPr>
                <p:cNvPr id="22" name="Rounded Rectangle 21"/>
                <p:cNvSpPr/>
                <p:nvPr/>
              </p:nvSpPr>
              <p:spPr>
                <a:xfrm>
                  <a:off x="6602413" y="2133600"/>
                  <a:ext cx="876300" cy="685800"/>
                </a:xfrm>
                <a:prstGeom prst="roundRect">
                  <a:avLst>
                    <a:gd name="adj" fmla="val 10000"/>
                  </a:avLst>
                </a:prstGeom>
                <a:no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defRPr/>
                  </a:pPr>
                  <a:r>
                    <a:rPr lang="en-GB" i="1">
                      <a:solidFill>
                        <a:srgbClr val="0070C0"/>
                      </a:solidFill>
                    </a:rPr>
                    <a:t>Gingerbread</a:t>
                  </a:r>
                  <a:endParaRPr lang="en-GB">
                    <a:solidFill>
                      <a:srgbClr val="0070C0"/>
                    </a:solidFill>
                  </a:endParaRPr>
                </a:p>
                <a:p>
                  <a:pPr>
                    <a:defRPr/>
                  </a:pPr>
                  <a:endParaRPr lang="en-GB">
                    <a:solidFill>
                      <a:srgbClr val="0070C0"/>
                    </a:solidFill>
                  </a:endParaRPr>
                </a:p>
              </p:txBody>
            </p:sp>
            <p:sp>
              <p:nvSpPr>
                <p:cNvPr id="23" name="Circular Arrow 22"/>
                <p:cNvSpPr/>
                <p:nvPr/>
              </p:nvSpPr>
              <p:spPr>
                <a:xfrm>
                  <a:off x="7045325" y="1524000"/>
                  <a:ext cx="1303338" cy="1303338"/>
                </a:xfrm>
                <a:prstGeom prst="circularArrow">
                  <a:avLst>
                    <a:gd name="adj1" fmla="val 4525"/>
                    <a:gd name="adj2" fmla="val 585072"/>
                    <a:gd name="adj3" fmla="val 18526664"/>
                    <a:gd name="adj4" fmla="val 13120004"/>
                    <a:gd name="adj5" fmla="val 535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24" name="Group 91"/>
                <p:cNvGrpSpPr>
                  <a:grpSpLocks/>
                </p:cNvGrpSpPr>
                <p:nvPr/>
              </p:nvGrpSpPr>
              <p:grpSpPr bwMode="auto">
                <a:xfrm>
                  <a:off x="6796088" y="1885950"/>
                  <a:ext cx="779462" cy="309563"/>
                  <a:chOff x="6493680" y="588272"/>
                  <a:chExt cx="779486" cy="309976"/>
                </a:xfrm>
              </p:grpSpPr>
              <p:sp>
                <p:nvSpPr>
                  <p:cNvPr id="35" name="Rounded Rectangle 34"/>
                  <p:cNvSpPr/>
                  <p:nvPr/>
                </p:nvSpPr>
                <p:spPr>
                  <a:xfrm>
                    <a:off x="6493680" y="588272"/>
                    <a:ext cx="779486" cy="3099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ounded Rectangle 27"/>
                  <p:cNvSpPr/>
                  <p:nvPr/>
                </p:nvSpPr>
                <p:spPr>
                  <a:xfrm>
                    <a:off x="6503205" y="597810"/>
                    <a:ext cx="760435" cy="290901"/>
                  </a:xfrm>
                  <a:prstGeom prst="rect">
                    <a:avLst/>
                  </a:prstGeom>
                </p:spPr>
                <p:style>
                  <a:lnRef idx="0">
                    <a:scrgbClr r="0" g="0" b="0"/>
                  </a:lnRef>
                  <a:fillRef idx="0">
                    <a:scrgbClr r="0" g="0" b="0"/>
                  </a:fillRef>
                  <a:effectRef idx="0">
                    <a:scrgbClr r="0" g="0" b="0"/>
                  </a:effectRef>
                  <a:fontRef idx="minor">
                    <a:schemeClr val="lt1"/>
                  </a:fontRef>
                </p:style>
                <p:txBody>
                  <a:bodyPr lIns="32385" tIns="21590" rIns="32385" bIns="21590" spcCol="1270" anchor="ctr"/>
                  <a:lstStyle/>
                  <a:p>
                    <a:pPr algn="ctr" defTabSz="755650">
                      <a:lnSpc>
                        <a:spcPct val="90000"/>
                      </a:lnSpc>
                      <a:spcAft>
                        <a:spcPct val="35000"/>
                      </a:spcAft>
                      <a:defRPr/>
                    </a:pPr>
                    <a:r>
                      <a:rPr lang="en-US" sz="1700" b="1">
                        <a:solidFill>
                          <a:srgbClr val="0070C0"/>
                        </a:solidFill>
                      </a:rPr>
                      <a:t>2.3</a:t>
                    </a:r>
                    <a:endParaRPr lang="en-GB" sz="1700" b="1">
                      <a:solidFill>
                        <a:srgbClr val="0070C0"/>
                      </a:solidFill>
                    </a:endParaRPr>
                  </a:p>
                </p:txBody>
              </p:sp>
            </p:grpSp>
            <p:sp>
              <p:nvSpPr>
                <p:cNvPr id="25" name="Rounded Rectangle 24"/>
                <p:cNvSpPr/>
                <p:nvPr/>
              </p:nvSpPr>
              <p:spPr>
                <a:xfrm>
                  <a:off x="7861300" y="1905000"/>
                  <a:ext cx="876300" cy="858838"/>
                </a:xfrm>
                <a:prstGeom prst="roundRect">
                  <a:avLst>
                    <a:gd name="adj" fmla="val 10000"/>
                  </a:avLst>
                </a:prstGeom>
                <a:no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defRPr/>
                  </a:pPr>
                  <a:r>
                    <a:rPr lang="en-GB" i="1">
                      <a:solidFill>
                        <a:srgbClr val="0070C0"/>
                      </a:solidFill>
                    </a:rPr>
                    <a:t>Honeycomb</a:t>
                  </a:r>
                  <a:endParaRPr lang="en-GB">
                    <a:solidFill>
                      <a:srgbClr val="0070C0"/>
                    </a:solidFill>
                  </a:endParaRPr>
                </a:p>
                <a:p>
                  <a:pPr>
                    <a:defRPr/>
                  </a:pPr>
                  <a:endParaRPr lang="en-GB">
                    <a:solidFill>
                      <a:srgbClr val="0070C0"/>
                    </a:solidFill>
                  </a:endParaRPr>
                </a:p>
              </p:txBody>
            </p:sp>
            <p:grpSp>
              <p:nvGrpSpPr>
                <p:cNvPr id="26" name="Group 93"/>
                <p:cNvGrpSpPr>
                  <a:grpSpLocks/>
                </p:cNvGrpSpPr>
                <p:nvPr/>
              </p:nvGrpSpPr>
              <p:grpSpPr bwMode="auto">
                <a:xfrm>
                  <a:off x="8056563" y="2609850"/>
                  <a:ext cx="779462" cy="309563"/>
                  <a:chOff x="7753075" y="1311550"/>
                  <a:chExt cx="779486" cy="309976"/>
                </a:xfrm>
              </p:grpSpPr>
              <p:sp>
                <p:nvSpPr>
                  <p:cNvPr id="33" name="Rounded Rectangle 32"/>
                  <p:cNvSpPr/>
                  <p:nvPr/>
                </p:nvSpPr>
                <p:spPr>
                  <a:xfrm>
                    <a:off x="7753075" y="1311550"/>
                    <a:ext cx="779486" cy="3099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30"/>
                  <p:cNvSpPr/>
                  <p:nvPr/>
                </p:nvSpPr>
                <p:spPr>
                  <a:xfrm>
                    <a:off x="7762600" y="1321088"/>
                    <a:ext cx="760435" cy="290901"/>
                  </a:xfrm>
                  <a:prstGeom prst="rect">
                    <a:avLst/>
                  </a:prstGeom>
                </p:spPr>
                <p:style>
                  <a:lnRef idx="0">
                    <a:scrgbClr r="0" g="0" b="0"/>
                  </a:lnRef>
                  <a:fillRef idx="0">
                    <a:scrgbClr r="0" g="0" b="0"/>
                  </a:fillRef>
                  <a:effectRef idx="0">
                    <a:scrgbClr r="0" g="0" b="0"/>
                  </a:effectRef>
                  <a:fontRef idx="minor">
                    <a:schemeClr val="lt1"/>
                  </a:fontRef>
                </p:style>
                <p:txBody>
                  <a:bodyPr lIns="32385" tIns="21590" rIns="32385" bIns="21590" spcCol="1270" anchor="ctr"/>
                  <a:lstStyle/>
                  <a:p>
                    <a:pPr algn="ctr" defTabSz="755650">
                      <a:lnSpc>
                        <a:spcPct val="90000"/>
                      </a:lnSpc>
                      <a:spcAft>
                        <a:spcPct val="35000"/>
                      </a:spcAft>
                      <a:defRPr/>
                    </a:pPr>
                    <a:r>
                      <a:rPr lang="en-US" sz="1700" b="1">
                        <a:solidFill>
                          <a:srgbClr val="0070C0"/>
                        </a:solidFill>
                      </a:rPr>
                      <a:t>3.1</a:t>
                    </a:r>
                    <a:endParaRPr lang="en-GB" sz="1700" b="1">
                      <a:solidFill>
                        <a:srgbClr val="0070C0"/>
                      </a:solidFill>
                    </a:endParaRPr>
                  </a:p>
                </p:txBody>
              </p:sp>
            </p:grpSp>
            <p:sp>
              <p:nvSpPr>
                <p:cNvPr id="27" name="TextBox 26"/>
                <p:cNvSpPr txBox="1"/>
                <p:nvPr/>
              </p:nvSpPr>
              <p:spPr>
                <a:xfrm>
                  <a:off x="304800" y="2160588"/>
                  <a:ext cx="1143000" cy="430212"/>
                </a:xfrm>
                <a:prstGeom prst="rect">
                  <a:avLst/>
                </a:prstGeom>
                <a:noFill/>
              </p:spPr>
              <p:txBody>
                <a:bodyPr>
                  <a:spAutoFit/>
                </a:bodyPr>
                <a:lstStyle/>
                <a:p>
                  <a:pPr algn="ctr">
                    <a:defRPr/>
                  </a:pPr>
                  <a:r>
                    <a:rPr lang="en-GB" sz="1100">
                      <a:solidFill>
                        <a:srgbClr val="0070C0"/>
                      </a:solidFill>
                    </a:rPr>
                    <a:t>23 September 2008</a:t>
                  </a:r>
                </a:p>
              </p:txBody>
            </p:sp>
            <p:sp>
              <p:nvSpPr>
                <p:cNvPr id="28" name="Rectangle 27"/>
                <p:cNvSpPr/>
                <p:nvPr/>
              </p:nvSpPr>
              <p:spPr>
                <a:xfrm>
                  <a:off x="1600200" y="1371600"/>
                  <a:ext cx="762000" cy="430213"/>
                </a:xfrm>
                <a:prstGeom prst="rect">
                  <a:avLst/>
                </a:prstGeom>
              </p:spPr>
              <p:txBody>
                <a:bodyPr>
                  <a:spAutoFit/>
                </a:bodyPr>
                <a:lstStyle/>
                <a:p>
                  <a:pPr algn="ctr">
                    <a:defRPr/>
                  </a:pPr>
                  <a:r>
                    <a:rPr lang="en-GB" sz="1100">
                      <a:solidFill>
                        <a:srgbClr val="0070C0"/>
                      </a:solidFill>
                    </a:rPr>
                    <a:t>30 April 2009</a:t>
                  </a:r>
                </a:p>
              </p:txBody>
            </p:sp>
            <p:sp>
              <p:nvSpPr>
                <p:cNvPr id="29" name="Rectangle 28"/>
                <p:cNvSpPr/>
                <p:nvPr/>
              </p:nvSpPr>
              <p:spPr>
                <a:xfrm>
                  <a:off x="2895600" y="2971800"/>
                  <a:ext cx="914400" cy="600075"/>
                </a:xfrm>
                <a:prstGeom prst="rect">
                  <a:avLst/>
                </a:prstGeom>
              </p:spPr>
              <p:txBody>
                <a:bodyPr>
                  <a:spAutoFit/>
                </a:bodyPr>
                <a:lstStyle/>
                <a:p>
                  <a:pPr algn="ctr">
                    <a:defRPr/>
                  </a:pPr>
                  <a:r>
                    <a:rPr lang="en-GB" sz="1100">
                      <a:solidFill>
                        <a:srgbClr val="0070C0"/>
                      </a:solidFill>
                    </a:rPr>
                    <a:t>15 September 2009</a:t>
                  </a:r>
                </a:p>
              </p:txBody>
            </p:sp>
            <p:sp>
              <p:nvSpPr>
                <p:cNvPr id="30" name="Rectangle 29"/>
                <p:cNvSpPr/>
                <p:nvPr/>
              </p:nvSpPr>
              <p:spPr>
                <a:xfrm>
                  <a:off x="4038600" y="1371600"/>
                  <a:ext cx="928688" cy="430213"/>
                </a:xfrm>
                <a:prstGeom prst="rect">
                  <a:avLst/>
                </a:prstGeom>
              </p:spPr>
              <p:txBody>
                <a:bodyPr>
                  <a:spAutoFit/>
                </a:bodyPr>
                <a:lstStyle/>
                <a:p>
                  <a:pPr algn="ctr">
                    <a:defRPr/>
                  </a:pPr>
                  <a:r>
                    <a:rPr lang="en-GB" sz="1100">
                      <a:solidFill>
                        <a:srgbClr val="0070C0"/>
                      </a:solidFill>
                    </a:rPr>
                    <a:t>26 October 2009</a:t>
                  </a:r>
                </a:p>
              </p:txBody>
            </p:sp>
            <p:sp>
              <p:nvSpPr>
                <p:cNvPr id="31" name="Rectangle 30"/>
                <p:cNvSpPr/>
                <p:nvPr/>
              </p:nvSpPr>
              <p:spPr>
                <a:xfrm>
                  <a:off x="6629400" y="1322388"/>
                  <a:ext cx="990600" cy="430212"/>
                </a:xfrm>
                <a:prstGeom prst="rect">
                  <a:avLst/>
                </a:prstGeom>
              </p:spPr>
              <p:txBody>
                <a:bodyPr>
                  <a:spAutoFit/>
                </a:bodyPr>
                <a:lstStyle/>
                <a:p>
                  <a:pPr algn="ctr">
                    <a:defRPr/>
                  </a:pPr>
                  <a:r>
                    <a:rPr lang="en-GB" sz="1100">
                      <a:solidFill>
                        <a:srgbClr val="0070C0"/>
                      </a:solidFill>
                    </a:rPr>
                    <a:t>6 December 2010</a:t>
                  </a:r>
                </a:p>
              </p:txBody>
            </p:sp>
            <p:sp>
              <p:nvSpPr>
                <p:cNvPr id="32" name="Rectangle 31"/>
                <p:cNvSpPr/>
                <p:nvPr/>
              </p:nvSpPr>
              <p:spPr>
                <a:xfrm>
                  <a:off x="8069263" y="2971800"/>
                  <a:ext cx="769937" cy="430213"/>
                </a:xfrm>
                <a:prstGeom prst="rect">
                  <a:avLst/>
                </a:prstGeom>
              </p:spPr>
              <p:txBody>
                <a:bodyPr>
                  <a:spAutoFit/>
                </a:bodyPr>
                <a:lstStyle/>
                <a:p>
                  <a:pPr algn="ctr">
                    <a:defRPr/>
                  </a:pPr>
                  <a:r>
                    <a:rPr lang="en-GB" sz="1100">
                      <a:solidFill>
                        <a:srgbClr val="0070C0"/>
                      </a:solidFill>
                    </a:rPr>
                    <a:t>10 May 2011</a:t>
                  </a:r>
                </a:p>
              </p:txBody>
            </p:sp>
          </p:grpSp>
        </p:grpSp>
      </p:grpSp>
      <p:sp>
        <p:nvSpPr>
          <p:cNvPr id="47" name="Title 3"/>
          <p:cNvSpPr>
            <a:spLocks noGrp="1"/>
          </p:cNvSpPr>
          <p:nvPr>
            <p:ph type="title"/>
          </p:nvPr>
        </p:nvSpPr>
        <p:spPr/>
        <p:txBody>
          <a:bodyPr/>
          <a:lstStyle/>
          <a:p>
            <a:r>
              <a:rPr lang="en-US" sz="3200"/>
              <a:t>7.1 CƠ BẢN VỀ ANDROID.</a:t>
            </a:r>
          </a:p>
        </p:txBody>
      </p:sp>
    </p:spTree>
    <p:extLst>
      <p:ext uri="{BB962C8B-B14F-4D97-AF65-F5344CB8AC3E}">
        <p14:creationId xmlns:p14="http://schemas.microsoft.com/office/powerpoint/2010/main" val="241422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209675"/>
            <a:ext cx="8064895" cy="4554538"/>
          </a:xfrm>
        </p:spPr>
        <p:txBody>
          <a:bodyPr/>
          <a:lstStyle/>
          <a:p>
            <a:pPr algn="just" fontAlgn="auto">
              <a:spcAft>
                <a:spcPts val="0"/>
              </a:spcAft>
              <a:buFontTx/>
              <a:buChar char="-"/>
              <a:defRPr/>
            </a:pPr>
            <a:r>
              <a:rPr lang="vi-VN" b="0">
                <a:latin typeface="Times New Roman" panose="02020603050405020304" pitchFamily="18" charset="0"/>
                <a:cs typeface="Times New Roman" panose="02020603050405020304" pitchFamily="18" charset="0"/>
              </a:rPr>
              <a:t>Năm 2002, một cuộc khảo sát đã chỉ ra rằng 1/4 dân số tại Ý thừa nhận việc thiếu điện thoại di động khiến họ cảm thấy không tự tin và gặp các vấn đề </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xã</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hội</a:t>
            </a:r>
            <a:r>
              <a:rPr lang="en-US" b="0">
                <a:latin typeface="Times New Roman" panose="02020603050405020304" pitchFamily="18" charset="0"/>
                <a:cs typeface="Times New Roman" panose="02020603050405020304" pitchFamily="18" charset="0"/>
              </a:rPr>
              <a:t>.</a:t>
            </a:r>
          </a:p>
          <a:p>
            <a:pPr algn="just" fontAlgn="auto">
              <a:spcAft>
                <a:spcPts val="0"/>
              </a:spcAft>
              <a:buFontTx/>
              <a:buChar char="-"/>
              <a:defRPr/>
            </a:pPr>
            <a:r>
              <a:rPr lang="vi-VN" b="0">
                <a:latin typeface="Times New Roman" panose="02020603050405020304" pitchFamily="18" charset="0"/>
                <a:cs typeface="Times New Roman" panose="02020603050405020304" pitchFamily="18" charset="0"/>
              </a:rPr>
              <a:t>Tháng 9/2007, một công ty có trụ sở tại Arizona (Mỹ) đã tung ra thị trường chiếc điện thoại dành cho chó với tên gọi PetCell. Điện thoại được tích hợp hệ thống GPS và có giá 500USD.</a:t>
            </a:r>
            <a:endParaRPr lang="en-US"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1.4.5 </a:t>
            </a:r>
            <a:r>
              <a:rPr lang="en-US" sz="3200" err="1"/>
              <a:t>Phát</a:t>
            </a:r>
            <a:r>
              <a:rPr lang="en-US" sz="3200"/>
              <a:t> </a:t>
            </a:r>
            <a:r>
              <a:rPr lang="en-US" sz="3200" err="1"/>
              <a:t>triển</a:t>
            </a:r>
            <a:r>
              <a:rPr lang="en-US" sz="3200"/>
              <a:t> </a:t>
            </a:r>
            <a:r>
              <a:rPr lang="en-US" sz="3200" err="1"/>
              <a:t>tiếp</a:t>
            </a:r>
            <a:r>
              <a:rPr lang="en-US" sz="3200"/>
              <a:t> </a:t>
            </a:r>
            <a:r>
              <a:rPr lang="en-US" sz="3200" err="1"/>
              <a:t>theo</a:t>
            </a:r>
            <a:endParaRPr lang="en-US" sz="3200"/>
          </a:p>
        </p:txBody>
      </p:sp>
    </p:spTree>
    <p:extLst>
      <p:ext uri="{BB962C8B-B14F-4D97-AF65-F5344CB8AC3E}">
        <p14:creationId xmlns:p14="http://schemas.microsoft.com/office/powerpoint/2010/main" val="411415416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17593" cy="4554538"/>
          </a:xfrm>
        </p:spPr>
        <p:txBody>
          <a:bodyPr/>
          <a:lstStyle/>
          <a:p>
            <a:pPr marL="0" indent="465138" algn="just" fontAlgn="auto">
              <a:spcBef>
                <a:spcPts val="0"/>
              </a:spcBef>
              <a:spcAft>
                <a:spcPts val="0"/>
              </a:spcAft>
              <a:defRPr/>
            </a:pPr>
            <a:r>
              <a:rPr lang="en-US" sz="2000" b="0">
                <a:latin typeface="Times New Roman" pitchFamily="18" charset="0"/>
                <a:cs typeface="Times New Roman" pitchFamily="18" charset="0"/>
              </a:rPr>
              <a:t>Eclipse </a:t>
            </a:r>
            <a:r>
              <a:rPr lang="en-US" sz="2000" b="0">
                <a:latin typeface="Times New Roman" pitchFamily="18" charset="0"/>
                <a:cs typeface="Times New Roman" pitchFamily="18" charset="0"/>
                <a:sym typeface="Wingdings" pitchFamily="2" charset="2"/>
              </a:rPr>
              <a:t> window  Android SDK and AVD manager  ở </a:t>
            </a:r>
            <a:r>
              <a:rPr lang="en-US" sz="2000" b="0" err="1">
                <a:latin typeface="Times New Roman" pitchFamily="18" charset="0"/>
                <a:cs typeface="Times New Roman" pitchFamily="18" charset="0"/>
                <a:sym typeface="Wingdings" pitchFamily="2" charset="2"/>
              </a:rPr>
              <a:t>cái</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cửa</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sổ</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mới</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đó</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chọn</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mục</a:t>
            </a:r>
            <a:r>
              <a:rPr lang="en-US" sz="2000" b="0">
                <a:latin typeface="Times New Roman" pitchFamily="18" charset="0"/>
                <a:cs typeface="Times New Roman" pitchFamily="18" charset="0"/>
                <a:sym typeface="Wingdings" pitchFamily="2" charset="2"/>
              </a:rPr>
              <a:t> Virtual devices  </a:t>
            </a:r>
            <a:r>
              <a:rPr lang="en-US" sz="2000" b="0" err="1">
                <a:latin typeface="Times New Roman" pitchFamily="18" charset="0"/>
                <a:cs typeface="Times New Roman" pitchFamily="18" charset="0"/>
                <a:sym typeface="Wingdings" pitchFamily="2" charset="2"/>
              </a:rPr>
              <a:t>bấm</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nút</a:t>
            </a:r>
            <a:r>
              <a:rPr lang="en-US" sz="2000" b="0">
                <a:latin typeface="Times New Roman" pitchFamily="18" charset="0"/>
                <a:cs typeface="Times New Roman" pitchFamily="18" charset="0"/>
                <a:sym typeface="Wingdings" pitchFamily="2" charset="2"/>
              </a:rPr>
              <a:t> New…</a:t>
            </a:r>
          </a:p>
          <a:p>
            <a:pPr marL="0" indent="465138" algn="just" fontAlgn="auto">
              <a:spcBef>
                <a:spcPts val="0"/>
              </a:spcBef>
              <a:spcAft>
                <a:spcPts val="0"/>
              </a:spcAft>
              <a:defRPr/>
            </a:pPr>
            <a:r>
              <a:rPr lang="en-US" sz="2000" b="0" err="1">
                <a:latin typeface="Times New Roman" pitchFamily="18" charset="0"/>
                <a:cs typeface="Times New Roman" pitchFamily="18" charset="0"/>
                <a:sym typeface="Wingdings" pitchFamily="2" charset="2"/>
              </a:rPr>
              <a:t>Mục</a:t>
            </a:r>
            <a:r>
              <a:rPr lang="en-US" sz="2000" b="0">
                <a:latin typeface="Times New Roman" pitchFamily="18" charset="0"/>
                <a:cs typeface="Times New Roman" pitchFamily="18" charset="0"/>
                <a:sym typeface="Wingdings" pitchFamily="2" charset="2"/>
              </a:rPr>
              <a:t> Name: </a:t>
            </a:r>
            <a:r>
              <a:rPr lang="en-US" sz="2000" b="0" err="1">
                <a:latin typeface="Times New Roman" pitchFamily="18" charset="0"/>
                <a:cs typeface="Times New Roman" pitchFamily="18" charset="0"/>
                <a:sym typeface="Wingdings" pitchFamily="2" charset="2"/>
              </a:rPr>
              <a:t>đặt</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tên</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gì</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cũng</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được</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cốt</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là</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dễ</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nhớ</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và</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phân</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biệt</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nó</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đang</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là</a:t>
            </a:r>
            <a:r>
              <a:rPr lang="en-US" sz="2000" b="0">
                <a:latin typeface="Times New Roman" pitchFamily="18" charset="0"/>
                <a:cs typeface="Times New Roman" pitchFamily="18" charset="0"/>
                <a:sym typeface="Wingdings" pitchFamily="2" charset="2"/>
              </a:rPr>
              <a:t> 1.6</a:t>
            </a:r>
          </a:p>
          <a:p>
            <a:pPr marL="0" indent="465138" algn="just" fontAlgn="auto">
              <a:spcBef>
                <a:spcPts val="0"/>
              </a:spcBef>
              <a:spcAft>
                <a:spcPts val="0"/>
              </a:spcAft>
              <a:defRPr/>
            </a:pPr>
            <a:r>
              <a:rPr lang="en-US" sz="2000" b="0" err="1">
                <a:latin typeface="Times New Roman" pitchFamily="18" charset="0"/>
                <a:cs typeface="Times New Roman" pitchFamily="18" charset="0"/>
                <a:sym typeface="Wingdings" pitchFamily="2" charset="2"/>
              </a:rPr>
              <a:t>Mục</a:t>
            </a:r>
            <a:r>
              <a:rPr lang="en-US" sz="2000" b="0">
                <a:latin typeface="Times New Roman" pitchFamily="18" charset="0"/>
                <a:cs typeface="Times New Roman" pitchFamily="18" charset="0"/>
                <a:sym typeface="Wingdings" pitchFamily="2" charset="2"/>
              </a:rPr>
              <a:t> target: </a:t>
            </a:r>
            <a:r>
              <a:rPr lang="en-US" sz="2000" b="0" err="1">
                <a:latin typeface="Times New Roman" pitchFamily="18" charset="0"/>
                <a:cs typeface="Times New Roman" pitchFamily="18" charset="0"/>
                <a:sym typeface="Wingdings" pitchFamily="2" charset="2"/>
              </a:rPr>
              <a:t>chọn</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anh</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nào</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có</a:t>
            </a:r>
            <a:r>
              <a:rPr lang="en-US" sz="2000" b="0">
                <a:latin typeface="Times New Roman" pitchFamily="18" charset="0"/>
                <a:cs typeface="Times New Roman" pitchFamily="18" charset="0"/>
                <a:sym typeface="Wingdings" pitchFamily="2" charset="2"/>
              </a:rPr>
              <a:t> API level 4 </a:t>
            </a:r>
            <a:r>
              <a:rPr lang="en-US" sz="2000" b="0" err="1">
                <a:latin typeface="Times New Roman" pitchFamily="18" charset="0"/>
                <a:cs typeface="Times New Roman" pitchFamily="18" charset="0"/>
                <a:sym typeface="Wingdings" pitchFamily="2" charset="2"/>
              </a:rPr>
              <a:t>là</a:t>
            </a:r>
            <a:r>
              <a:rPr lang="en-US" sz="2000" b="0">
                <a:latin typeface="Times New Roman" pitchFamily="18" charset="0"/>
                <a:cs typeface="Times New Roman" pitchFamily="18" charset="0"/>
                <a:sym typeface="Wingdings" pitchFamily="2" charset="2"/>
              </a:rPr>
              <a:t> ok</a:t>
            </a:r>
          </a:p>
          <a:p>
            <a:pPr marL="0" indent="465138" algn="just" fontAlgn="auto">
              <a:spcBef>
                <a:spcPts val="0"/>
              </a:spcBef>
              <a:spcAft>
                <a:spcPts val="0"/>
              </a:spcAft>
              <a:defRPr/>
            </a:pPr>
            <a:r>
              <a:rPr lang="en-US" sz="2000" b="0" err="1">
                <a:latin typeface="Times New Roman" pitchFamily="18" charset="0"/>
                <a:cs typeface="Times New Roman" pitchFamily="18" charset="0"/>
                <a:sym typeface="Wingdings" pitchFamily="2" charset="2"/>
              </a:rPr>
              <a:t>Sdcard</a:t>
            </a:r>
            <a:r>
              <a:rPr lang="en-US" sz="2000" b="0">
                <a:latin typeface="Times New Roman" pitchFamily="18" charset="0"/>
                <a:cs typeface="Times New Roman" pitchFamily="18" charset="0"/>
                <a:sym typeface="Wingdings" pitchFamily="2" charset="2"/>
              </a:rPr>
              <a:t> size: </a:t>
            </a:r>
            <a:r>
              <a:rPr lang="en-US" sz="2000" b="0" err="1">
                <a:latin typeface="Times New Roman" pitchFamily="18" charset="0"/>
                <a:cs typeface="Times New Roman" pitchFamily="18" charset="0"/>
                <a:sym typeface="Wingdings" pitchFamily="2" charset="2"/>
              </a:rPr>
              <a:t>bạn</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gõ</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vào</a:t>
            </a:r>
            <a:r>
              <a:rPr lang="en-US" sz="2000" b="0">
                <a:latin typeface="Times New Roman" pitchFamily="18" charset="0"/>
                <a:cs typeface="Times New Roman" pitchFamily="18" charset="0"/>
                <a:sym typeface="Wingdings" pitchFamily="2" charset="2"/>
              </a:rPr>
              <a:t> 256 (</a:t>
            </a:r>
            <a:r>
              <a:rPr lang="en-US" sz="2000" b="0" err="1">
                <a:latin typeface="Times New Roman" pitchFamily="18" charset="0"/>
                <a:cs typeface="Times New Roman" pitchFamily="18" charset="0"/>
                <a:sym typeface="Wingdings" pitchFamily="2" charset="2"/>
              </a:rPr>
              <a:t>hoặc</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hơn</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thì</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tùy</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bạn</a:t>
            </a:r>
            <a:r>
              <a:rPr lang="en-US" sz="2000" b="0">
                <a:latin typeface="Times New Roman" pitchFamily="18" charset="0"/>
                <a:cs typeface="Times New Roman" pitchFamily="18" charset="0"/>
                <a:sym typeface="Wingdings" pitchFamily="2" charset="2"/>
              </a:rPr>
              <a:t>)</a:t>
            </a:r>
          </a:p>
          <a:p>
            <a:pPr marL="0" indent="465138" algn="just" fontAlgn="auto">
              <a:spcBef>
                <a:spcPts val="0"/>
              </a:spcBef>
              <a:spcAft>
                <a:spcPts val="0"/>
              </a:spcAft>
              <a:defRPr/>
            </a:pPr>
            <a:r>
              <a:rPr lang="en-US" sz="2000" b="0" err="1">
                <a:latin typeface="Times New Roman" pitchFamily="18" charset="0"/>
                <a:cs typeface="Times New Roman" pitchFamily="18" charset="0"/>
                <a:sym typeface="Wingdings" pitchFamily="2" charset="2"/>
              </a:rPr>
              <a:t>Sau</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đó</a:t>
            </a:r>
            <a:r>
              <a:rPr lang="en-US" sz="2000" b="0">
                <a:latin typeface="Times New Roman" pitchFamily="18" charset="0"/>
                <a:cs typeface="Times New Roman" pitchFamily="18" charset="0"/>
                <a:sym typeface="Wingdings" pitchFamily="2" charset="2"/>
              </a:rPr>
              <a:t> </a:t>
            </a:r>
            <a:r>
              <a:rPr lang="en-US" sz="2000" b="0" err="1">
                <a:latin typeface="Times New Roman" pitchFamily="18" charset="0"/>
                <a:cs typeface="Times New Roman" pitchFamily="18" charset="0"/>
                <a:sym typeface="Wingdings" pitchFamily="2" charset="2"/>
              </a:rPr>
              <a:t>bấm</a:t>
            </a:r>
            <a:r>
              <a:rPr lang="en-US" sz="2000" b="0">
                <a:latin typeface="Times New Roman" pitchFamily="18" charset="0"/>
                <a:cs typeface="Times New Roman" pitchFamily="18" charset="0"/>
                <a:sym typeface="Wingdings" pitchFamily="2" charset="2"/>
              </a:rPr>
              <a:t> Create AVD</a:t>
            </a:r>
            <a:endParaRPr lang="en-US" sz="2000" b="0">
              <a:latin typeface="Times New Roman" pitchFamily="18" charset="0"/>
              <a:cs typeface="Times New Roman" pitchFamily="18" charset="0"/>
            </a:endParaRPr>
          </a:p>
          <a:p>
            <a:endParaRPr lang="en-US"/>
          </a:p>
        </p:txBody>
      </p:sp>
      <p:sp>
        <p:nvSpPr>
          <p:cNvPr id="4" name="Title 3"/>
          <p:cNvSpPr>
            <a:spLocks noGrp="1"/>
          </p:cNvSpPr>
          <p:nvPr>
            <p:ph type="title"/>
          </p:nvPr>
        </p:nvSpPr>
        <p:spPr/>
        <p:txBody>
          <a:bodyPr/>
          <a:lstStyle/>
          <a:p>
            <a:r>
              <a:rPr lang="en-US" sz="3200"/>
              <a:t>7.2 TẠO MỘT ĐIỆN THOẠI ẢO.</a:t>
            </a:r>
          </a:p>
        </p:txBody>
      </p:sp>
    </p:spTree>
    <p:extLst>
      <p:ext uri="{BB962C8B-B14F-4D97-AF65-F5344CB8AC3E}">
        <p14:creationId xmlns:p14="http://schemas.microsoft.com/office/powerpoint/2010/main" val="33297545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C:\Users\Lampx\Desktop\Android_SDK_Emulator.png"/>
          <p:cNvPicPr>
            <a:picLocks noGrp="1" noChangeAspect="1" noChangeArrowheads="1"/>
          </p:cNvPicPr>
          <p:nvPr>
            <p:ph idx="1"/>
          </p:nvPr>
        </p:nvPicPr>
        <p:blipFill>
          <a:blip r:embed="rId2"/>
          <a:srcRect/>
          <a:stretch>
            <a:fillRect/>
          </a:stretch>
        </p:blipFill>
        <p:spPr bwMode="auto">
          <a:xfrm>
            <a:off x="1185864" y="1124744"/>
            <a:ext cx="7848600" cy="5616624"/>
          </a:xfrm>
          <a:prstGeom prst="rect">
            <a:avLst/>
          </a:prstGeom>
          <a:ln>
            <a:noFill/>
          </a:ln>
          <a:effectLst>
            <a:outerShdw blurRad="190500" algn="tl" rotWithShape="0">
              <a:srgbClr val="000000">
                <a:alpha val="70000"/>
              </a:srgbClr>
            </a:outerShdw>
          </a:effectLst>
        </p:spPr>
      </p:pic>
      <p:sp>
        <p:nvSpPr>
          <p:cNvPr id="5" name="Title 3"/>
          <p:cNvSpPr>
            <a:spLocks noGrp="1"/>
          </p:cNvSpPr>
          <p:nvPr>
            <p:ph type="title"/>
          </p:nvPr>
        </p:nvSpPr>
        <p:spPr/>
        <p:txBody>
          <a:bodyPr/>
          <a:lstStyle/>
          <a:p>
            <a:r>
              <a:rPr lang="en-US" sz="3200"/>
              <a:t>7.2 TẠO MỘT ĐIỆN THOẠI ẢO.</a:t>
            </a:r>
          </a:p>
        </p:txBody>
      </p:sp>
    </p:spTree>
    <p:extLst>
      <p:ext uri="{BB962C8B-B14F-4D97-AF65-F5344CB8AC3E}">
        <p14:creationId xmlns:p14="http://schemas.microsoft.com/office/powerpoint/2010/main" val="367075009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1237" y="738188"/>
            <a:ext cx="7121525" cy="4554538"/>
          </a:xfrm>
        </p:spPr>
        <p:txBody>
          <a:bodyPr/>
          <a:lstStyle/>
          <a:p>
            <a:r>
              <a:rPr lang="en-US" err="1"/>
              <a:t>Tạo</a:t>
            </a:r>
            <a:r>
              <a:rPr lang="en-US"/>
              <a:t> Android project </a:t>
            </a:r>
            <a:r>
              <a:rPr lang="en-US" err="1"/>
              <a:t>với</a:t>
            </a:r>
            <a:r>
              <a:rPr lang="en-US"/>
              <a:t> </a:t>
            </a:r>
            <a:r>
              <a:rPr lang="en-US" err="1"/>
              <a:t>chương</a:t>
            </a:r>
            <a:r>
              <a:rPr lang="en-US"/>
              <a:t> </a:t>
            </a:r>
            <a:r>
              <a:rPr lang="en-US" err="1"/>
              <a:t>trình</a:t>
            </a:r>
            <a:r>
              <a:rPr lang="en-US"/>
              <a:t> Eclipse</a:t>
            </a:r>
          </a:p>
        </p:txBody>
      </p:sp>
      <p:sp>
        <p:nvSpPr>
          <p:cNvPr id="5" name="Content Placeholder 2"/>
          <p:cNvSpPr txBox="1">
            <a:spLocks/>
          </p:cNvSpPr>
          <p:nvPr/>
        </p:nvSpPr>
        <p:spPr bwMode="auto">
          <a:xfrm>
            <a:off x="539552" y="1196752"/>
            <a:ext cx="4392488"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50000"/>
              </a:lnSpc>
              <a:spcBef>
                <a:spcPct val="20000"/>
              </a:spcBef>
              <a:spcAft>
                <a:spcPct val="0"/>
              </a:spcAft>
              <a:buClr>
                <a:schemeClr val="accent2">
                  <a:lumMod val="10000"/>
                </a:schemeClr>
              </a:buClr>
              <a:buFont typeface="Wingdings" pitchFamily="2" charset="2"/>
              <a:buChar char="Ø"/>
              <a:defRPr sz="2400" b="1">
                <a:solidFill>
                  <a:schemeClr val="accent1">
                    <a:lumMod val="50000"/>
                  </a:schemeClr>
                </a:solidFill>
                <a:latin typeface="Calibri" pitchFamily="34" charset="0"/>
                <a:ea typeface="+mn-ea"/>
                <a:cs typeface="+mn-cs"/>
              </a:defRPr>
            </a:lvl1pPr>
            <a:lvl2pPr marL="742950" indent="-285750" algn="l" rtl="0" eaLnBrk="1" fontAlgn="base" hangingPunct="1">
              <a:lnSpc>
                <a:spcPct val="150000"/>
              </a:lnSpc>
              <a:spcBef>
                <a:spcPct val="20000"/>
              </a:spcBef>
              <a:spcAft>
                <a:spcPct val="0"/>
              </a:spcAft>
              <a:buClr>
                <a:schemeClr val="accent2">
                  <a:lumMod val="10000"/>
                </a:schemeClr>
              </a:buClr>
              <a:buSzPct val="60000"/>
              <a:buFont typeface="Wingdings" pitchFamily="2" charset="2"/>
              <a:buChar char="§"/>
              <a:defRPr sz="2000">
                <a:solidFill>
                  <a:schemeClr val="accent1">
                    <a:lumMod val="50000"/>
                  </a:schemeClr>
                </a:solidFill>
                <a:latin typeface="Calibri" pitchFamily="34" charset="0"/>
              </a:defRPr>
            </a:lvl2pPr>
            <a:lvl3pPr marL="1143000" indent="-228600" algn="l" rtl="0" eaLnBrk="1" fontAlgn="base" hangingPunct="1">
              <a:lnSpc>
                <a:spcPct val="150000"/>
              </a:lnSpc>
              <a:spcBef>
                <a:spcPct val="20000"/>
              </a:spcBef>
              <a:spcAft>
                <a:spcPct val="0"/>
              </a:spcAft>
              <a:buClr>
                <a:schemeClr val="accent2">
                  <a:lumMod val="10000"/>
                </a:schemeClr>
              </a:buClr>
              <a:buSzPct val="60000"/>
              <a:buFont typeface="Arial" pitchFamily="34" charset="0"/>
              <a:buChar char="•"/>
              <a:defRPr sz="1800">
                <a:solidFill>
                  <a:schemeClr val="accent1">
                    <a:lumMod val="50000"/>
                  </a:schemeClr>
                </a:solidFill>
                <a:latin typeface="Calibri" pitchFamily="34" charset="0"/>
              </a:defRPr>
            </a:lvl3pPr>
            <a:lvl4pPr marL="1600200" indent="-228600" algn="l" rtl="0" eaLnBrk="1" fontAlgn="base" hangingPunct="1">
              <a:lnSpc>
                <a:spcPct val="150000"/>
              </a:lnSpc>
              <a:spcBef>
                <a:spcPct val="20000"/>
              </a:spcBef>
              <a:spcAft>
                <a:spcPct val="0"/>
              </a:spcAft>
              <a:buClr>
                <a:schemeClr val="accent2">
                  <a:lumMod val="10000"/>
                </a:schemeClr>
              </a:buClr>
              <a:buSzPct val="60000"/>
              <a:buFont typeface="Arial" pitchFamily="34" charset="0"/>
              <a:buChar char="•"/>
              <a:defRPr sz="1800">
                <a:solidFill>
                  <a:schemeClr val="accent1">
                    <a:lumMod val="50000"/>
                  </a:schemeClr>
                </a:solidFill>
                <a:latin typeface="Calibri" pitchFamily="34" charset="0"/>
              </a:defRPr>
            </a:lvl4pPr>
            <a:lvl5pPr marL="2057400" indent="-228600" algn="l" rtl="0" eaLnBrk="1" fontAlgn="base" hangingPunct="1">
              <a:lnSpc>
                <a:spcPct val="150000"/>
              </a:lnSpc>
              <a:spcBef>
                <a:spcPct val="20000"/>
              </a:spcBef>
              <a:spcAft>
                <a:spcPct val="0"/>
              </a:spcAft>
              <a:buClr>
                <a:schemeClr val="accent2">
                  <a:lumMod val="10000"/>
                </a:schemeClr>
              </a:buClr>
              <a:buSzPct val="60000"/>
              <a:buFont typeface="Arial" pitchFamily="34" charset="0"/>
              <a:buChar char="•"/>
              <a:defRPr sz="1600">
                <a:solidFill>
                  <a:schemeClr val="accent1">
                    <a:lumMod val="50000"/>
                  </a:schemeClr>
                </a:solidFill>
                <a:latin typeface="Calibri" pitchFamily="34" charset="0"/>
              </a:defRPr>
            </a:lvl5pPr>
            <a:lvl6pPr marL="25146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9pPr>
          </a:lstStyle>
          <a:p>
            <a:pPr marL="457200" indent="-457200">
              <a:buFont typeface="+mj-lt"/>
              <a:buAutoNum type="arabicPeriod"/>
              <a:defRPr/>
            </a:pPr>
            <a:r>
              <a:rPr lang="en-GB" sz="2000" kern="0">
                <a:latin typeface="Times New Roman" panose="02020603050405020304" pitchFamily="18" charset="0"/>
                <a:cs typeface="Times New Roman" panose="02020603050405020304" pitchFamily="18" charset="0"/>
              </a:rPr>
              <a:t>Start Eclipse</a:t>
            </a:r>
          </a:p>
          <a:p>
            <a:pPr marL="457200" indent="-457200">
              <a:buFont typeface="+mj-lt"/>
              <a:buAutoNum type="arabicPeriod"/>
              <a:defRPr/>
            </a:pPr>
            <a:r>
              <a:rPr lang="en-GB" sz="2000" kern="0">
                <a:latin typeface="Times New Roman" panose="02020603050405020304" pitchFamily="18" charset="0"/>
                <a:cs typeface="Times New Roman" panose="02020603050405020304" pitchFamily="18" charset="0"/>
              </a:rPr>
              <a:t>Select File&gt; New&gt;Project.</a:t>
            </a:r>
          </a:p>
          <a:p>
            <a:pPr marL="457200" indent="-457200">
              <a:buFont typeface="+mj-lt"/>
              <a:buAutoNum type="arabicPeriod"/>
              <a:defRPr/>
            </a:pPr>
            <a:r>
              <a:rPr lang="en-GB" sz="2000" kern="0">
                <a:latin typeface="Times New Roman" panose="02020603050405020304" pitchFamily="18" charset="0"/>
                <a:cs typeface="Times New Roman" panose="02020603050405020304" pitchFamily="18" charset="0"/>
              </a:rPr>
              <a:t>Select Android &gt; Android Project</a:t>
            </a:r>
          </a:p>
          <a:p>
            <a:pPr marL="857250" lvl="1" indent="-457200">
              <a:defRPr/>
            </a:pPr>
            <a:r>
              <a:rPr lang="en-GB" kern="0">
                <a:latin typeface="Times New Roman" panose="02020603050405020304" pitchFamily="18" charset="0"/>
                <a:cs typeface="Times New Roman" panose="02020603050405020304" pitchFamily="18" charset="0"/>
              </a:rPr>
              <a:t>Enter Project name: </a:t>
            </a:r>
            <a:r>
              <a:rPr lang="en-GB" kern="0" err="1">
                <a:solidFill>
                  <a:schemeClr val="accent6">
                    <a:lumMod val="75000"/>
                  </a:schemeClr>
                </a:solidFill>
                <a:latin typeface="Times New Roman" panose="02020603050405020304" pitchFamily="18" charset="0"/>
                <a:cs typeface="Times New Roman" panose="02020603050405020304" pitchFamily="18" charset="0"/>
              </a:rPr>
              <a:t>xxxxxxxx</a:t>
            </a:r>
            <a:endParaRPr lang="en-GB" i="1" kern="0">
              <a:solidFill>
                <a:schemeClr val="accent6">
                  <a:lumMod val="75000"/>
                </a:schemeClr>
              </a:solidFill>
              <a:latin typeface="Times New Roman" panose="02020603050405020304" pitchFamily="18" charset="0"/>
              <a:cs typeface="Times New Roman" panose="02020603050405020304" pitchFamily="18" charset="0"/>
            </a:endParaRPr>
          </a:p>
          <a:p>
            <a:pPr marL="857250" lvl="1" indent="-457200">
              <a:defRPr/>
            </a:pPr>
            <a:r>
              <a:rPr lang="en-GB" kern="0">
                <a:latin typeface="Times New Roman" panose="02020603050405020304" pitchFamily="18" charset="0"/>
                <a:cs typeface="Times New Roman" panose="02020603050405020304" pitchFamily="18" charset="0"/>
              </a:rPr>
              <a:t>Select Target: </a:t>
            </a:r>
            <a:r>
              <a:rPr lang="en-GB" kern="0" err="1">
                <a:solidFill>
                  <a:schemeClr val="accent6">
                    <a:lumMod val="75000"/>
                  </a:schemeClr>
                </a:solidFill>
                <a:latin typeface="Times New Roman" panose="02020603050405020304" pitchFamily="18" charset="0"/>
                <a:cs typeface="Times New Roman" panose="02020603050405020304" pitchFamily="18" charset="0"/>
              </a:rPr>
              <a:t>xxxxxxxx</a:t>
            </a:r>
            <a:endParaRPr lang="en-GB" i="1" kern="0">
              <a:solidFill>
                <a:schemeClr val="accent6">
                  <a:lumMod val="75000"/>
                </a:schemeClr>
              </a:solidFill>
              <a:latin typeface="Times New Roman" panose="02020603050405020304" pitchFamily="18" charset="0"/>
              <a:cs typeface="Times New Roman" panose="02020603050405020304" pitchFamily="18" charset="0"/>
            </a:endParaRPr>
          </a:p>
          <a:p>
            <a:pPr marL="857250" lvl="1" indent="-457200">
              <a:defRPr/>
            </a:pPr>
            <a:r>
              <a:rPr lang="en-GB" kern="0">
                <a:latin typeface="Times New Roman" panose="02020603050405020304" pitchFamily="18" charset="0"/>
                <a:cs typeface="Times New Roman" panose="02020603050405020304" pitchFamily="18" charset="0"/>
              </a:rPr>
              <a:t>Application name: </a:t>
            </a:r>
            <a:r>
              <a:rPr lang="en-GB" kern="0" err="1">
                <a:solidFill>
                  <a:schemeClr val="accent6">
                    <a:lumMod val="75000"/>
                  </a:schemeClr>
                </a:solidFill>
                <a:latin typeface="Times New Roman" panose="02020603050405020304" pitchFamily="18" charset="0"/>
                <a:cs typeface="Times New Roman" panose="02020603050405020304" pitchFamily="18" charset="0"/>
              </a:rPr>
              <a:t>xxxxxxxx</a:t>
            </a:r>
            <a:endParaRPr lang="en-GB" i="1" kern="0">
              <a:solidFill>
                <a:schemeClr val="accent6">
                  <a:lumMod val="75000"/>
                </a:schemeClr>
              </a:solidFill>
              <a:latin typeface="Times New Roman" panose="02020603050405020304" pitchFamily="18" charset="0"/>
              <a:cs typeface="Times New Roman" panose="02020603050405020304" pitchFamily="18" charset="0"/>
            </a:endParaRPr>
          </a:p>
          <a:p>
            <a:pPr marL="857250" lvl="1" indent="-457200">
              <a:defRPr/>
            </a:pPr>
            <a:r>
              <a:rPr lang="en-GB" kern="0">
                <a:latin typeface="Times New Roman" panose="02020603050405020304" pitchFamily="18" charset="0"/>
                <a:cs typeface="Times New Roman" panose="02020603050405020304" pitchFamily="18" charset="0"/>
              </a:rPr>
              <a:t>Package name: </a:t>
            </a:r>
            <a:r>
              <a:rPr lang="en-GB" kern="0" err="1">
                <a:solidFill>
                  <a:schemeClr val="accent6">
                    <a:lumMod val="75000"/>
                  </a:schemeClr>
                </a:solidFill>
                <a:latin typeface="Times New Roman" panose="02020603050405020304" pitchFamily="18" charset="0"/>
                <a:cs typeface="Times New Roman" panose="02020603050405020304" pitchFamily="18" charset="0"/>
              </a:rPr>
              <a:t>xxxxxxxx</a:t>
            </a:r>
            <a:endParaRPr lang="en-GB" i="1" kern="0">
              <a:solidFill>
                <a:schemeClr val="accent6">
                  <a:lumMod val="75000"/>
                </a:schemeClr>
              </a:solidFill>
              <a:latin typeface="Times New Roman" panose="02020603050405020304" pitchFamily="18" charset="0"/>
              <a:cs typeface="Times New Roman" panose="02020603050405020304" pitchFamily="18" charset="0"/>
            </a:endParaRPr>
          </a:p>
          <a:p>
            <a:pPr marL="857250" lvl="1" indent="-457200">
              <a:defRPr/>
            </a:pPr>
            <a:r>
              <a:rPr lang="en-GB" kern="0">
                <a:latin typeface="Times New Roman" panose="02020603050405020304" pitchFamily="18" charset="0"/>
                <a:cs typeface="Times New Roman" panose="02020603050405020304" pitchFamily="18" charset="0"/>
              </a:rPr>
              <a:t>Create Activity: </a:t>
            </a:r>
            <a:r>
              <a:rPr lang="en-GB" kern="0" err="1">
                <a:solidFill>
                  <a:schemeClr val="accent6">
                    <a:lumMod val="75000"/>
                  </a:schemeClr>
                </a:solidFill>
                <a:latin typeface="Times New Roman" panose="02020603050405020304" pitchFamily="18" charset="0"/>
                <a:cs typeface="Times New Roman" panose="02020603050405020304" pitchFamily="18" charset="0"/>
              </a:rPr>
              <a:t>xxxxxxxx</a:t>
            </a:r>
            <a:endParaRPr lang="en-GB" i="1" kern="0">
              <a:solidFill>
                <a:schemeClr val="accent6">
                  <a:lumMod val="75000"/>
                </a:schemeClr>
              </a:solidFill>
              <a:latin typeface="Times New Roman" panose="02020603050405020304" pitchFamily="18" charset="0"/>
              <a:cs typeface="Times New Roman" panose="02020603050405020304" pitchFamily="18" charset="0"/>
            </a:endParaRPr>
          </a:p>
          <a:p>
            <a:pPr marL="857250" lvl="1" indent="-457200">
              <a:defRPr/>
            </a:pPr>
            <a:r>
              <a:rPr lang="en-GB" kern="0">
                <a:latin typeface="Times New Roman" panose="02020603050405020304" pitchFamily="18" charset="0"/>
                <a:cs typeface="Times New Roman" panose="02020603050405020304" pitchFamily="18" charset="0"/>
              </a:rPr>
              <a:t>Min SDK Version: </a:t>
            </a:r>
            <a:r>
              <a:rPr lang="en-GB" kern="0" err="1">
                <a:solidFill>
                  <a:schemeClr val="accent6">
                    <a:lumMod val="75000"/>
                  </a:schemeClr>
                </a:solidFill>
                <a:latin typeface="Times New Roman" panose="02020603050405020304" pitchFamily="18" charset="0"/>
                <a:cs typeface="Times New Roman" panose="02020603050405020304" pitchFamily="18" charset="0"/>
              </a:rPr>
              <a:t>xxxxxxxx</a:t>
            </a:r>
            <a:endParaRPr lang="en-GB" i="1" kern="0">
              <a:solidFill>
                <a:schemeClr val="accent6">
                  <a:lumMod val="75000"/>
                </a:schemeClr>
              </a:solidFill>
              <a:latin typeface="Times New Roman" panose="02020603050405020304" pitchFamily="18" charset="0"/>
              <a:cs typeface="Times New Roman" panose="02020603050405020304" pitchFamily="18" charset="0"/>
            </a:endParaRPr>
          </a:p>
          <a:p>
            <a:pPr marL="457200" indent="-457200">
              <a:buFont typeface="+mj-lt"/>
              <a:buAutoNum type="arabicPeriod"/>
              <a:defRPr/>
            </a:pPr>
            <a:r>
              <a:rPr lang="en-GB" sz="2000" kern="0">
                <a:latin typeface="Times New Roman" panose="02020603050405020304" pitchFamily="18" charset="0"/>
                <a:cs typeface="Times New Roman" panose="02020603050405020304" pitchFamily="18" charset="0"/>
              </a:rPr>
              <a:t>Click </a:t>
            </a:r>
            <a:r>
              <a:rPr lang="en-GB" sz="2000" i="1" kern="0">
                <a:latin typeface="Times New Roman" panose="02020603050405020304" pitchFamily="18" charset="0"/>
                <a:cs typeface="Times New Roman" panose="02020603050405020304" pitchFamily="18" charset="0"/>
              </a:rPr>
              <a:t>Finish</a:t>
            </a:r>
          </a:p>
        </p:txBody>
      </p:sp>
      <p:pic>
        <p:nvPicPr>
          <p:cNvPr id="6" name="Picture 5"/>
          <p:cNvPicPr>
            <a:picLocks noChangeAspect="1" noChangeArrowheads="1"/>
          </p:cNvPicPr>
          <p:nvPr/>
        </p:nvPicPr>
        <p:blipFill>
          <a:blip r:embed="rId2"/>
          <a:srcRect/>
          <a:stretch>
            <a:fillRect/>
          </a:stretch>
        </p:blipFill>
        <p:spPr bwMode="auto">
          <a:xfrm>
            <a:off x="5076056" y="1484785"/>
            <a:ext cx="4067944" cy="5040560"/>
          </a:xfrm>
          <a:prstGeom prst="rect">
            <a:avLst/>
          </a:prstGeom>
          <a:ln>
            <a:noFill/>
          </a:ln>
          <a:effectLst>
            <a:outerShdw blurRad="190500" algn="tl" rotWithShape="0">
              <a:srgbClr val="000000">
                <a:alpha val="70000"/>
              </a:srgbClr>
            </a:outerShdw>
          </a:effectLst>
        </p:spPr>
      </p:pic>
      <p:sp>
        <p:nvSpPr>
          <p:cNvPr id="7" name="Title 3"/>
          <p:cNvSpPr>
            <a:spLocks noGrp="1"/>
          </p:cNvSpPr>
          <p:nvPr>
            <p:ph type="title"/>
          </p:nvPr>
        </p:nvSpPr>
        <p:spPr/>
        <p:txBody>
          <a:bodyPr/>
          <a:lstStyle/>
          <a:p>
            <a:r>
              <a:rPr lang="en-US" sz="3200"/>
              <a:t>7.2 TẠO MỘT ĐIỆN THOẠI ẢO.</a:t>
            </a:r>
          </a:p>
        </p:txBody>
      </p:sp>
    </p:spTree>
    <p:extLst>
      <p:ext uri="{BB962C8B-B14F-4D97-AF65-F5344CB8AC3E}">
        <p14:creationId xmlns:p14="http://schemas.microsoft.com/office/powerpoint/2010/main" val="21574134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sz="quarter"/>
          </p:nvPr>
        </p:nvSpPr>
        <p:spPr>
          <a:noFill/>
          <a:ln>
            <a:noFill/>
          </a:ln>
        </p:spPr>
        <p:txBody>
          <a:bodyPr/>
          <a:lstStyle/>
          <a:p>
            <a:pPr algn="l"/>
            <a:r>
              <a:rPr lang="en-US" sz="6600">
                <a:latin typeface="Garamond" pitchFamily="18" charset="0"/>
              </a:rPr>
              <a:t>THE END!</a:t>
            </a:r>
            <a:br>
              <a:rPr lang="en-US" sz="6000">
                <a:latin typeface="SFU Stafford" pitchFamily="2" charset="0"/>
              </a:rPr>
            </a:br>
            <a:endParaRPr lang="en-US" sz="6000" b="0">
              <a:latin typeface="SFU Stafford" pitchFamily="2" charset="0"/>
            </a:endParaRPr>
          </a:p>
        </p:txBody>
      </p:sp>
      <p:sp>
        <p:nvSpPr>
          <p:cNvPr id="6" name="Rectangle 5"/>
          <p:cNvSpPr txBox="1">
            <a:spLocks noChangeArrowheads="1"/>
          </p:cNvSpPr>
          <p:nvPr/>
        </p:nvSpPr>
        <p:spPr bwMode="auto">
          <a:xfrm>
            <a:off x="2483768" y="3284984"/>
            <a:ext cx="4176464" cy="609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None/>
              <a:defRPr sz="2000">
                <a:solidFill>
                  <a:schemeClr val="accent1">
                    <a:lumMod val="75000"/>
                  </a:schemeClr>
                </a:solidFill>
                <a:latin typeface="+mn-lt"/>
                <a:ea typeface="+mn-ea"/>
                <a:cs typeface="+mn-cs"/>
              </a:defRPr>
            </a:lvl1pPr>
            <a:lvl2pPr marL="457200" indent="0" algn="l" rtl="0" eaLnBrk="1" fontAlgn="base" hangingPunct="1">
              <a:spcBef>
                <a:spcPct val="20000"/>
              </a:spcBef>
              <a:spcAft>
                <a:spcPct val="0"/>
              </a:spcAft>
              <a:buNone/>
              <a:defRPr sz="1800">
                <a:solidFill>
                  <a:schemeClr val="tx1"/>
                </a:solidFill>
                <a:latin typeface="Arial" charset="0"/>
              </a:defRPr>
            </a:lvl2pPr>
            <a:lvl3pPr marL="914400" indent="0" algn="l" rtl="0" eaLnBrk="1" fontAlgn="base" hangingPunct="1">
              <a:spcBef>
                <a:spcPct val="20000"/>
              </a:spcBef>
              <a:spcAft>
                <a:spcPct val="0"/>
              </a:spcAft>
              <a:buNone/>
              <a:defRPr sz="1600">
                <a:solidFill>
                  <a:schemeClr val="tx1"/>
                </a:solidFill>
                <a:latin typeface="Arial" charset="0"/>
              </a:defRPr>
            </a:lvl3pPr>
            <a:lvl4pPr marL="1371600" indent="0" algn="l" rtl="0" eaLnBrk="1" fontAlgn="base" hangingPunct="1">
              <a:spcBef>
                <a:spcPct val="20000"/>
              </a:spcBef>
              <a:spcAft>
                <a:spcPct val="0"/>
              </a:spcAft>
              <a:buNone/>
              <a:defRPr sz="1400">
                <a:solidFill>
                  <a:schemeClr val="tx1"/>
                </a:solidFill>
                <a:latin typeface="Arial" charset="0"/>
              </a:defRPr>
            </a:lvl4pPr>
            <a:lvl5pPr marL="1828800" indent="0" algn="l" rtl="0" eaLnBrk="1" fontAlgn="base" hangingPunct="1">
              <a:spcBef>
                <a:spcPct val="20000"/>
              </a:spcBef>
              <a:spcAft>
                <a:spcPct val="0"/>
              </a:spcAft>
              <a:buNone/>
              <a:defRPr sz="1400">
                <a:solidFill>
                  <a:schemeClr val="tx1"/>
                </a:solidFill>
                <a:latin typeface="Arial" charset="0"/>
              </a:defRPr>
            </a:lvl5pPr>
            <a:lvl6pPr marL="2286000" indent="0" algn="l" rtl="0" eaLnBrk="1" fontAlgn="base" hangingPunct="1">
              <a:spcBef>
                <a:spcPct val="20000"/>
              </a:spcBef>
              <a:spcAft>
                <a:spcPct val="0"/>
              </a:spcAft>
              <a:buNone/>
              <a:defRPr sz="1400">
                <a:solidFill>
                  <a:schemeClr val="tx1"/>
                </a:solidFill>
                <a:latin typeface="Arial" charset="0"/>
              </a:defRPr>
            </a:lvl6pPr>
            <a:lvl7pPr marL="2743200" indent="0" algn="l" rtl="0" eaLnBrk="1" fontAlgn="base" hangingPunct="1">
              <a:spcBef>
                <a:spcPct val="20000"/>
              </a:spcBef>
              <a:spcAft>
                <a:spcPct val="0"/>
              </a:spcAft>
              <a:buNone/>
              <a:defRPr sz="1400">
                <a:solidFill>
                  <a:schemeClr val="tx1"/>
                </a:solidFill>
                <a:latin typeface="Arial" charset="0"/>
              </a:defRPr>
            </a:lvl7pPr>
            <a:lvl8pPr marL="3200400" indent="0" algn="l" rtl="0" eaLnBrk="1" fontAlgn="base" hangingPunct="1">
              <a:spcBef>
                <a:spcPct val="20000"/>
              </a:spcBef>
              <a:spcAft>
                <a:spcPct val="0"/>
              </a:spcAft>
              <a:buNone/>
              <a:defRPr sz="1400">
                <a:solidFill>
                  <a:schemeClr val="tx1"/>
                </a:solidFill>
                <a:latin typeface="Arial" charset="0"/>
              </a:defRPr>
            </a:lvl8pPr>
            <a:lvl9pPr marL="3657600" indent="0" algn="l" rtl="0" eaLnBrk="1" fontAlgn="base" hangingPunct="1">
              <a:spcBef>
                <a:spcPct val="20000"/>
              </a:spcBef>
              <a:spcAft>
                <a:spcPct val="0"/>
              </a:spcAft>
              <a:buNone/>
              <a:defRPr sz="1400">
                <a:solidFill>
                  <a:schemeClr val="tx1"/>
                </a:solidFill>
                <a:latin typeface="Arial" charset="0"/>
              </a:defRPr>
            </a:lvl9pPr>
          </a:lstStyle>
          <a:p>
            <a:endParaRPr lang="en-US" sz="1800">
              <a:solidFill>
                <a:srgbClr val="533633"/>
              </a:solidFill>
            </a:endParaRPr>
          </a:p>
        </p:txBody>
      </p:sp>
    </p:spTree>
    <p:extLst>
      <p:ext uri="{BB962C8B-B14F-4D97-AF65-F5344CB8AC3E}">
        <p14:creationId xmlns:p14="http://schemas.microsoft.com/office/powerpoint/2010/main" val="2830953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80728"/>
            <a:ext cx="8352927" cy="4783485"/>
          </a:xfrm>
        </p:spPr>
        <p:txBody>
          <a:bodyPr/>
          <a:lstStyle/>
          <a:p>
            <a:pPr algn="just" fontAlgn="auto">
              <a:spcAft>
                <a:spcPts val="0"/>
              </a:spcAft>
              <a:defRPr/>
            </a:pPr>
            <a:r>
              <a:rPr lang="vi-VN" b="0">
                <a:latin typeface="Times New Roman" panose="02020603050405020304" pitchFamily="18" charset="0"/>
                <a:cs typeface="Times New Roman" panose="02020603050405020304" pitchFamily="18" charset="0"/>
              </a:rPr>
              <a:t>Đầu năm 2000, các nhà khoa học đã đưa ra giải thuyết rằng kích thước của thiết bị cầm tay sẽ giảm đi một nửa sau mỗi 18 tháng. Tuy nhiên có vẻ như giả thuyết này đã không chính xác khi kích cỡ các thiết bị cầm tay ngày nay đã rất đa dạng.</a:t>
            </a:r>
            <a:endParaRPr lang="en-US" b="0">
              <a:latin typeface="Times New Roman" panose="02020603050405020304" pitchFamily="18" charset="0"/>
              <a:cs typeface="Times New Roman" panose="02020603050405020304" pitchFamily="18" charset="0"/>
            </a:endParaRPr>
          </a:p>
          <a:p>
            <a:pPr algn="just" fontAlgn="auto">
              <a:spcAft>
                <a:spcPts val="0"/>
              </a:spcAft>
              <a:defRPr/>
            </a:pPr>
            <a:r>
              <a:rPr lang="vi-VN" b="0">
                <a:latin typeface="Times New Roman" panose="02020603050405020304" pitchFamily="18" charset="0"/>
                <a:cs typeface="Times New Roman" panose="02020603050405020304" pitchFamily="18" charset="0"/>
              </a:rPr>
              <a:t>Tin nhắn SMS đầu tiên được gửi đi vào năm 1992 bởi kỹ sư người Anh Neil Papworth đến cho bạn của mình là Richard Jarvis, với nội dung “Merry Christmas”. Tin nhắn này được gửi đi vào ngày 3/12.</a:t>
            </a:r>
            <a:endParaRPr lang="en-US" sz="14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1.4.5 </a:t>
            </a:r>
            <a:r>
              <a:rPr lang="en-US" sz="3200" err="1"/>
              <a:t>Phát</a:t>
            </a:r>
            <a:r>
              <a:rPr lang="en-US" sz="3200"/>
              <a:t> </a:t>
            </a:r>
            <a:r>
              <a:rPr lang="en-US" sz="3200" err="1"/>
              <a:t>triển</a:t>
            </a:r>
            <a:r>
              <a:rPr lang="en-US" sz="3200"/>
              <a:t> </a:t>
            </a:r>
            <a:r>
              <a:rPr lang="en-US" sz="3200" err="1"/>
              <a:t>tiếp</a:t>
            </a:r>
            <a:r>
              <a:rPr lang="en-US" sz="3200"/>
              <a:t> </a:t>
            </a:r>
            <a:r>
              <a:rPr lang="en-US" sz="3200" err="1"/>
              <a:t>theo</a:t>
            </a:r>
            <a:endParaRPr lang="en-US" sz="3200"/>
          </a:p>
        </p:txBody>
      </p:sp>
    </p:spTree>
    <p:extLst>
      <p:ext uri="{BB962C8B-B14F-4D97-AF65-F5344CB8AC3E}">
        <p14:creationId xmlns:p14="http://schemas.microsoft.com/office/powerpoint/2010/main" val="1704255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09675"/>
            <a:ext cx="8136903" cy="4554538"/>
          </a:xfrm>
        </p:spPr>
        <p:txBody>
          <a:bodyPr/>
          <a:lstStyle/>
          <a:p>
            <a:pPr marL="0" indent="0" algn="just" fontAlgn="auto">
              <a:spcAft>
                <a:spcPts val="0"/>
              </a:spcAft>
              <a:buNone/>
              <a:defRPr/>
            </a:pPr>
            <a:r>
              <a:rPr lang="vi-VN" b="0">
                <a:latin typeface="Times New Roman" panose="02020603050405020304" pitchFamily="18" charset="0"/>
                <a:cs typeface="Times New Roman" panose="02020603050405020304" pitchFamily="18" charset="0"/>
              </a:rPr>
              <a:t>Giới hạn tin nhắn SMS là 160 ký tự, được  tạo ra bởi kỹ sư người Đức Friedhelm Hillebrand</a:t>
            </a:r>
            <a:r>
              <a:rPr lang="en-US" b="0">
                <a:latin typeface="Times New Roman" panose="02020603050405020304" pitchFamily="18" charset="0"/>
                <a:cs typeface="Times New Roman" panose="02020603050405020304" pitchFamily="18" charset="0"/>
              </a:rPr>
              <a:t>.</a:t>
            </a:r>
            <a:endParaRPr lang="en-US" sz="1400" b="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1.4.6 </a:t>
            </a:r>
            <a:r>
              <a:rPr lang="en-US" sz="3200" err="1"/>
              <a:t>Friedhelm</a:t>
            </a:r>
            <a:r>
              <a:rPr lang="en-US" sz="3200"/>
              <a:t> </a:t>
            </a:r>
            <a:r>
              <a:rPr lang="en-US" sz="3200" err="1"/>
              <a:t>Hillebrand</a:t>
            </a:r>
            <a:endParaRPr lang="en-US" sz="3200"/>
          </a:p>
        </p:txBody>
      </p:sp>
      <p:pic>
        <p:nvPicPr>
          <p:cNvPr id="5" name="Picture 2" descr="C:\Users\anhtuan\Desktop\Friedhelm Hillebr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63" y="2636912"/>
            <a:ext cx="6842521"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22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08720"/>
            <a:ext cx="8352927" cy="4855493"/>
          </a:xfrm>
        </p:spPr>
        <p:txBody>
          <a:bodyPr/>
          <a:lstStyle/>
          <a:p>
            <a:pPr algn="just" fontAlgn="auto">
              <a:spcAft>
                <a:spcPts val="0"/>
              </a:spcAft>
              <a:defRPr/>
            </a:pPr>
            <a:r>
              <a:rPr lang="vi-VN" b="0">
                <a:latin typeface="Times New Roman" panose="02020603050405020304" pitchFamily="18" charset="0"/>
                <a:cs typeface="Times New Roman" panose="02020603050405020304" pitchFamily="18" charset="0"/>
              </a:rPr>
              <a:t>Sau nhiều lần thử nghiệm bằng nhiều câu hỏi và nội dung tin nhắn khác nhau, Hillebrand phát hiện ra rằng 160 ký tự là đủ để người dùng có thể gửi đi những thông điệp cần thiết, do vậy ông đã giới hạn độ dài tối đa cho mỗi tin nhắn SMS chỉ là 160 ký tự.</a:t>
            </a:r>
            <a:endParaRPr lang="en-US" b="0">
              <a:latin typeface="Times New Roman" panose="02020603050405020304" pitchFamily="18" charset="0"/>
              <a:cs typeface="Times New Roman" panose="02020603050405020304" pitchFamily="18" charset="0"/>
            </a:endParaRPr>
          </a:p>
          <a:p>
            <a:pPr algn="just" fontAlgn="auto">
              <a:spcAft>
                <a:spcPts val="0"/>
              </a:spcAft>
              <a:defRPr/>
            </a:pPr>
            <a:r>
              <a:rPr lang="vi-VN" b="0">
                <a:latin typeface="Times New Roman" panose="02020603050405020304" pitchFamily="18" charset="0"/>
                <a:cs typeface="Times New Roman" panose="02020603050405020304" pitchFamily="18" charset="0"/>
              </a:rPr>
              <a:t>Nhiều hành vi tội phạm tại Mỹ đã bị phát giác khi kẻ phạm pháp vô tình nhấn phải nút gọi khẩn cấp trên điện thoại di động, khiến cảnh sát có mặt khi chúng đang “hành sự”.</a:t>
            </a:r>
            <a:endParaRPr lang="en-US" sz="14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1.4.6 </a:t>
            </a:r>
            <a:r>
              <a:rPr lang="en-US" sz="3200" err="1"/>
              <a:t>Friedhelm</a:t>
            </a:r>
            <a:r>
              <a:rPr lang="en-US" sz="3200"/>
              <a:t> </a:t>
            </a:r>
            <a:r>
              <a:rPr lang="en-US" sz="3200" err="1"/>
              <a:t>Hillebrand</a:t>
            </a:r>
            <a:endParaRPr lang="en-US" sz="3200"/>
          </a:p>
        </p:txBody>
      </p:sp>
    </p:spTree>
    <p:extLst>
      <p:ext uri="{BB962C8B-B14F-4D97-AF65-F5344CB8AC3E}">
        <p14:creationId xmlns:p14="http://schemas.microsoft.com/office/powerpoint/2010/main" val="1063056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628800"/>
            <a:ext cx="7920879" cy="4554538"/>
          </a:xfrm>
        </p:spPr>
        <p:txBody>
          <a:bodyPr/>
          <a:lstStyle/>
          <a:p>
            <a:pPr marL="0" indent="0" algn="just">
              <a:buNone/>
            </a:pPr>
            <a:r>
              <a:rPr lang="en-US" b="0">
                <a:latin typeface="Times New Roman" panose="02020603050405020304" pitchFamily="18" charset="0"/>
                <a:cs typeface="Times New Roman" panose="02020603050405020304" pitchFamily="18" charset="0"/>
              </a:rPr>
              <a:t>	</a:t>
            </a:r>
            <a:r>
              <a:rPr lang="vi-VN" b="0">
                <a:latin typeface="Times New Roman" panose="02020603050405020304" pitchFamily="18" charset="0"/>
                <a:cs typeface="Times New Roman" panose="02020603050405020304" pitchFamily="18" charset="0"/>
              </a:rPr>
              <a:t>Các cuộc nghiên cứu chỉ ra rằng người dùng smartphone mất 12 phút mỗi ngày để thực hiện các cuộc gọi. Họ mất nhiều thời gian hơn để chơi game (14 phút), nghe nhạc (16 phút), sử dụng mạng xã hội (17 phút) và duyệt web (25 phút). Phần lớn thời gian còn lại người dùng sử dụng smartphone là để… xem đồng hồ.</a:t>
            </a:r>
            <a:endParaRPr lang="en-US" sz="1400" b="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1.4.7 </a:t>
            </a:r>
            <a:r>
              <a:rPr lang="en-US" sz="3200" err="1"/>
              <a:t>Nghiên</a:t>
            </a:r>
            <a:r>
              <a:rPr lang="en-US" sz="3200"/>
              <a:t> </a:t>
            </a:r>
            <a:r>
              <a:rPr lang="en-US" sz="3200" err="1"/>
              <a:t>cứu</a:t>
            </a:r>
            <a:r>
              <a:rPr lang="en-US" sz="3200"/>
              <a:t> </a:t>
            </a:r>
            <a:r>
              <a:rPr lang="en-US" sz="3200" err="1"/>
              <a:t>người</a:t>
            </a:r>
            <a:r>
              <a:rPr lang="en-US" sz="3200"/>
              <a:t> </a:t>
            </a:r>
            <a:r>
              <a:rPr lang="en-US" sz="3200" err="1"/>
              <a:t>dùng</a:t>
            </a:r>
            <a:endParaRPr lang="en-US" sz="3200"/>
          </a:p>
        </p:txBody>
      </p:sp>
    </p:spTree>
    <p:extLst>
      <p:ext uri="{BB962C8B-B14F-4D97-AF65-F5344CB8AC3E}">
        <p14:creationId xmlns:p14="http://schemas.microsoft.com/office/powerpoint/2010/main" val="2697679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424935" cy="4855493"/>
          </a:xfrm>
        </p:spPr>
        <p:txBody>
          <a:bodyPr/>
          <a:lstStyle/>
          <a:p>
            <a:pPr algn="just" fontAlgn="auto">
              <a:spcAft>
                <a:spcPts val="0"/>
              </a:spcAft>
              <a:buFontTx/>
              <a:buChar char="-"/>
              <a:defRPr/>
            </a:pPr>
            <a:r>
              <a:rPr lang="vi-VN" b="0">
                <a:latin typeface="Times New Roman" panose="02020603050405020304" pitchFamily="18" charset="0"/>
                <a:cs typeface="Times New Roman" panose="02020603050405020304" pitchFamily="18" charset="0"/>
              </a:rPr>
              <a:t>1,7 tỷ thiết bị di động được bán ra trong năm 2010. 3 hãng có lượng tiêu thụ lớn nhất là Samsung, Nokia và Apple, với tổng cộng hơn 850 triệu thiết bị. Tính đến năm 2016, lượng tiêu thụ điện thoại di động ước tính đàn 2,1 tỷ thiết bị.</a:t>
            </a:r>
            <a:endParaRPr lang="en-US" b="0">
              <a:latin typeface="Times New Roman" panose="02020603050405020304" pitchFamily="18" charset="0"/>
              <a:cs typeface="Times New Roman" panose="02020603050405020304" pitchFamily="18" charset="0"/>
            </a:endParaRPr>
          </a:p>
          <a:p>
            <a:pPr algn="just" fontAlgn="auto">
              <a:spcAft>
                <a:spcPts val="0"/>
              </a:spcAft>
              <a:buFontTx/>
              <a:buChar char="-"/>
              <a:defRPr/>
            </a:pPr>
            <a:r>
              <a:rPr lang="vi-VN" b="0">
                <a:latin typeface="Times New Roman" panose="02020603050405020304" pitchFamily="18" charset="0"/>
                <a:cs typeface="Times New Roman" panose="02020603050405020304" pitchFamily="18" charset="0"/>
              </a:rPr>
              <a:t> Chiếc điện thoại di động được bán nhiều nhất trong lịch sử là Nokia 1100, được ra mắt năm 2003. Đã có hơn 250 triệu chiếc điện thoại Nokia 1100 được bán ra.</a:t>
            </a:r>
            <a:endParaRPr lang="en-US" sz="14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1.4.8 Nokia 1100</a:t>
            </a:r>
          </a:p>
        </p:txBody>
      </p:sp>
      <p:pic>
        <p:nvPicPr>
          <p:cNvPr id="5" name="Picture 2" descr="C:\Users\anhtuan\Desktop\40-years-mobilephone-4-bae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4293096"/>
            <a:ext cx="3657600" cy="256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0987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6000" err="1">
                <a:solidFill>
                  <a:srgbClr val="013B41"/>
                </a:solidFill>
                <a:latin typeface="Times New Roman" panose="02020603050405020304" pitchFamily="18" charset="0"/>
                <a:cs typeface="Times New Roman" panose="02020603050405020304" pitchFamily="18" charset="0"/>
              </a:rPr>
              <a:t>Chương</a:t>
            </a:r>
            <a:r>
              <a:rPr lang="en-US" sz="6000">
                <a:solidFill>
                  <a:srgbClr val="013B41"/>
                </a:solidFill>
                <a:latin typeface="Times New Roman" panose="02020603050405020304" pitchFamily="18" charset="0"/>
                <a:cs typeface="Times New Roman" panose="02020603050405020304" pitchFamily="18" charset="0"/>
              </a:rPr>
              <a:t> 1</a:t>
            </a:r>
          </a:p>
        </p:txBody>
      </p:sp>
      <p:sp>
        <p:nvSpPr>
          <p:cNvPr id="5" name="Text Placeholder 4"/>
          <p:cNvSpPr>
            <a:spLocks noGrp="1"/>
          </p:cNvSpPr>
          <p:nvPr>
            <p:ph type="body" idx="1"/>
          </p:nvPr>
        </p:nvSpPr>
        <p:spPr>
          <a:xfrm>
            <a:off x="1907704" y="2906713"/>
            <a:ext cx="7056783" cy="1500187"/>
          </a:xfrm>
        </p:spPr>
        <p:txBody>
          <a:bodyPr/>
          <a:lstStyle/>
          <a:p>
            <a:r>
              <a:rPr lang="en-US" sz="2800">
                <a:solidFill>
                  <a:srgbClr val="013B41"/>
                </a:solidFill>
                <a:latin typeface="Times New Roman" panose="02020603050405020304" pitchFamily="18" charset="0"/>
                <a:cs typeface="Times New Roman" panose="02020603050405020304" pitchFamily="18" charset="0"/>
              </a:rPr>
              <a:t>GIỚI THIỆU VỀ BỘ MÔN KHOA HỌC </a:t>
            </a:r>
          </a:p>
          <a:p>
            <a:r>
              <a:rPr lang="en-US" sz="2800">
                <a:solidFill>
                  <a:srgbClr val="013B41"/>
                </a:solidFill>
                <a:latin typeface="Times New Roman" panose="02020603050405020304" pitchFamily="18" charset="0"/>
                <a:cs typeface="Times New Roman" panose="02020603050405020304" pitchFamily="18" charset="0"/>
              </a:rPr>
              <a:t>ĐIỆN TOÁN DI ĐỘNG.</a:t>
            </a:r>
          </a:p>
        </p:txBody>
      </p:sp>
      <p:sp>
        <p:nvSpPr>
          <p:cNvPr id="2" name="Action Button: Home 1">
            <a:hlinkClick r:id="rId2" action="ppaction://hlinksldjump" highlightClick="1"/>
          </p:cNvPr>
          <p:cNvSpPr/>
          <p:nvPr/>
        </p:nvSpPr>
        <p:spPr>
          <a:xfrm>
            <a:off x="899591" y="2780926"/>
            <a:ext cx="864097" cy="720081"/>
          </a:xfrm>
          <a:prstGeom prst="actionButtonHome">
            <a:avLst/>
          </a:prstGeom>
          <a:solidFill>
            <a:srgbClr val="013B41"/>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137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352927" cy="4927501"/>
          </a:xfrm>
        </p:spPr>
        <p:txBody>
          <a:bodyPr/>
          <a:lstStyle/>
          <a:p>
            <a:pPr marL="0" indent="0" algn="just">
              <a:buNone/>
            </a:pPr>
            <a:r>
              <a:rPr lang="vi-VN" b="0">
                <a:latin typeface="Times New Roman" panose="02020603050405020304" pitchFamily="18" charset="0"/>
                <a:cs typeface="Times New Roman" panose="02020603050405020304" pitchFamily="18" charset="0"/>
              </a:rPr>
              <a:t>Những đóng góp đầu tiên của điện thoại cảm ứng là của Apple năm 1983 với mẫu điện thoại bàn cảm ứng Ciara và năm 2007, Apple gây sốt cho thị trường với chiếc điện thoại cảm ứng Iphone của mình.</a:t>
            </a:r>
            <a:endParaRPr lang="en-US" sz="1400" b="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1.4.9 Apple</a:t>
            </a:r>
          </a:p>
        </p:txBody>
      </p:sp>
      <p:pic>
        <p:nvPicPr>
          <p:cNvPr id="5" name="Picture 2" descr="C:\Users\anhtuan\Desktop\images1212020_dien_thoai_phunutoday.v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642" y="2708920"/>
            <a:ext cx="428625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3164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700808"/>
            <a:ext cx="7473577" cy="3011413"/>
          </a:xfrm>
        </p:spPr>
        <p:txBody>
          <a:bodyPr/>
          <a:lstStyle/>
          <a:p>
            <a:pPr marL="0" indent="0" algn="just" fontAlgn="auto">
              <a:spcAft>
                <a:spcPts val="0"/>
              </a:spcAft>
              <a:buNone/>
              <a:defRPr/>
            </a:pPr>
            <a:r>
              <a:rPr lang="vi-VN" b="0">
                <a:latin typeface="Times New Roman" panose="02020603050405020304" pitchFamily="18" charset="0"/>
                <a:cs typeface="Times New Roman" panose="02020603050405020304" pitchFamily="18" charset="0"/>
              </a:rPr>
              <a:t>Di động tích hợp đầu tiên ra mắt năm 1993 của IBM, tuy nhiên, điện thoại thông minh thực sự phải sau năm 2000 mới ra mắt và phát triển mạnh trong ba năm trở lại đây</a:t>
            </a:r>
            <a:r>
              <a:rPr lang="en-US" b="0">
                <a:latin typeface="Times New Roman" panose="02020603050405020304" pitchFamily="18" charset="0"/>
                <a:cs typeface="Times New Roman" panose="02020603050405020304" pitchFamily="18" charset="0"/>
              </a:rPr>
              <a:t>.</a:t>
            </a:r>
            <a:endParaRPr lang="en-US" sz="1400" b="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lstStyle/>
          <a:p>
            <a:r>
              <a:rPr lang="en-US" sz="3200"/>
              <a:t>1.5 LỊCH SỬ SMARTPHONE</a:t>
            </a:r>
          </a:p>
        </p:txBody>
      </p:sp>
    </p:spTree>
    <p:extLst>
      <p:ext uri="{BB962C8B-B14F-4D97-AF65-F5344CB8AC3E}">
        <p14:creationId xmlns:p14="http://schemas.microsoft.com/office/powerpoint/2010/main" val="1661798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NĂM 1993</a:t>
            </a:r>
          </a:p>
        </p:txBody>
      </p:sp>
      <p:sp>
        <p:nvSpPr>
          <p:cNvPr id="3" name="Content Placeholder 2"/>
          <p:cNvSpPr>
            <a:spLocks noGrp="1"/>
          </p:cNvSpPr>
          <p:nvPr>
            <p:ph idx="1"/>
          </p:nvPr>
        </p:nvSpPr>
        <p:spPr>
          <a:xfrm>
            <a:off x="467544" y="908720"/>
            <a:ext cx="8424935" cy="4554538"/>
          </a:xfrm>
        </p:spPr>
        <p:txBody>
          <a:bodyPr/>
          <a:lstStyle/>
          <a:p>
            <a:pPr algn="just" fontAlgn="auto">
              <a:spcAft>
                <a:spcPts val="0"/>
              </a:spcAft>
              <a:buFontTx/>
              <a:buChar char="-"/>
              <a:defRPr/>
            </a:pPr>
            <a:r>
              <a:rPr lang="en-US" b="0">
                <a:latin typeface="Times New Roman" panose="02020603050405020304" pitchFamily="18" charset="0"/>
                <a:cs typeface="Times New Roman" panose="02020603050405020304" pitchFamily="18" charset="0"/>
              </a:rPr>
              <a:t>B</a:t>
            </a:r>
            <a:r>
              <a:rPr lang="vi-VN" b="0">
                <a:latin typeface="Times New Roman" panose="02020603050405020304" pitchFamily="18" charset="0"/>
                <a:cs typeface="Times New Roman" panose="02020603050405020304" pitchFamily="18" charset="0"/>
              </a:rPr>
              <a:t>ắt đầu từ năm 1993, khi những thiết bị hỗ trợ doanh nghiệp xuất hiện. Cùng với thời gian, nhiều thương hiệu mới xuất hiện hơn, các tên tuổi cũ chìm vào dĩ vãng.</a:t>
            </a:r>
            <a:endParaRPr lang="en-US" b="0">
              <a:latin typeface="Times New Roman" panose="02020603050405020304" pitchFamily="18" charset="0"/>
              <a:cs typeface="Times New Roman" panose="02020603050405020304" pitchFamily="18" charset="0"/>
            </a:endParaRPr>
          </a:p>
          <a:p>
            <a:pPr algn="just" fontAlgn="auto">
              <a:spcAft>
                <a:spcPts val="0"/>
              </a:spcAft>
              <a:buFontTx/>
              <a:buChar char="-"/>
              <a:defRPr/>
            </a:pPr>
            <a:r>
              <a:rPr lang="vi-VN" b="0">
                <a:latin typeface="Times New Roman" panose="02020603050405020304" pitchFamily="18" charset="0"/>
                <a:cs typeface="Times New Roman" panose="02020603050405020304" pitchFamily="18" charset="0"/>
              </a:rPr>
              <a:t>Simon là thiết bị đầu tiên tích hợp một chiếc điện thoại với khả năng đàm thoại, kết nối dữ liệu vào một. Ngoài ra, đây còn là chiếc PDA với khả năng làm máy fax. Máy có màn hình cảm ứng, có thể quay số và được bán với giá 899 USD tại năm 1993</a:t>
            </a:r>
            <a:r>
              <a:rPr lang="en-US" b="0">
                <a:latin typeface="Times New Roman" panose="02020603050405020304" pitchFamily="18" charset="0"/>
                <a:cs typeface="Times New Roman" panose="02020603050405020304" pitchFamily="18" charset="0"/>
              </a:rPr>
              <a:t>.</a:t>
            </a:r>
            <a:endParaRPr lang="en-US" sz="14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4" name="Picture 4" descr="C:\Users\anhtuan\Desktop\1000024308_h1.jpg"/>
          <p:cNvPicPr>
            <a:picLocks noChangeAspect="1" noChangeArrowheads="1"/>
          </p:cNvPicPr>
          <p:nvPr/>
        </p:nvPicPr>
        <p:blipFill>
          <a:blip r:embed="rId2"/>
          <a:srcRect/>
          <a:stretch>
            <a:fillRect/>
          </a:stretch>
        </p:blipFill>
        <p:spPr bwMode="auto">
          <a:xfrm>
            <a:off x="6732240" y="4797152"/>
            <a:ext cx="2379515" cy="2060848"/>
          </a:xfrm>
          <a:prstGeom prst="rect">
            <a:avLst/>
          </a:prstGeom>
          <a:noFill/>
          <a:ln w="9525">
            <a:noFill/>
            <a:miter lim="800000"/>
            <a:headEnd/>
            <a:tailEnd/>
          </a:ln>
        </p:spPr>
      </p:pic>
    </p:spTree>
    <p:extLst>
      <p:ext uri="{BB962C8B-B14F-4D97-AF65-F5344CB8AC3E}">
        <p14:creationId xmlns:p14="http://schemas.microsoft.com/office/powerpoint/2010/main" val="1894486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NĂM 1996</a:t>
            </a:r>
          </a:p>
        </p:txBody>
      </p:sp>
      <p:sp>
        <p:nvSpPr>
          <p:cNvPr id="3" name="Content Placeholder 2"/>
          <p:cNvSpPr>
            <a:spLocks noGrp="1"/>
          </p:cNvSpPr>
          <p:nvPr>
            <p:ph idx="1"/>
          </p:nvPr>
        </p:nvSpPr>
        <p:spPr>
          <a:xfrm>
            <a:off x="683569" y="1209674"/>
            <a:ext cx="3816424" cy="4955629"/>
          </a:xfrm>
        </p:spPr>
        <p:txBody>
          <a:bodyPr/>
          <a:lstStyle/>
          <a:p>
            <a:pPr marL="0" indent="0" algn="just">
              <a:buNone/>
            </a:pPr>
            <a:r>
              <a:rPr lang="vi-VN" b="0">
                <a:latin typeface="Times New Roman" panose="02020603050405020304" pitchFamily="18" charset="0"/>
                <a:cs typeface="Times New Roman" panose="02020603050405020304" pitchFamily="18" charset="0"/>
              </a:rPr>
              <a:t>Pilot không phải là một chiếc smartphone, đây là thiết bị di động truyền tải dữ liệu cho người dùng doanh nghiệp. Model xuất hiện năm 1996 với vi xử lý 16MHz, RAM 128KB và có giá 300 USD.</a:t>
            </a:r>
            <a:endParaRPr lang="en-US" sz="1400" b="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pic>
        <p:nvPicPr>
          <p:cNvPr id="4" name="Picture 2" descr="C:\Users\anhtuan\Desktop\1000024308_h2.jpg"/>
          <p:cNvPicPr>
            <a:picLocks noChangeAspect="1" noChangeArrowheads="1"/>
          </p:cNvPicPr>
          <p:nvPr/>
        </p:nvPicPr>
        <p:blipFill>
          <a:blip r:embed="rId2"/>
          <a:srcRect/>
          <a:stretch>
            <a:fillRect/>
          </a:stretch>
        </p:blipFill>
        <p:spPr bwMode="auto">
          <a:xfrm>
            <a:off x="4788024" y="1277144"/>
            <a:ext cx="3899894" cy="4816152"/>
          </a:xfrm>
          <a:prstGeom prst="rect">
            <a:avLst/>
          </a:prstGeom>
          <a:noFill/>
          <a:ln w="9525">
            <a:noFill/>
            <a:miter lim="800000"/>
            <a:headEnd/>
            <a:tailEnd/>
          </a:ln>
        </p:spPr>
      </p:pic>
    </p:spTree>
    <p:extLst>
      <p:ext uri="{BB962C8B-B14F-4D97-AF65-F5344CB8AC3E}">
        <p14:creationId xmlns:p14="http://schemas.microsoft.com/office/powerpoint/2010/main" val="1685848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NĂM 1998</a:t>
            </a:r>
          </a:p>
        </p:txBody>
      </p:sp>
      <p:sp>
        <p:nvSpPr>
          <p:cNvPr id="3" name="Content Placeholder 2"/>
          <p:cNvSpPr>
            <a:spLocks noGrp="1"/>
          </p:cNvSpPr>
          <p:nvPr>
            <p:ph idx="1"/>
          </p:nvPr>
        </p:nvSpPr>
        <p:spPr>
          <a:xfrm>
            <a:off x="611560" y="1209675"/>
            <a:ext cx="8136903" cy="4554538"/>
          </a:xfrm>
        </p:spPr>
        <p:txBody>
          <a:bodyPr/>
          <a:lstStyle/>
          <a:p>
            <a:pPr marL="0" indent="0">
              <a:buNone/>
            </a:pPr>
            <a:r>
              <a:rPr lang="vi-VN" b="0">
                <a:latin typeface="Times New Roman" panose="02020603050405020304" pitchFamily="18" charset="0"/>
                <a:cs typeface="Times New Roman" panose="02020603050405020304" pitchFamily="18" charset="0"/>
              </a:rPr>
              <a:t>Nokia 9110 Communicator đích thị là thiết bị đặt nền móng cho smartphone với thiết kế bàn phím QWERTY gập.</a:t>
            </a:r>
            <a:endParaRPr lang="en-US" sz="14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4" name="Picture 2" descr="C:\Users\anhtuan\Desktop\1000024308_h3.jpg"/>
          <p:cNvPicPr>
            <a:picLocks noChangeAspect="1" noChangeArrowheads="1"/>
          </p:cNvPicPr>
          <p:nvPr/>
        </p:nvPicPr>
        <p:blipFill>
          <a:blip r:embed="rId2"/>
          <a:srcRect/>
          <a:stretch>
            <a:fillRect/>
          </a:stretch>
        </p:blipFill>
        <p:spPr bwMode="auto">
          <a:xfrm>
            <a:off x="1691680" y="2667000"/>
            <a:ext cx="5904656" cy="3714328"/>
          </a:xfrm>
          <a:prstGeom prst="rect">
            <a:avLst/>
          </a:prstGeom>
          <a:noFill/>
          <a:ln w="9525">
            <a:noFill/>
            <a:miter lim="800000"/>
            <a:headEnd/>
            <a:tailEnd/>
          </a:ln>
        </p:spPr>
      </p:pic>
    </p:spTree>
    <p:extLst>
      <p:ext uri="{BB962C8B-B14F-4D97-AF65-F5344CB8AC3E}">
        <p14:creationId xmlns:p14="http://schemas.microsoft.com/office/powerpoint/2010/main" val="3500987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NĂM 2002</a:t>
            </a:r>
          </a:p>
        </p:txBody>
      </p:sp>
      <p:sp>
        <p:nvSpPr>
          <p:cNvPr id="3" name="Content Placeholder 2"/>
          <p:cNvSpPr>
            <a:spLocks noGrp="1"/>
          </p:cNvSpPr>
          <p:nvPr>
            <p:ph idx="1"/>
          </p:nvPr>
        </p:nvSpPr>
        <p:spPr>
          <a:xfrm>
            <a:off x="251520" y="980728"/>
            <a:ext cx="5688632" cy="5459685"/>
          </a:xfrm>
        </p:spPr>
        <p:txBody>
          <a:bodyPr/>
          <a:lstStyle/>
          <a:p>
            <a:pPr marL="0" indent="0" algn="just">
              <a:buNone/>
            </a:pPr>
            <a:r>
              <a:rPr lang="vi-VN" b="0">
                <a:latin typeface="Times New Roman" panose="02020603050405020304" pitchFamily="18" charset="0"/>
                <a:cs typeface="Times New Roman" panose="02020603050405020304" pitchFamily="18" charset="0"/>
              </a:rPr>
              <a:t>Cuối thập niên 90 của thế kỷ trước, nhà sản xuất Canada, Research in Motion được biết tới là hãng giới thiệu các thiết bị nhắn tin hai chiều với hàng triệu người dùng trên toàn thế giới. Nhưng từ 2002, RIM đã tiến vào thị trường di động với BlackBerry 5810, chiếc di động tích hợp e-mail, khả năng lướt web. Sau đó, hãng phát triển thêm BlackBerry 6210 vào đầu 2004.</a:t>
            </a:r>
            <a:endParaRPr lang="en-US" sz="14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4" name="Picture 2" descr="C:\Users\anhtuan\Desktop\1000024308_h4.jpg"/>
          <p:cNvPicPr>
            <a:picLocks noChangeAspect="1" noChangeArrowheads="1"/>
          </p:cNvPicPr>
          <p:nvPr/>
        </p:nvPicPr>
        <p:blipFill>
          <a:blip r:embed="rId2"/>
          <a:srcRect/>
          <a:stretch>
            <a:fillRect/>
          </a:stretch>
        </p:blipFill>
        <p:spPr bwMode="auto">
          <a:xfrm>
            <a:off x="5940152" y="838199"/>
            <a:ext cx="3127648" cy="5602213"/>
          </a:xfrm>
          <a:prstGeom prst="rect">
            <a:avLst/>
          </a:prstGeom>
          <a:noFill/>
          <a:ln w="9525">
            <a:noFill/>
            <a:miter lim="800000"/>
            <a:headEnd/>
            <a:tailEnd/>
          </a:ln>
        </p:spPr>
      </p:pic>
    </p:spTree>
    <p:extLst>
      <p:ext uri="{BB962C8B-B14F-4D97-AF65-F5344CB8AC3E}">
        <p14:creationId xmlns:p14="http://schemas.microsoft.com/office/powerpoint/2010/main" val="3075061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NĂM 2003</a:t>
            </a:r>
          </a:p>
        </p:txBody>
      </p:sp>
      <p:sp>
        <p:nvSpPr>
          <p:cNvPr id="3" name="Content Placeholder 2"/>
          <p:cNvSpPr>
            <a:spLocks noGrp="1"/>
          </p:cNvSpPr>
          <p:nvPr>
            <p:ph idx="1"/>
          </p:nvPr>
        </p:nvSpPr>
        <p:spPr>
          <a:xfrm>
            <a:off x="323528" y="1052736"/>
            <a:ext cx="4176464" cy="4554538"/>
          </a:xfrm>
        </p:spPr>
        <p:txBody>
          <a:bodyPr/>
          <a:lstStyle/>
          <a:p>
            <a:pPr marL="0" indent="0" algn="just">
              <a:buNone/>
            </a:pPr>
            <a:r>
              <a:rPr lang="vi-VN">
                <a:latin typeface="Times New Roman" panose="02020603050405020304" pitchFamily="18" charset="0"/>
                <a:cs typeface="Times New Roman" panose="02020603050405020304" pitchFamily="18" charset="0"/>
              </a:rPr>
              <a:t>Tr</a:t>
            </a:r>
            <a:r>
              <a:rPr lang="vi-VN" b="0">
                <a:latin typeface="Times New Roman" panose="02020603050405020304" pitchFamily="18" charset="0"/>
                <a:cs typeface="Times New Roman" panose="02020603050405020304" pitchFamily="18" charset="0"/>
              </a:rPr>
              <a:t>eo 600 là chiếc smartphone đích thực đầu tiên, model ra mắt bởi hãng Palm với khả năng hỗ trợ cả GSM lẫn CDMA, máy có bộ nhớ RAM 32MB, vi xử lý 144MHz.</a:t>
            </a:r>
            <a:endParaRPr lang="en-US" sz="1400" b="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pic>
        <p:nvPicPr>
          <p:cNvPr id="4" name="Picture 3" descr="C:\Users\anhtuan\Desktop\1000024308_h5.jpg"/>
          <p:cNvPicPr>
            <a:picLocks noChangeAspect="1" noChangeArrowheads="1"/>
          </p:cNvPicPr>
          <p:nvPr/>
        </p:nvPicPr>
        <p:blipFill>
          <a:blip r:embed="rId2"/>
          <a:srcRect/>
          <a:stretch>
            <a:fillRect/>
          </a:stretch>
        </p:blipFill>
        <p:spPr bwMode="auto">
          <a:xfrm>
            <a:off x="5004048" y="1196752"/>
            <a:ext cx="3755331" cy="4729634"/>
          </a:xfrm>
          <a:prstGeom prst="rect">
            <a:avLst/>
          </a:prstGeom>
          <a:noFill/>
          <a:ln w="9525">
            <a:noFill/>
            <a:miter lim="800000"/>
            <a:headEnd/>
            <a:tailEnd/>
          </a:ln>
        </p:spPr>
      </p:pic>
    </p:spTree>
    <p:extLst>
      <p:ext uri="{BB962C8B-B14F-4D97-AF65-F5344CB8AC3E}">
        <p14:creationId xmlns:p14="http://schemas.microsoft.com/office/powerpoint/2010/main" val="1799837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NĂM 2007</a:t>
            </a:r>
          </a:p>
        </p:txBody>
      </p:sp>
      <p:sp>
        <p:nvSpPr>
          <p:cNvPr id="3" name="Content Placeholder 2"/>
          <p:cNvSpPr>
            <a:spLocks noGrp="1"/>
          </p:cNvSpPr>
          <p:nvPr>
            <p:ph idx="1"/>
          </p:nvPr>
        </p:nvSpPr>
        <p:spPr>
          <a:xfrm>
            <a:off x="611560" y="1196752"/>
            <a:ext cx="3801169" cy="4554538"/>
          </a:xfrm>
        </p:spPr>
        <p:txBody>
          <a:bodyPr/>
          <a:lstStyle/>
          <a:p>
            <a:pPr marL="0" indent="0" algn="just">
              <a:buNone/>
            </a:pPr>
            <a:r>
              <a:rPr lang="vi-VN" b="0">
                <a:latin typeface="Times New Roman" panose="02020603050405020304" pitchFamily="18" charset="0"/>
                <a:cs typeface="Times New Roman" panose="02020603050405020304" pitchFamily="18" charset="0"/>
              </a:rPr>
              <a:t>Có thể nói iPhone là một chiếc cách mạng, thiết bị đi vào thị trường smartphone và làm thay đổi phân khúc này bởi model có màn hình cảm ứng, khả năng lướt web tuyệt vời.</a:t>
            </a:r>
            <a:endParaRPr lang="en-US" sz="1400" b="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pic>
        <p:nvPicPr>
          <p:cNvPr id="4" name="Picture 2" descr="C:\Users\anhtuan\Desktop\1000024308_h6.jpg"/>
          <p:cNvPicPr>
            <a:picLocks noChangeAspect="1" noChangeArrowheads="1"/>
          </p:cNvPicPr>
          <p:nvPr/>
        </p:nvPicPr>
        <p:blipFill>
          <a:blip r:embed="rId2"/>
          <a:srcRect/>
          <a:stretch>
            <a:fillRect/>
          </a:stretch>
        </p:blipFill>
        <p:spPr bwMode="auto">
          <a:xfrm>
            <a:off x="4860032" y="1530920"/>
            <a:ext cx="4032448" cy="4922415"/>
          </a:xfrm>
          <a:prstGeom prst="rect">
            <a:avLst/>
          </a:prstGeom>
          <a:noFill/>
          <a:ln w="9525">
            <a:noFill/>
            <a:miter lim="800000"/>
            <a:headEnd/>
            <a:tailEnd/>
          </a:ln>
        </p:spPr>
      </p:pic>
    </p:spTree>
    <p:extLst>
      <p:ext uri="{BB962C8B-B14F-4D97-AF65-F5344CB8AC3E}">
        <p14:creationId xmlns:p14="http://schemas.microsoft.com/office/powerpoint/2010/main" val="418092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NĂM 2007</a:t>
            </a:r>
          </a:p>
        </p:txBody>
      </p:sp>
      <p:sp>
        <p:nvSpPr>
          <p:cNvPr id="3" name="Content Placeholder 2"/>
          <p:cNvSpPr>
            <a:spLocks noGrp="1"/>
          </p:cNvSpPr>
          <p:nvPr>
            <p:ph idx="1"/>
          </p:nvPr>
        </p:nvSpPr>
        <p:spPr>
          <a:xfrm>
            <a:off x="395536" y="980728"/>
            <a:ext cx="5400600" cy="5099645"/>
          </a:xfrm>
        </p:spPr>
        <p:txBody>
          <a:bodyPr/>
          <a:lstStyle/>
          <a:p>
            <a:pPr marL="0" indent="0" algn="just">
              <a:buNone/>
            </a:pPr>
            <a:r>
              <a:rPr lang="en-US" b="0">
                <a:latin typeface="Times New Roman" panose="02020603050405020304" pitchFamily="18" charset="0"/>
                <a:cs typeface="Times New Roman" panose="02020603050405020304" pitchFamily="18" charset="0"/>
              </a:rPr>
              <a:t>	</a:t>
            </a:r>
            <a:r>
              <a:rPr lang="vi-VN" b="0">
                <a:latin typeface="Times New Roman" panose="02020603050405020304" pitchFamily="18" charset="0"/>
                <a:cs typeface="Times New Roman" panose="02020603050405020304" pitchFamily="18" charset="0"/>
              </a:rPr>
              <a:t>Android đang lớn lên và trở thành một trong những nền tảng được chú ý. Ra mắt năm 2007, hệ điều hành mở hiện còn đáng sợ hơn iPhone, BlackBerry, Windows Mobile hay Symbian. Android hiện chiếm 7% thị phần smartphone tại Mỹ vào không ngừng mở rộng, nền tảng này được nhiều nhà sản xuất ủng hộ với giới thiệu di động mới.</a:t>
            </a:r>
            <a:endParaRPr lang="en-US" sz="1400" b="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pic>
        <p:nvPicPr>
          <p:cNvPr id="4" name="Picture 2" descr="C:\Users\anhtuan\Desktop\1000024308_h7.jpg"/>
          <p:cNvPicPr>
            <a:picLocks noChangeAspect="1" noChangeArrowheads="1"/>
          </p:cNvPicPr>
          <p:nvPr/>
        </p:nvPicPr>
        <p:blipFill>
          <a:blip r:embed="rId2"/>
          <a:srcRect/>
          <a:stretch>
            <a:fillRect/>
          </a:stretch>
        </p:blipFill>
        <p:spPr bwMode="auto">
          <a:xfrm>
            <a:off x="5940152" y="1268760"/>
            <a:ext cx="3126018" cy="4680520"/>
          </a:xfrm>
          <a:prstGeom prst="rect">
            <a:avLst/>
          </a:prstGeom>
          <a:noFill/>
          <a:ln w="9525">
            <a:noFill/>
            <a:miter lim="800000"/>
            <a:headEnd/>
            <a:tailEnd/>
          </a:ln>
        </p:spPr>
      </p:pic>
    </p:spTree>
    <p:extLst>
      <p:ext uri="{BB962C8B-B14F-4D97-AF65-F5344CB8AC3E}">
        <p14:creationId xmlns:p14="http://schemas.microsoft.com/office/powerpoint/2010/main" val="2058022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NĂM 2009</a:t>
            </a:r>
          </a:p>
        </p:txBody>
      </p:sp>
      <p:sp>
        <p:nvSpPr>
          <p:cNvPr id="3" name="Content Placeholder 2"/>
          <p:cNvSpPr>
            <a:spLocks noGrp="1"/>
          </p:cNvSpPr>
          <p:nvPr>
            <p:ph idx="1"/>
          </p:nvPr>
        </p:nvSpPr>
        <p:spPr>
          <a:xfrm>
            <a:off x="323529" y="908720"/>
            <a:ext cx="4968551" cy="5544616"/>
          </a:xfrm>
        </p:spPr>
        <p:txBody>
          <a:bodyPr/>
          <a:lstStyle/>
          <a:p>
            <a:pPr marL="0" indent="0" algn="just">
              <a:buNone/>
            </a:pPr>
            <a:r>
              <a:rPr lang="en-US">
                <a:latin typeface="Times New Roman" panose="02020603050405020304" pitchFamily="18" charset="0"/>
                <a:cs typeface="Times New Roman" panose="02020603050405020304" pitchFamily="18" charset="0"/>
              </a:rPr>
              <a:t>	</a:t>
            </a:r>
            <a:r>
              <a:rPr lang="vi-VN" b="0">
                <a:latin typeface="Times New Roman" panose="02020603050405020304" pitchFamily="18" charset="0"/>
                <a:cs typeface="Times New Roman" panose="02020603050405020304" pitchFamily="18" charset="0"/>
              </a:rPr>
              <a:t>Droid (Milestone) được xem là chiếc Android làm thay đổi diện mạo hệ điều hành của Google, vực dậy Motorola sau một thời gian dài khủng hoảng. Với bàn phím QWERTY, hỗ trợ tốt các ứng dụng, Droid đã bán được một triệu máy sau 74 ngày xuất hiện và tiếp tục phát triển, nâng cấp lên các phiên bản mới trong mùa hè năm nay.</a:t>
            </a:r>
            <a:endParaRPr lang="en-US" sz="1400" b="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pic>
        <p:nvPicPr>
          <p:cNvPr id="4" name="Picture 2" descr="C:\Users\anhtuan\Desktop\1000024308_h8.jpg"/>
          <p:cNvPicPr>
            <a:picLocks noChangeAspect="1" noChangeArrowheads="1"/>
          </p:cNvPicPr>
          <p:nvPr/>
        </p:nvPicPr>
        <p:blipFill>
          <a:blip r:embed="rId2"/>
          <a:srcRect/>
          <a:stretch>
            <a:fillRect/>
          </a:stretch>
        </p:blipFill>
        <p:spPr bwMode="auto">
          <a:xfrm>
            <a:off x="5436096" y="1268760"/>
            <a:ext cx="3598367" cy="3960440"/>
          </a:xfrm>
          <a:prstGeom prst="rect">
            <a:avLst/>
          </a:prstGeom>
          <a:noFill/>
          <a:ln w="9525">
            <a:noFill/>
            <a:miter lim="800000"/>
            <a:headEnd/>
            <a:tailEnd/>
          </a:ln>
        </p:spPr>
      </p:pic>
    </p:spTree>
    <p:extLst>
      <p:ext uri="{BB962C8B-B14F-4D97-AF65-F5344CB8AC3E}">
        <p14:creationId xmlns:p14="http://schemas.microsoft.com/office/powerpoint/2010/main" val="3605091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a:t>1.1 </a:t>
            </a:r>
            <a:r>
              <a:rPr lang="en-US" sz="3200" err="1"/>
              <a:t>Thế</a:t>
            </a:r>
            <a:r>
              <a:rPr lang="en-US" sz="3200"/>
              <a:t> </a:t>
            </a:r>
            <a:r>
              <a:rPr lang="en-US" sz="3200" err="1"/>
              <a:t>nào</a:t>
            </a:r>
            <a:r>
              <a:rPr lang="en-US" sz="3200"/>
              <a:t> </a:t>
            </a:r>
            <a:r>
              <a:rPr lang="en-US" sz="3200" err="1"/>
              <a:t>là</a:t>
            </a:r>
            <a:r>
              <a:rPr lang="en-US" sz="3200"/>
              <a:t> </a:t>
            </a:r>
            <a:r>
              <a:rPr lang="en-US" sz="3200" err="1"/>
              <a:t>điện</a:t>
            </a:r>
            <a:r>
              <a:rPr lang="en-US" sz="3200"/>
              <a:t> </a:t>
            </a:r>
            <a:r>
              <a:rPr lang="en-US" sz="3200" err="1"/>
              <a:t>toán</a:t>
            </a:r>
            <a:r>
              <a:rPr lang="en-US" sz="3200"/>
              <a:t> di </a:t>
            </a:r>
            <a:r>
              <a:rPr lang="en-US" sz="3200" err="1"/>
              <a:t>động</a:t>
            </a:r>
            <a:r>
              <a:rPr lang="en-US" sz="3200"/>
              <a:t>.</a:t>
            </a:r>
          </a:p>
        </p:txBody>
      </p:sp>
      <p:sp>
        <p:nvSpPr>
          <p:cNvPr id="3" name="Content Placeholder 2"/>
          <p:cNvSpPr>
            <a:spLocks noGrp="1"/>
          </p:cNvSpPr>
          <p:nvPr>
            <p:ph idx="1"/>
          </p:nvPr>
        </p:nvSpPr>
        <p:spPr>
          <a:xfrm>
            <a:off x="971600" y="1196752"/>
            <a:ext cx="7757872" cy="4519392"/>
          </a:xfrm>
        </p:spPr>
        <p:txBody>
          <a:bodyPr>
            <a:normAutofit/>
          </a:bodyPr>
          <a:lstStyle/>
          <a:p>
            <a:pPr marL="114300" indent="0" algn="just">
              <a:buClr>
                <a:schemeClr val="tx1">
                  <a:lumMod val="85000"/>
                  <a:lumOff val="15000"/>
                </a:schemeClr>
              </a:buClr>
              <a:buNone/>
            </a:pPr>
            <a:r>
              <a:rPr lang="en-US" sz="280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Điện toán di động</a:t>
            </a:r>
            <a:r>
              <a:rPr lang="vi-VN" sz="2800" b="0">
                <a:latin typeface="Times New Roman" panose="02020603050405020304" pitchFamily="18" charset="0"/>
                <a:cs typeface="Times New Roman" panose="02020603050405020304" pitchFamily="18" charset="0"/>
              </a:rPr>
              <a:t> là một lĩnh vực thuộc</a:t>
            </a:r>
            <a:r>
              <a:rPr lang="vi-VN" sz="2800" b="0">
                <a:solidFill>
                  <a:srgbClr val="FF0000"/>
                </a:solidFill>
                <a:latin typeface="Times New Roman" panose="02020603050405020304" pitchFamily="18" charset="0"/>
                <a:cs typeface="Times New Roman" panose="02020603050405020304" pitchFamily="18" charset="0"/>
              </a:rPr>
              <a:t> tương tác người máy</a:t>
            </a:r>
            <a:r>
              <a:rPr lang="vi-VN" sz="2800" b="0">
                <a:latin typeface="Times New Roman" panose="02020603050405020304" pitchFamily="18" charset="0"/>
                <a:cs typeface="Times New Roman" panose="02020603050405020304" pitchFamily="18" charset="0"/>
              </a:rPr>
              <a:t> trong đó</a:t>
            </a:r>
            <a:r>
              <a:rPr lang="en-US" sz="2800" b="0">
                <a:latin typeface="Times New Roman" panose="02020603050405020304" pitchFamily="18" charset="0"/>
                <a:cs typeface="Times New Roman" panose="02020603050405020304" pitchFamily="18" charset="0"/>
              </a:rPr>
              <a:t> </a:t>
            </a:r>
            <a:r>
              <a:rPr lang="vi-VN" sz="2800" b="0">
                <a:latin typeface="Times New Roman" panose="02020603050405020304" pitchFamily="18" charset="0"/>
                <a:cs typeface="Times New Roman" panose="02020603050405020304" pitchFamily="18" charset="0"/>
              </a:rPr>
              <a:t>máy tí</a:t>
            </a:r>
            <a:r>
              <a:rPr lang="en-US" sz="2800" b="0" err="1">
                <a:latin typeface="Times New Roman" panose="02020603050405020304" pitchFamily="18" charset="0"/>
                <a:cs typeface="Times New Roman" panose="02020603050405020304" pitchFamily="18" charset="0"/>
              </a:rPr>
              <a:t>nh</a:t>
            </a:r>
            <a:r>
              <a:rPr lang="vi-VN" sz="2800" b="0">
                <a:latin typeface="Times New Roman" panose="02020603050405020304" pitchFamily="18" charset="0"/>
                <a:cs typeface="Times New Roman" panose="02020603050405020304" pitchFamily="18" charset="0"/>
              </a:rPr>
              <a:t> có thể được di chuyển (cùng với người dùng) trong trạng thái sử dụng thông thường, cho phép truyền tải dữ liệu, tiếng nói và video. Điện toán di động liên quan đến truyền thông di động, phần cứng di động, và phần mềm di động</a:t>
            </a:r>
            <a:r>
              <a:rPr lang="en-US" sz="2800" b="0">
                <a:latin typeface="Times New Roman" panose="02020603050405020304" pitchFamily="18" charset="0"/>
                <a:cs typeface="Times New Roman" panose="02020603050405020304" pitchFamily="18" charset="0"/>
              </a:rPr>
              <a:t>.</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898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39553" y="908720"/>
            <a:ext cx="4536503" cy="5328592"/>
          </a:xfrm>
        </p:spPr>
        <p:txBody>
          <a:bodyPr/>
          <a:lstStyle/>
          <a:p>
            <a:pPr marL="0" indent="0" algn="just">
              <a:buNone/>
            </a:pPr>
            <a:r>
              <a:rPr lang="en-US">
                <a:latin typeface="Times New Roman" panose="02020603050405020304" pitchFamily="18" charset="0"/>
                <a:cs typeface="Times New Roman" panose="02020603050405020304" pitchFamily="18" charset="0"/>
              </a:rPr>
              <a:t>	</a:t>
            </a:r>
            <a:r>
              <a:rPr lang="vi-VN" b="0">
                <a:latin typeface="Times New Roman" panose="02020603050405020304" pitchFamily="18" charset="0"/>
                <a:cs typeface="Times New Roman" panose="02020603050405020304" pitchFamily="18" charset="0"/>
              </a:rPr>
              <a:t>Nhà mạng Mỹ Sprint cùng HTC mới đây đã công bố chiếc EVO 4G, tích hợp WiMax bên cạnh các kết nối thời</a:t>
            </a:r>
            <a:r>
              <a:rPr lang="en-US" b="0">
                <a:latin typeface="Times New Roman" panose="02020603050405020304" pitchFamily="18" charset="0"/>
                <a:cs typeface="Times New Roman" panose="02020603050405020304" pitchFamily="18" charset="0"/>
              </a:rPr>
              <a:t> </a:t>
            </a:r>
            <a:r>
              <a:rPr lang="vi-VN" b="0">
                <a:latin typeface="Times New Roman" panose="02020603050405020304" pitchFamily="18" charset="0"/>
                <a:cs typeface="Times New Roman" panose="02020603050405020304" pitchFamily="18" charset="0"/>
              </a:rPr>
              <a:t>thượng khác. Đây được xem là</a:t>
            </a:r>
            <a:r>
              <a:rPr lang="en-US" b="0">
                <a:latin typeface="Times New Roman" panose="02020603050405020304" pitchFamily="18" charset="0"/>
                <a:cs typeface="Times New Roman" panose="02020603050405020304" pitchFamily="18" charset="0"/>
              </a:rPr>
              <a:t> </a:t>
            </a:r>
            <a:r>
              <a:rPr lang="vi-VN" b="0">
                <a:latin typeface="Times New Roman" panose="02020603050405020304" pitchFamily="18" charset="0"/>
                <a:cs typeface="Times New Roman" panose="02020603050405020304" pitchFamily="18" charset="0"/>
              </a:rPr>
              <a:t>smartphone mạnh mẽ nhất với màn</a:t>
            </a:r>
            <a:r>
              <a:rPr lang="en-US" b="0">
                <a:latin typeface="Times New Roman" panose="02020603050405020304" pitchFamily="18" charset="0"/>
                <a:cs typeface="Times New Roman" panose="02020603050405020304" pitchFamily="18" charset="0"/>
              </a:rPr>
              <a:t> </a:t>
            </a:r>
            <a:r>
              <a:rPr lang="vi-VN" b="0">
                <a:latin typeface="Times New Roman" panose="02020603050405020304" pitchFamily="18" charset="0"/>
                <a:cs typeface="Times New Roman" panose="02020603050405020304" pitchFamily="18" charset="0"/>
              </a:rPr>
              <a:t>hình cảm ứng rộng 4,3 inch, chạy trên nền Android, có chân chống dựng lên và sử dụng vi xử lý 1GHz.</a:t>
            </a:r>
            <a:endParaRPr lang="en-US" sz="1400" b="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pic>
        <p:nvPicPr>
          <p:cNvPr id="4" name="Picture 2" descr="C:\Users\anhtuan\Desktop\1000024308_h9.jpg"/>
          <p:cNvPicPr>
            <a:picLocks noChangeAspect="1" noChangeArrowheads="1"/>
          </p:cNvPicPr>
          <p:nvPr/>
        </p:nvPicPr>
        <p:blipFill>
          <a:blip r:embed="rId2"/>
          <a:srcRect/>
          <a:stretch>
            <a:fillRect/>
          </a:stretch>
        </p:blipFill>
        <p:spPr bwMode="auto">
          <a:xfrm>
            <a:off x="5292080" y="1196752"/>
            <a:ext cx="3491085" cy="3888432"/>
          </a:xfrm>
          <a:prstGeom prst="rect">
            <a:avLst/>
          </a:prstGeom>
          <a:noFill/>
          <a:ln w="9525">
            <a:noFill/>
            <a:miter lim="800000"/>
            <a:headEnd/>
            <a:tailEnd/>
          </a:ln>
        </p:spPr>
      </p:pic>
    </p:spTree>
    <p:extLst>
      <p:ext uri="{BB962C8B-B14F-4D97-AF65-F5344CB8AC3E}">
        <p14:creationId xmlns:p14="http://schemas.microsoft.com/office/powerpoint/2010/main" val="2623141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6000"/>
              <a:t>Chương 2</a:t>
            </a:r>
          </a:p>
        </p:txBody>
      </p:sp>
      <p:sp>
        <p:nvSpPr>
          <p:cNvPr id="5" name="Text Placeholder 4"/>
          <p:cNvSpPr>
            <a:spLocks noGrp="1"/>
          </p:cNvSpPr>
          <p:nvPr>
            <p:ph type="body" idx="1"/>
          </p:nvPr>
        </p:nvSpPr>
        <p:spPr/>
        <p:txBody>
          <a:bodyPr/>
          <a:lstStyle/>
          <a:p>
            <a:r>
              <a:rPr lang="en-US" sz="2800"/>
              <a:t>CÁC KỸ THUẬT KẾT NỐI KHÔNG DÂY</a:t>
            </a:r>
          </a:p>
        </p:txBody>
      </p:sp>
      <p:sp>
        <p:nvSpPr>
          <p:cNvPr id="6" name="Action Button: Home 5">
            <a:hlinkClick r:id="rId2" action="ppaction://hlinksldjump" highlightClick="1"/>
          </p:cNvPr>
          <p:cNvSpPr/>
          <p:nvPr/>
        </p:nvSpPr>
        <p:spPr>
          <a:xfrm>
            <a:off x="899591" y="2780926"/>
            <a:ext cx="864097" cy="720081"/>
          </a:xfrm>
          <a:prstGeom prst="actionButtonHome">
            <a:avLst/>
          </a:prstGeom>
          <a:solidFill>
            <a:srgbClr val="013B41"/>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15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2.1 TỔNG QUAN</a:t>
            </a:r>
          </a:p>
        </p:txBody>
      </p:sp>
      <p:sp>
        <p:nvSpPr>
          <p:cNvPr id="3" name="Content Placeholder 2"/>
          <p:cNvSpPr>
            <a:spLocks noGrp="1"/>
          </p:cNvSpPr>
          <p:nvPr>
            <p:ph idx="1"/>
          </p:nvPr>
        </p:nvSpPr>
        <p:spPr>
          <a:xfrm>
            <a:off x="467544" y="908720"/>
            <a:ext cx="8352927" cy="5688632"/>
          </a:xfrm>
        </p:spPr>
        <p:txBody>
          <a:bodyPr/>
          <a:lstStyle/>
          <a:p>
            <a:pPr marL="0" indent="0" algn="just">
              <a:buNone/>
            </a:pPr>
            <a:r>
              <a:rPr lang="en-US" b="0">
                <a:latin typeface="Times New Roman" panose="02020603050405020304" pitchFamily="18" charset="0"/>
                <a:cs typeface="Times New Roman" panose="02020603050405020304" pitchFamily="18" charset="0"/>
              </a:rPr>
              <a:t>2.1.1 </a:t>
            </a:r>
            <a:r>
              <a:rPr lang="en-US" b="0" err="1">
                <a:latin typeface="Times New Roman" panose="02020603050405020304" pitchFamily="18" charset="0"/>
                <a:cs typeface="Times New Roman" panose="02020603050405020304" pitchFamily="18" charset="0"/>
              </a:rPr>
              <a:t>Các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khái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niệm</a:t>
            </a:r>
            <a:r>
              <a:rPr lang="en-US" b="0">
                <a:latin typeface="Times New Roman" panose="02020603050405020304" pitchFamily="18" charset="0"/>
                <a:cs typeface="Times New Roman" panose="02020603050405020304" pitchFamily="18" charset="0"/>
              </a:rPr>
              <a:t> ban </a:t>
            </a:r>
            <a:r>
              <a:rPr lang="en-US" b="0" err="1">
                <a:latin typeface="Times New Roman" panose="02020603050405020304" pitchFamily="18" charset="0"/>
                <a:cs typeface="Times New Roman" panose="02020603050405020304" pitchFamily="18" charset="0"/>
              </a:rPr>
              <a:t>đầu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về</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a:t>
            </a:r>
          </a:p>
          <a:p>
            <a:pPr marL="0" indent="0" algn="just">
              <a:buNone/>
            </a:pPr>
            <a:r>
              <a:rPr lang="en-US" u="sng" err="1">
                <a:latin typeface="Times New Roman" panose="02020603050405020304" pitchFamily="18" charset="0"/>
                <a:cs typeface="Times New Roman" panose="02020603050405020304" pitchFamily="18" charset="0"/>
              </a:rPr>
              <a:t>Lịch</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sử</a:t>
            </a:r>
            <a:r>
              <a:rPr lang="en-US" u="sng">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Trong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việc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nối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Ethernet </a:t>
            </a:r>
            <a:r>
              <a:rPr lang="en-US" b="0" err="1">
                <a:latin typeface="Times New Roman" panose="02020603050405020304" pitchFamily="18" charset="0"/>
                <a:cs typeface="Times New Roman" panose="02020603050405020304" pitchFamily="18" charset="0"/>
              </a:rPr>
              <a:t>hữu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tuyến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đã</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diễn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ra</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từ</a:t>
            </a:r>
            <a:r>
              <a:rPr lang="en-US" b="0">
                <a:latin typeface="Times New Roman" panose="02020603050405020304" pitchFamily="18" charset="0"/>
                <a:cs typeface="Times New Roman" panose="02020603050405020304" pitchFamily="18" charset="0"/>
              </a:rPr>
              <a:t> 30 </a:t>
            </a:r>
            <a:r>
              <a:rPr lang="en-US" b="0" err="1">
                <a:latin typeface="Times New Roman" panose="02020603050405020304" pitchFamily="18" charset="0"/>
                <a:cs typeface="Times New Roman" panose="02020603050405020304" pitchFamily="18" charset="0"/>
              </a:rPr>
              <a:t>năm</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trở</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lại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thì</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nối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vẫn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còn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là</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một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quá</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trình</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phát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triển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dài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giống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như</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nhiều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nghệ</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khác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nghệ</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là</a:t>
            </a:r>
            <a:r>
              <a:rPr lang="en-US" b="0">
                <a:latin typeface="Times New Roman" panose="02020603050405020304" pitchFamily="18" charset="0"/>
                <a:cs typeface="Times New Roman" panose="02020603050405020304" pitchFamily="18" charset="0"/>
              </a:rPr>
              <a:t> do </a:t>
            </a:r>
            <a:r>
              <a:rPr lang="en-US" b="0" err="1">
                <a:latin typeface="Times New Roman" panose="02020603050405020304" pitchFamily="18" charset="0"/>
                <a:cs typeface="Times New Roman" panose="02020603050405020304" pitchFamily="18" charset="0"/>
              </a:rPr>
              <a:t>phía</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quân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đội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triển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khai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đầu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tiên</a:t>
            </a:r>
            <a:r>
              <a:rPr lang="en-US" b="0">
                <a:latin typeface="Times New Roman" panose="02020603050405020304" pitchFamily="18" charset="0"/>
                <a:cs typeface="Times New Roman" panose="02020603050405020304" pitchFamily="18" charset="0"/>
              </a:rPr>
              <a:t>. </a:t>
            </a:r>
          </a:p>
          <a:p>
            <a:pPr marL="0" indent="0" algn="just">
              <a:buNone/>
            </a:pP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Ngày</a:t>
            </a:r>
            <a:r>
              <a:rPr lang="en-US" b="0">
                <a:latin typeface="Times New Roman" panose="02020603050405020304" pitchFamily="18" charset="0"/>
                <a:cs typeface="Times New Roman" panose="02020603050405020304" pitchFamily="18" charset="0"/>
              </a:rPr>
              <a:t> nay, </a:t>
            </a:r>
            <a:r>
              <a:rPr lang="en-US" b="0" err="1">
                <a:latin typeface="Times New Roman" panose="02020603050405020304" pitchFamily="18" charset="0"/>
                <a:cs typeface="Times New Roman" panose="02020603050405020304" pitchFamily="18" charset="0"/>
              </a:rPr>
              <a:t>giá</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của</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nghệ</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đã</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rẻ</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hơn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rất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nhiều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có</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đủ</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khả</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năng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để</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thực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thi</a:t>
            </a:r>
            <a:r>
              <a:rPr lang="en-US" b="0">
                <a:latin typeface="Times New Roman" panose="02020603050405020304" pitchFamily="18" charset="0"/>
                <a:cs typeface="Times New Roman" panose="02020603050405020304" pitchFamily="18" charset="0"/>
              </a:rPr>
              <a:t> mạng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trong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toàn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nếu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chuyển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hoàn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toàn</a:t>
            </a:r>
            <a:r>
              <a:rPr lang="en-US" b="0">
                <a:latin typeface="Times New Roman" panose="02020603050405020304" pitchFamily="18" charset="0"/>
                <a:cs typeface="Times New Roman" panose="02020603050405020304" pitchFamily="18" charset="0"/>
              </a:rPr>
              <a:t> sử </a:t>
            </a:r>
            <a:r>
              <a:rPr lang="en-US" b="0" err="1">
                <a:latin typeface="Times New Roman" panose="02020603050405020304" pitchFamily="18" charset="0"/>
                <a:cs typeface="Times New Roman" panose="02020603050405020304" pitchFamily="18" charset="0"/>
              </a:rPr>
              <a:t>dụng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sẽ</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tránh</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được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sự</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lan</a:t>
            </a:r>
            <a:r>
              <a:rPr lang="en-US" b="0">
                <a:latin typeface="Times New Roman" panose="02020603050405020304" pitchFamily="18" charset="0"/>
                <a:cs typeface="Times New Roman" panose="02020603050405020304" pitchFamily="18" charset="0"/>
              </a:rPr>
              <a:t> man </a:t>
            </a:r>
            <a:r>
              <a:rPr lang="en-US" b="0" err="1">
                <a:latin typeface="Times New Roman" panose="02020603050405020304" pitchFamily="18" charset="0"/>
                <a:cs typeface="Times New Roman" panose="02020603050405020304" pitchFamily="18" charset="0"/>
              </a:rPr>
              <a:t>và</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tiết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kiệm</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thời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gian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và</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tiền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bạc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của</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ty</a:t>
            </a:r>
            <a:r>
              <a:rPr lang="en-US" b="0">
                <a:latin typeface="Times New Roman" panose="02020603050405020304" pitchFamily="18" charset="0"/>
                <a:cs typeface="Times New Roman" panose="02020603050405020304" pitchFamily="18" charset="0"/>
              </a:rPr>
              <a:t>.</a:t>
            </a:r>
          </a:p>
          <a:p>
            <a:pPr marL="0" indent="0" algn="just">
              <a:buNone/>
            </a:pPr>
            <a:endParaRPr lang="en-US"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0153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209675"/>
            <a:ext cx="8352927" cy="4554538"/>
          </a:xfrm>
        </p:spPr>
        <p:txBody>
          <a:bodyPr/>
          <a:lstStyle/>
          <a:p>
            <a:pPr marL="0" indent="0" algn="just">
              <a:buNone/>
            </a:pP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nghệ</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được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cải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thiện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giá</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của</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sự</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sản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xuất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phần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cứng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cũng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theo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đó</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hạ</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thấp</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giá</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thành</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và</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số</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lượng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cài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đặt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sẽ</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tiếp</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tục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tăng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Những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chuẩn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riêng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của</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sẽ</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tăng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cả</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về</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khả</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năng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thao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tác</a:t>
            </a:r>
            <a:r>
              <a:rPr lang="en-US" b="0">
                <a:latin typeface="Times New Roman" panose="02020603050405020304" pitchFamily="18" charset="0"/>
                <a:cs typeface="Times New Roman" panose="02020603050405020304" pitchFamily="18" charset="0"/>
              </a:rPr>
              <a:t> và tương thích giữa </a:t>
            </a:r>
            <a:r>
              <a:rPr lang="en-US" b="0" err="1">
                <a:latin typeface="Times New Roman" panose="02020603050405020304" pitchFamily="18" charset="0"/>
                <a:cs typeface="Times New Roman" panose="02020603050405020304" pitchFamily="18" charset="0"/>
              </a:rPr>
              <a:t>các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phần</a:t>
            </a:r>
            <a:r>
              <a:rPr lang="en-US" b="0">
                <a:latin typeface="Times New Roman" panose="02020603050405020304" pitchFamily="18" charset="0"/>
                <a:cs typeface="Times New Roman" panose="02020603050405020304" pitchFamily="18" charset="0"/>
              </a:rPr>
              <a:t> cũng </a:t>
            </a:r>
            <a:r>
              <a:rPr lang="en-US" b="0" err="1">
                <a:latin typeface="Times New Roman" panose="02020603050405020304" pitchFamily="18" charset="0"/>
                <a:cs typeface="Times New Roman" panose="02020603050405020304" pitchFamily="18" charset="0"/>
              </a:rPr>
              <a:t>sẽ</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cái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thiện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kể</a:t>
            </a:r>
            <a:r>
              <a:rPr lang="en-US" b="0">
                <a:latin typeface="Times New Roman" panose="02020603050405020304" pitchFamily="18" charset="0"/>
                <a:cs typeface="Times New Roman" panose="02020603050405020304" pitchFamily="18" charset="0"/>
              </a:rPr>
              <a:t>.</a:t>
            </a:r>
          </a:p>
        </p:txBody>
      </p:sp>
      <p:sp>
        <p:nvSpPr>
          <p:cNvPr id="5" name="Title 1"/>
          <p:cNvSpPr>
            <a:spLocks noGrp="1"/>
          </p:cNvSpPr>
          <p:nvPr>
            <p:ph type="title"/>
          </p:nvPr>
        </p:nvSpPr>
        <p:spPr/>
        <p:txBody>
          <a:bodyPr/>
          <a:lstStyle/>
          <a:p>
            <a:r>
              <a:rPr lang="en-US"/>
              <a:t>2.1 TỔNG QUAN</a:t>
            </a:r>
          </a:p>
        </p:txBody>
      </p:sp>
    </p:spTree>
    <p:extLst>
      <p:ext uri="{BB962C8B-B14F-4D97-AF65-F5344CB8AC3E}">
        <p14:creationId xmlns:p14="http://schemas.microsoft.com/office/powerpoint/2010/main" val="40466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258" y="185057"/>
            <a:ext cx="7848600" cy="609600"/>
          </a:xfrm>
        </p:spPr>
        <p:txBody>
          <a:bodyPr/>
          <a:lstStyle/>
          <a:p>
            <a:r>
              <a:rPr lang="en-US"/>
              <a:t>2.1.2 PHÂN LOẠI MẠNG KHÔNG DÂY</a:t>
            </a:r>
          </a:p>
        </p:txBody>
      </p:sp>
      <p:sp>
        <p:nvSpPr>
          <p:cNvPr id="3" name="Content Placeholder 2"/>
          <p:cNvSpPr>
            <a:spLocks noGrp="1"/>
          </p:cNvSpPr>
          <p:nvPr>
            <p:ph idx="1"/>
          </p:nvPr>
        </p:nvSpPr>
        <p:spPr>
          <a:xfrm>
            <a:off x="395536" y="1052736"/>
            <a:ext cx="8424935" cy="5544616"/>
          </a:xfrm>
        </p:spPr>
        <p:txBody>
          <a:bodyPr>
            <a:normAutofit fontScale="92500" lnSpcReduction="20000"/>
          </a:bodyPr>
          <a:lstStyle/>
          <a:p>
            <a:pPr algn="just"/>
            <a:r>
              <a:rPr lang="en-US" b="0" err="1">
                <a:latin typeface="Times New Roman" panose="02020603050405020304" pitchFamily="18" charset="0"/>
                <a:cs typeface="Times New Roman" panose="02020603050405020304" pitchFamily="18" charset="0"/>
              </a:rPr>
              <a:t>Hai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chỉ</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tiêu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kỹ</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thuật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cơ</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bản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để</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phân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loại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là</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phạm</a:t>
            </a:r>
            <a:r>
              <a:rPr lang="en-US" b="0">
                <a:latin typeface="Times New Roman" panose="02020603050405020304" pitchFamily="18" charset="0"/>
                <a:cs typeface="Times New Roman" panose="02020603050405020304" pitchFamily="18" charset="0"/>
              </a:rPr>
              <a:t> vi </a:t>
            </a:r>
            <a:r>
              <a:rPr lang="en-US" b="0" err="1">
                <a:latin typeface="Times New Roman" panose="02020603050405020304" pitchFamily="18" charset="0"/>
                <a:cs typeface="Times New Roman" panose="02020603050405020304" pitchFamily="18" charset="0"/>
              </a:rPr>
              <a:t>phủ</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sóng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và</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giao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thức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báo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hiệu</a:t>
            </a:r>
            <a:r>
              <a:rPr lang="en-US" b="0">
                <a:latin typeface="Times New Roman" panose="02020603050405020304" pitchFamily="18" charset="0"/>
                <a:cs typeface="Times New Roman" panose="02020603050405020304" pitchFamily="18" charset="0"/>
              </a:rPr>
              <a:t>.</a:t>
            </a:r>
          </a:p>
          <a:p>
            <a:pPr algn="just"/>
            <a:r>
              <a:rPr lang="en-US" b="0" err="1">
                <a:latin typeface="Times New Roman" panose="02020603050405020304" pitchFamily="18" charset="0"/>
                <a:cs typeface="Times New Roman" panose="02020603050405020304" pitchFamily="18" charset="0"/>
              </a:rPr>
              <a:t>Trên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cơ</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sở</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phạm</a:t>
            </a:r>
            <a:r>
              <a:rPr lang="en-US" b="0">
                <a:latin typeface="Times New Roman" panose="02020603050405020304" pitchFamily="18" charset="0"/>
                <a:cs typeface="Times New Roman" panose="02020603050405020304" pitchFamily="18" charset="0"/>
              </a:rPr>
              <a:t> vi </a:t>
            </a:r>
            <a:r>
              <a:rPr lang="en-US" b="0" err="1">
                <a:latin typeface="Times New Roman" panose="02020603050405020304" pitchFamily="18" charset="0"/>
                <a:cs typeface="Times New Roman" panose="02020603050405020304" pitchFamily="18" charset="0"/>
              </a:rPr>
              <a:t>phủ</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sóng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chúng</a:t>
            </a:r>
            <a:r>
              <a:rPr lang="en-US" b="0">
                <a:latin typeface="Times New Roman" panose="02020603050405020304" pitchFamily="18" charset="0"/>
                <a:cs typeface="Times New Roman" panose="02020603050405020304" pitchFamily="18" charset="0"/>
              </a:rPr>
              <a:t> ta </a:t>
            </a:r>
            <a:r>
              <a:rPr lang="en-US" b="0" err="1">
                <a:latin typeface="Times New Roman" panose="02020603050405020304" pitchFamily="18" charset="0"/>
                <a:cs typeface="Times New Roman" panose="02020603050405020304" pitchFamily="18" charset="0"/>
              </a:rPr>
              <a:t>có</a:t>
            </a:r>
            <a:r>
              <a:rPr lang="en-US" b="0">
                <a:latin typeface="Times New Roman" panose="02020603050405020304" pitchFamily="18" charset="0"/>
                <a:cs typeface="Times New Roman" panose="02020603050405020304" pitchFamily="18" charset="0"/>
              </a:rPr>
              <a:t> 3 </a:t>
            </a:r>
            <a:r>
              <a:rPr lang="en-US" b="0" err="1">
                <a:latin typeface="Times New Roman" panose="02020603050405020304" pitchFamily="18" charset="0"/>
                <a:cs typeface="Times New Roman" panose="02020603050405020304" pitchFamily="18" charset="0"/>
              </a:rPr>
              <a:t>loại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sau</a:t>
            </a:r>
            <a:r>
              <a:rPr lang="en-US" b="0">
                <a:latin typeface="Times New Roman" panose="02020603050405020304" pitchFamily="18" charset="0"/>
                <a:cs typeface="Times New Roman" panose="02020603050405020304" pitchFamily="18" charset="0"/>
              </a:rPr>
              <a:t>:</a:t>
            </a:r>
          </a:p>
          <a:p>
            <a:pPr marL="0" indent="0" algn="just">
              <a:buNone/>
            </a:pPr>
            <a:r>
              <a:rPr lang="en-US" b="0">
                <a:latin typeface="Times New Roman" panose="02020603050405020304" pitchFamily="18" charset="0"/>
                <a:cs typeface="Times New Roman" panose="02020603050405020304" pitchFamily="18" charset="0"/>
              </a:rPr>
              <a:t>	- WPAN (Wireless Personal Area Network)</a:t>
            </a:r>
          </a:p>
          <a:p>
            <a:pPr marL="0" indent="0" algn="just">
              <a:buNone/>
            </a:pPr>
            <a:r>
              <a:rPr lang="en-US" b="0">
                <a:latin typeface="Times New Roman" panose="02020603050405020304" pitchFamily="18" charset="0"/>
                <a:cs typeface="Times New Roman" panose="02020603050405020304" pitchFamily="18" charset="0"/>
              </a:rPr>
              <a:t>	- WLAN (Wireless Local Area Network)</a:t>
            </a:r>
          </a:p>
          <a:p>
            <a:pPr marL="0" indent="0" algn="just">
              <a:buNone/>
            </a:pPr>
            <a:r>
              <a:rPr lang="en-US" b="0">
                <a:latin typeface="Times New Roman" panose="02020603050405020304" pitchFamily="18" charset="0"/>
                <a:cs typeface="Times New Roman" panose="02020603050405020304" pitchFamily="18" charset="0"/>
              </a:rPr>
              <a:t>	- WWAN (Wireless Wide Area Network)</a:t>
            </a:r>
          </a:p>
          <a:p>
            <a:pPr algn="just"/>
            <a:r>
              <a:rPr lang="en-US" b="0" err="1">
                <a:latin typeface="Times New Roman" panose="02020603050405020304" pitchFamily="18" charset="0"/>
                <a:cs typeface="Times New Roman" panose="02020603050405020304" pitchFamily="18" charset="0"/>
              </a:rPr>
              <a:t>Dựa</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trên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giao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thức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ta </a:t>
            </a:r>
            <a:r>
              <a:rPr lang="en-US" b="0" err="1">
                <a:latin typeface="Times New Roman" panose="02020603050405020304" pitchFamily="18" charset="0"/>
                <a:cs typeface="Times New Roman" panose="02020603050405020304" pitchFamily="18" charset="0"/>
              </a:rPr>
              <a:t>có</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hai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loại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sau</a:t>
            </a:r>
            <a:r>
              <a:rPr lang="en-US" b="0">
                <a:latin typeface="Times New Roman" panose="02020603050405020304" pitchFamily="18" charset="0"/>
                <a:cs typeface="Times New Roman" panose="02020603050405020304" pitchFamily="18" charset="0"/>
              </a:rPr>
              <a:t>:</a:t>
            </a:r>
          </a:p>
          <a:p>
            <a:pPr marL="0" indent="0" algn="just">
              <a:buNone/>
            </a:pPr>
            <a:r>
              <a:rPr lang="en-US" b="0">
                <a:latin typeface="Times New Roman" panose="02020603050405020304" pitchFamily="18" charset="0"/>
                <a:cs typeface="Times New Roman" panose="02020603050405020304" pitchFamily="18" charset="0"/>
              </a:rPr>
              <a:t>	-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có</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sử</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dụng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giao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thức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báo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hiệu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cung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cấp</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bởi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người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quản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lý</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viễn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cho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hệ</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thống</a:t>
            </a:r>
            <a:r>
              <a:rPr lang="en-US" b="0">
                <a:latin typeface="Times New Roman" panose="02020603050405020304" pitchFamily="18" charset="0"/>
                <a:cs typeface="Times New Roman" panose="02020603050405020304" pitchFamily="18" charset="0"/>
              </a:rPr>
              <a:t> di </a:t>
            </a:r>
            <a:r>
              <a:rPr lang="en-US" b="0" err="1">
                <a:latin typeface="Times New Roman" panose="02020603050405020304" pitchFamily="18" charset="0"/>
                <a:cs typeface="Times New Roman" panose="02020603050405020304" pitchFamily="18" charset="0"/>
              </a:rPr>
              <a:t>động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như</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3G.</a:t>
            </a:r>
          </a:p>
          <a:p>
            <a:pPr marL="0" indent="0" algn="just">
              <a:buNone/>
            </a:pPr>
            <a:r>
              <a:rPr lang="en-US" b="0">
                <a:latin typeface="Times New Roman" panose="02020603050405020304" pitchFamily="18" charset="0"/>
                <a:cs typeface="Times New Roman" panose="02020603050405020304" pitchFamily="18" charset="0"/>
              </a:rPr>
              <a:t>	-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sử</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dụng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giao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thức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báo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hiệu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như</a:t>
            </a:r>
            <a:r>
              <a:rPr lang="en-US" b="0">
                <a:latin typeface="Times New Roman" panose="02020603050405020304" pitchFamily="18" charset="0"/>
                <a:cs typeface="Times New Roman" panose="02020603050405020304" pitchFamily="18" charset="0"/>
              </a:rPr>
              <a:t> Ethernet, Internet </a:t>
            </a:r>
            <a:r>
              <a:rPr lang="en-US" b="0" err="1">
                <a:latin typeface="Times New Roman" panose="02020603050405020304" pitchFamily="18" charset="0"/>
                <a:cs typeface="Times New Roman" panose="02020603050405020304" pitchFamily="18" charset="0"/>
              </a:rPr>
              <a:t>là</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ví</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dụ</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điển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hình</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cho</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loại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này</a:t>
            </a:r>
            <a:r>
              <a:rPr lang="en-US" b="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903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2.1.3 VẤN ĐỀ KỸ THUẬT</a:t>
            </a:r>
          </a:p>
        </p:txBody>
      </p:sp>
      <p:sp>
        <p:nvSpPr>
          <p:cNvPr id="3" name="Content Placeholder 2"/>
          <p:cNvSpPr>
            <a:spLocks noGrp="1"/>
          </p:cNvSpPr>
          <p:nvPr>
            <p:ph idx="1"/>
          </p:nvPr>
        </p:nvSpPr>
        <p:spPr>
          <a:xfrm>
            <a:off x="467544" y="908720"/>
            <a:ext cx="8280919" cy="5544616"/>
          </a:xfrm>
        </p:spPr>
        <p:txBody>
          <a:bodyPr>
            <a:normAutofit/>
          </a:bodyPr>
          <a:lstStyle/>
          <a:p>
            <a:pPr algn="just"/>
            <a:r>
              <a:rPr lang="en-US" b="0" err="1">
                <a:latin typeface="Times New Roman" panose="02020603050405020304" pitchFamily="18" charset="0"/>
                <a:cs typeface="Times New Roman" panose="02020603050405020304" pitchFamily="18" charset="0"/>
              </a:rPr>
              <a:t>Trong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các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hệ</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thống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hữu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tuyến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dữ</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liệu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được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truyền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từ</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thiết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bị</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này</a:t>
            </a:r>
            <a:r>
              <a:rPr lang="en-US" b="0">
                <a:latin typeface="Times New Roman" panose="02020603050405020304" pitchFamily="18" charset="0"/>
                <a:cs typeface="Times New Roman" panose="02020603050405020304" pitchFamily="18" charset="0"/>
              </a:rPr>
              <a:t> sang </a:t>
            </a:r>
            <a:r>
              <a:rPr lang="en-US" b="0" err="1">
                <a:latin typeface="Times New Roman" panose="02020603050405020304" pitchFamily="18" charset="0"/>
                <a:cs typeface="Times New Roman" panose="02020603050405020304" pitchFamily="18" charset="0"/>
              </a:rPr>
              <a:t>thiết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bị</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khác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thông</a:t>
            </a:r>
            <a:r>
              <a:rPr lang="en-US" b="0">
                <a:latin typeface="Times New Roman" panose="02020603050405020304" pitchFamily="18" charset="0"/>
                <a:cs typeface="Times New Roman" panose="02020603050405020304" pitchFamily="18" charset="0"/>
              </a:rPr>
              <a:t> qua </a:t>
            </a:r>
            <a:r>
              <a:rPr lang="en-US" b="0" err="1">
                <a:latin typeface="Times New Roman" panose="02020603050405020304" pitchFamily="18" charset="0"/>
                <a:cs typeface="Times New Roman" panose="02020603050405020304" pitchFamily="18" charset="0"/>
              </a:rPr>
              <a:t>các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cáp</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hoặc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thiết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bị</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trung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gian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Còn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đối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với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mạng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dây</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các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thiết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bị</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truyền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và</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nhận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thông</a:t>
            </a:r>
            <a:r>
              <a:rPr lang="en-US" b="0">
                <a:latin typeface="Times New Roman" panose="02020603050405020304" pitchFamily="18" charset="0"/>
                <a:cs typeface="Times New Roman" panose="02020603050405020304" pitchFamily="18" charset="0"/>
              </a:rPr>
              <a:t> tin </a:t>
            </a:r>
            <a:r>
              <a:rPr lang="en-US" b="0" err="1">
                <a:latin typeface="Times New Roman" panose="02020603050405020304" pitchFamily="18" charset="0"/>
                <a:cs typeface="Times New Roman" panose="02020603050405020304" pitchFamily="18" charset="0"/>
              </a:rPr>
              <a:t>thông</a:t>
            </a:r>
            <a:r>
              <a:rPr lang="en-US" b="0">
                <a:latin typeface="Times New Roman" panose="02020603050405020304" pitchFamily="18" charset="0"/>
                <a:cs typeface="Times New Roman" panose="02020603050405020304" pitchFamily="18" charset="0"/>
              </a:rPr>
              <a:t> qua </a:t>
            </a:r>
            <a:r>
              <a:rPr lang="en-US" b="0" err="1">
                <a:latin typeface="Times New Roman" panose="02020603050405020304" pitchFamily="18" charset="0"/>
                <a:cs typeface="Times New Roman" panose="02020603050405020304" pitchFamily="18" charset="0"/>
              </a:rPr>
              <a:t>sóng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điện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từ</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sóng</a:t>
            </a:r>
            <a:r>
              <a:rPr lang="en-US" b="0">
                <a:latin typeface="Times New Roman" panose="02020603050405020304" pitchFamily="18" charset="0"/>
                <a:cs typeface="Times New Roman" panose="02020603050405020304" pitchFamily="18" charset="0"/>
              </a:rPr>
              <a:t> radio </a:t>
            </a:r>
            <a:r>
              <a:rPr lang="en-US" b="0" err="1">
                <a:latin typeface="Times New Roman" panose="02020603050405020304" pitchFamily="18" charset="0"/>
                <a:cs typeface="Times New Roman" panose="02020603050405020304" pitchFamily="18" charset="0"/>
              </a:rPr>
              <a:t>hoặc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tín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hiệu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hồng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ngoại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Trong</a:t>
            </a:r>
            <a:r>
              <a:rPr lang="en-US" b="0">
                <a:latin typeface="Times New Roman" panose="02020603050405020304" pitchFamily="18" charset="0"/>
                <a:cs typeface="Times New Roman" panose="02020603050405020304" pitchFamily="18" charset="0"/>
              </a:rPr>
              <a:t> WLAN </a:t>
            </a:r>
            <a:r>
              <a:rPr lang="en-US" b="0" err="1">
                <a:latin typeface="Times New Roman" panose="02020603050405020304" pitchFamily="18" charset="0"/>
                <a:cs typeface="Times New Roman" panose="02020603050405020304" pitchFamily="18" charset="0"/>
              </a:rPr>
              <a:t>và</a:t>
            </a:r>
            <a:r>
              <a:rPr lang="en-US" b="0">
                <a:latin typeface="Times New Roman" panose="02020603050405020304" pitchFamily="18" charset="0"/>
                <a:cs typeface="Times New Roman" panose="02020603050405020304" pitchFamily="18" charset="0"/>
              </a:rPr>
              <a:t> WMAN </a:t>
            </a:r>
            <a:r>
              <a:rPr lang="en-US" b="0" err="1">
                <a:latin typeface="Times New Roman" panose="02020603050405020304" pitchFamily="18" charset="0"/>
                <a:cs typeface="Times New Roman" panose="02020603050405020304" pitchFamily="18" charset="0"/>
              </a:rPr>
              <a:t>thì</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sóng</a:t>
            </a:r>
            <a:r>
              <a:rPr lang="en-US" b="0">
                <a:latin typeface="Times New Roman" panose="02020603050405020304" pitchFamily="18" charset="0"/>
                <a:cs typeface="Times New Roman" panose="02020603050405020304" pitchFamily="18" charset="0"/>
              </a:rPr>
              <a:t> radio </a:t>
            </a:r>
            <a:r>
              <a:rPr lang="en-US" b="0" err="1">
                <a:latin typeface="Times New Roman" panose="02020603050405020304" pitchFamily="18" charset="0"/>
                <a:cs typeface="Times New Roman" panose="02020603050405020304" pitchFamily="18" charset="0"/>
              </a:rPr>
              <a:t>được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sử</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dụng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rộng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rãi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hơn</a:t>
            </a:r>
            <a:r>
              <a:rPr lang="en-US" b="0">
                <a:latin typeface="Times New Roman" panose="02020603050405020304" pitchFamily="18" charset="0"/>
                <a:cs typeface="Times New Roman" panose="02020603050405020304" pitchFamily="18" charset="0"/>
              </a:rPr>
              <a:t>.</a:t>
            </a:r>
          </a:p>
          <a:p>
            <a:pPr algn="just"/>
            <a:r>
              <a:rPr lang="en-US" b="0" err="1">
                <a:latin typeface="Times New Roman" panose="02020603050405020304" pitchFamily="18" charset="0"/>
                <a:cs typeface="Times New Roman" panose="02020603050405020304" pitchFamily="18" charset="0"/>
              </a:rPr>
              <a:t>Tín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hiệu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truyền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trong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không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khí</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trong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một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khu</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vực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gọi</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là</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vùng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phủ</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sóng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Thiết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bị</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nhận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chỉ</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cần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nằm</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trong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vùng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phủ</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sóng</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của</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thiết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bị</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phát</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sẽ</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nhận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được</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tín</a:t>
            </a:r>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hiệu</a:t>
            </a:r>
            <a:r>
              <a:rPr lang="en-US" b="0">
                <a:latin typeface="Times New Roman" panose="02020603050405020304" pitchFamily="18" charset="0"/>
                <a:cs typeface="Times New Roman" panose="02020603050405020304" pitchFamily="18" charset="0"/>
              </a:rPr>
              <a:t>.</a:t>
            </a:r>
          </a:p>
          <a:p>
            <a:pPr marL="628650" indent="-514350" algn="just">
              <a:lnSpc>
                <a:spcPct val="150000"/>
              </a:lnSpc>
              <a:buClr>
                <a:schemeClr val="tx1">
                  <a:lumMod val="85000"/>
                  <a:lumOff val="15000"/>
                </a:schemeClr>
              </a:buClr>
              <a:buAutoNum type="alphaLcPeriod"/>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911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2.2 CÔNG NGHỆ GSM</a:t>
            </a:r>
          </a:p>
        </p:txBody>
      </p:sp>
      <p:sp>
        <p:nvSpPr>
          <p:cNvPr id="3" name="Content Placeholder 2"/>
          <p:cNvSpPr>
            <a:spLocks noGrp="1"/>
          </p:cNvSpPr>
          <p:nvPr>
            <p:ph idx="1"/>
          </p:nvPr>
        </p:nvSpPr>
        <p:spPr>
          <a:xfrm>
            <a:off x="467544" y="980728"/>
            <a:ext cx="8208911" cy="5256584"/>
          </a:xfrm>
        </p:spPr>
        <p:txBody>
          <a:bodyPr>
            <a:normAutofit/>
          </a:bodyPr>
          <a:lstStyle/>
          <a:p>
            <a:pPr marL="0" indent="225425" algn="just">
              <a:spcBef>
                <a:spcPct val="0"/>
              </a:spcBef>
            </a:pPr>
            <a:r>
              <a:rPr lang="en-US" sz="2800" b="0">
                <a:latin typeface="Times New Roman" panose="02020603050405020304" pitchFamily="18" charset="0"/>
                <a:cs typeface="Times New Roman" panose="02020603050405020304" pitchFamily="18" charset="0"/>
              </a:rPr>
              <a:t>GSM </a:t>
            </a:r>
            <a:r>
              <a:rPr lang="vi-VN" sz="2800" b="0">
                <a:latin typeface="Times New Roman" panose="02020603050405020304" pitchFamily="18" charset="0"/>
                <a:cs typeface="Times New Roman" panose="02020603050405020304" pitchFamily="18" charset="0"/>
              </a:rPr>
              <a:t>có nhiệm vụ xây dựng bộ các chỉ tiêu kỹ thuật cho mạng điện thoại di động toàn châu Âu hoạt động ở dải tần 900 MHz. </a:t>
            </a:r>
            <a:endParaRPr lang="en-US" sz="2800" b="0">
              <a:latin typeface="Times New Roman" panose="02020603050405020304" pitchFamily="18" charset="0"/>
              <a:cs typeface="Times New Roman" panose="02020603050405020304" pitchFamily="18" charset="0"/>
            </a:endParaRPr>
          </a:p>
          <a:p>
            <a:pPr marL="0" indent="225425" algn="just">
              <a:spcBef>
                <a:spcPct val="0"/>
              </a:spcBef>
            </a:pPr>
            <a:r>
              <a:rPr lang="vi-VN" sz="2800" b="0">
                <a:latin typeface="Times New Roman" panose="02020603050405020304" pitchFamily="18" charset="0"/>
                <a:cs typeface="Times New Roman" panose="02020603050405020304" pitchFamily="18" charset="0"/>
              </a:rPr>
              <a:t>Nhóm nghiên cứu đã xem xét nhiều giải pháp khác nhau và cuối cùng đi đến thống nhất sử dụng kỹ thuật đa truy nhập phân chia theo thời gian băng hẹp (Narrow Band TDMA).</a:t>
            </a:r>
            <a:endParaRPr lang="en-US" sz="3200" b="0">
              <a:latin typeface="Times New Roman" panose="02020603050405020304" pitchFamily="18" charset="0"/>
              <a:cs typeface="Times New Roman" panose="02020603050405020304" pitchFamily="18" charset="0"/>
            </a:endParaRPr>
          </a:p>
          <a:p>
            <a:pPr marL="628650" indent="-514350" algn="just">
              <a:lnSpc>
                <a:spcPct val="150000"/>
              </a:lnSpc>
              <a:buClr>
                <a:schemeClr val="tx1">
                  <a:lumMod val="85000"/>
                  <a:lumOff val="15000"/>
                </a:schemeClr>
              </a:buClr>
              <a:buAutoNum type="alphaLcPeriod"/>
            </a:pPr>
            <a:endParaRPr lang="en-US" sz="3200" b="0">
              <a:latin typeface="Times New Roman" panose="02020603050405020304" pitchFamily="18" charset="0"/>
              <a:cs typeface="Times New Roman" panose="02020603050405020304" pitchFamily="18" charset="0"/>
            </a:endParaRPr>
          </a:p>
          <a:p>
            <a:pPr marL="114300" indent="0" algn="just">
              <a:lnSpc>
                <a:spcPct val="150000"/>
              </a:lnSpc>
              <a:buClr>
                <a:schemeClr val="tx1">
                  <a:lumMod val="85000"/>
                  <a:lumOff val="15000"/>
                </a:schemeClr>
              </a:buClr>
              <a:buNone/>
            </a:pPr>
            <a:endParaRPr lang="en-US" sz="3200" b="0">
              <a:latin typeface="Times New Roman" panose="02020603050405020304" pitchFamily="18" charset="0"/>
              <a:cs typeface="Times New Roman" panose="02020603050405020304" pitchFamily="18" charset="0"/>
            </a:endParaRPr>
          </a:p>
          <a:p>
            <a:pPr marL="628650" indent="-514350" algn="just">
              <a:lnSpc>
                <a:spcPct val="150000"/>
              </a:lnSpc>
              <a:buClr>
                <a:schemeClr val="tx1">
                  <a:lumMod val="85000"/>
                  <a:lumOff val="15000"/>
                </a:schemeClr>
              </a:buClr>
              <a:buAutoNum type="alphaLcPeriod"/>
            </a:pPr>
            <a:endParaRPr lang="en-US" sz="32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1392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209675"/>
            <a:ext cx="8136903" cy="4554538"/>
          </a:xfrm>
        </p:spPr>
        <p:txBody>
          <a:bodyPr>
            <a:normAutofit fontScale="92500" lnSpcReduction="10000"/>
          </a:bodyPr>
          <a:lstStyle/>
          <a:p>
            <a:pPr marL="0" indent="225425" algn="just" fontAlgn="auto">
              <a:spcBef>
                <a:spcPts val="0"/>
              </a:spcBef>
              <a:spcAft>
                <a:spcPts val="0"/>
              </a:spcAft>
              <a:defRPr/>
            </a:pPr>
            <a:r>
              <a:rPr lang="vi-VN" sz="2800" b="0">
                <a:latin typeface="Times New Roman" pitchFamily="18" charset="0"/>
                <a:cs typeface="Times New Roman" pitchFamily="18" charset="0"/>
              </a:rPr>
              <a:t>Năm 1988 phiên bản dự thảo đầu tiên của GSM đã được hoàn thành và hệ thống GSM đầu tiên được triển khai vào khoảng năm 1991.</a:t>
            </a:r>
            <a:endParaRPr lang="en-US" sz="2800" b="0">
              <a:latin typeface="Times New Roman" pitchFamily="18" charset="0"/>
              <a:cs typeface="Times New Roman" pitchFamily="18" charset="0"/>
            </a:endParaRPr>
          </a:p>
          <a:p>
            <a:pPr marL="0" indent="225425" algn="just" fontAlgn="auto">
              <a:spcBef>
                <a:spcPts val="0"/>
              </a:spcBef>
              <a:spcAft>
                <a:spcPts val="0"/>
              </a:spcAft>
              <a:defRPr/>
            </a:pPr>
            <a:r>
              <a:rPr lang="vi-VN" sz="2800" b="0">
                <a:latin typeface="Times New Roman" panose="02020603050405020304" pitchFamily="18" charset="0"/>
                <a:cs typeface="Times New Roman" panose="02020603050405020304" pitchFamily="18" charset="0"/>
              </a:rPr>
              <a:t>Kể từ khi ra đời, các hệ thống thông tin di động GSM đã phát triển với một tốc độ hết sức nhanh chóng, có mặt ở 140 quốc gia và có số thuê bao lên tới gần 1 tỷ. Lúc này thuật ngữ GSM có một ý nghĩa mới đó là Hệ thống thông tin di động toàn cầu (</a:t>
            </a:r>
            <a:r>
              <a:rPr lang="vi-VN" sz="2800" b="0" i="1">
                <a:latin typeface="Times New Roman" panose="02020603050405020304" pitchFamily="18" charset="0"/>
                <a:cs typeface="Times New Roman" panose="02020603050405020304" pitchFamily="18" charset="0"/>
              </a:rPr>
              <a:t>Global System Mobile</a:t>
            </a:r>
            <a:r>
              <a:rPr lang="vi-VN" sz="2800" b="0">
                <a:latin typeface="Times New Roman" panose="02020603050405020304" pitchFamily="18" charset="0"/>
                <a:cs typeface="Times New Roman" panose="02020603050405020304" pitchFamily="18" charset="0"/>
              </a:rPr>
              <a:t>).</a:t>
            </a:r>
            <a:endParaRPr lang="en-US" sz="2800" b="0">
              <a:latin typeface="Times New Roman" panose="02020603050405020304" pitchFamily="18" charset="0"/>
              <a:cs typeface="Times New Roman" panose="02020603050405020304" pitchFamily="18" charset="0"/>
            </a:endParaRPr>
          </a:p>
        </p:txBody>
      </p:sp>
      <p:sp>
        <p:nvSpPr>
          <p:cNvPr id="7" name="Title 1"/>
          <p:cNvSpPr>
            <a:spLocks noGrp="1"/>
          </p:cNvSpPr>
          <p:nvPr>
            <p:ph type="title"/>
          </p:nvPr>
        </p:nvSpPr>
        <p:spPr/>
        <p:txBody>
          <a:bodyPr/>
          <a:lstStyle/>
          <a:p>
            <a:r>
              <a:rPr lang="en-US"/>
              <a:t>2.2 CÔNG NGHỆ GSM</a:t>
            </a:r>
          </a:p>
        </p:txBody>
      </p:sp>
    </p:spTree>
    <p:extLst>
      <p:ext uri="{BB962C8B-B14F-4D97-AF65-F5344CB8AC3E}">
        <p14:creationId xmlns:p14="http://schemas.microsoft.com/office/powerpoint/2010/main" val="344502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2.3 CÔNG NGHỆ CDMA</a:t>
            </a:r>
          </a:p>
        </p:txBody>
      </p:sp>
      <p:sp>
        <p:nvSpPr>
          <p:cNvPr id="3" name="Content Placeholder 2"/>
          <p:cNvSpPr>
            <a:spLocks noGrp="1"/>
          </p:cNvSpPr>
          <p:nvPr>
            <p:ph idx="1"/>
          </p:nvPr>
        </p:nvSpPr>
        <p:spPr>
          <a:xfrm>
            <a:off x="683568" y="1209675"/>
            <a:ext cx="8064895" cy="4554538"/>
          </a:xfrm>
        </p:spPr>
        <p:txBody>
          <a:bodyPr>
            <a:normAutofit fontScale="92500" lnSpcReduction="10000"/>
          </a:bodyPr>
          <a:lstStyle/>
          <a:p>
            <a:pPr marL="0" indent="225425" algn="just">
              <a:spcBef>
                <a:spcPct val="0"/>
              </a:spcBef>
            </a:pPr>
            <a:r>
              <a:rPr lang="en-US" sz="2800" b="0">
                <a:latin typeface="Times New Roman" panose="02020603050405020304" pitchFamily="18" charset="0"/>
                <a:cs typeface="Times New Roman" panose="02020603050405020304" pitchFamily="18" charset="0"/>
              </a:rPr>
              <a:t>Ở</a:t>
            </a:r>
            <a:r>
              <a:rPr lang="vi-VN" sz="2800" b="0">
                <a:latin typeface="Times New Roman" panose="02020603050405020304" pitchFamily="18" charset="0"/>
                <a:cs typeface="Times New Roman" panose="02020603050405020304" pitchFamily="18" charset="0"/>
              </a:rPr>
              <a:t> Mỹ các hệ thống điện thoại tương tự thế hệ thứ nhất AMPS</a:t>
            </a:r>
            <a:r>
              <a:rPr lang="en-US" sz="2800" b="0">
                <a:latin typeface="Times New Roman" panose="02020603050405020304" pitchFamily="18" charset="0"/>
                <a:cs typeface="Times New Roman" panose="02020603050405020304" pitchFamily="18" charset="0"/>
              </a:rPr>
              <a:t> (</a:t>
            </a:r>
            <a:r>
              <a:rPr lang="vi-VN" sz="2800" b="0">
                <a:latin typeface="Times New Roman" panose="02020603050405020304" pitchFamily="18" charset="0"/>
                <a:cs typeface="Times New Roman" panose="02020603050405020304" pitchFamily="18" charset="0"/>
              </a:rPr>
              <a:t>Advanced Mobile Phone System</a:t>
            </a:r>
            <a:r>
              <a:rPr lang="en-US" sz="2800" b="0">
                <a:latin typeface="Times New Roman" panose="02020603050405020304" pitchFamily="18" charset="0"/>
                <a:cs typeface="Times New Roman" panose="02020603050405020304" pitchFamily="18" charset="0"/>
              </a:rPr>
              <a:t>) </a:t>
            </a:r>
            <a:r>
              <a:rPr lang="vi-VN" sz="2800" b="0">
                <a:latin typeface="Times New Roman" panose="02020603050405020304" pitchFamily="18" charset="0"/>
                <a:cs typeface="Times New Roman" panose="02020603050405020304" pitchFamily="18" charset="0"/>
              </a:rPr>
              <a:t>được phát triển thành các hệ thống điện thoại di động số thế hệ 2 tuân thủ tiêu chuẩn của hiệp hội viễn thông Mỹ IS-136. </a:t>
            </a:r>
            <a:endParaRPr lang="en-US" sz="2800" b="0">
              <a:latin typeface="Times New Roman" panose="02020603050405020304" pitchFamily="18" charset="0"/>
              <a:cs typeface="Times New Roman" panose="02020603050405020304" pitchFamily="18" charset="0"/>
            </a:endParaRPr>
          </a:p>
          <a:p>
            <a:pPr marL="0" indent="225425" algn="just">
              <a:spcBef>
                <a:spcPct val="0"/>
              </a:spcBef>
            </a:pPr>
            <a:r>
              <a:rPr lang="vi-VN" sz="2800" b="0">
                <a:latin typeface="Times New Roman" panose="02020603050405020304" pitchFamily="18" charset="0"/>
                <a:cs typeface="Times New Roman" panose="02020603050405020304" pitchFamily="18" charset="0"/>
              </a:rPr>
              <a:t>Khi công nghệ CDMA (Code Division Multiple Access – IS-95) ra đời, các nhà cung cấp dịch vụ điện thoại di động ở Mỹ cung cấp dịch vụ mode song song, cho phép thuê bao có thể truy cập vào cả hai mạng IS-136 và IS-95.</a:t>
            </a:r>
            <a:endParaRPr lang="en-US" sz="2800" b="0">
              <a:latin typeface="Times New Roman" panose="02020603050405020304" pitchFamily="18" charset="0"/>
              <a:cs typeface="Times New Roman" panose="02020603050405020304" pitchFamily="18" charset="0"/>
            </a:endParaRPr>
          </a:p>
          <a:p>
            <a:pPr marL="628650" indent="-514350">
              <a:lnSpc>
                <a:spcPct val="150000"/>
              </a:lnSpc>
              <a:buClr>
                <a:schemeClr val="tx1">
                  <a:lumMod val="85000"/>
                  <a:lumOff val="15000"/>
                </a:schemeClr>
              </a:buClr>
              <a:buAutoNum type="alphaLcPeriod"/>
            </a:pPr>
            <a:endParaRPr lang="en-US" sz="3200" b="0"/>
          </a:p>
        </p:txBody>
      </p:sp>
    </p:spTree>
    <p:extLst>
      <p:ext uri="{BB962C8B-B14F-4D97-AF65-F5344CB8AC3E}">
        <p14:creationId xmlns:p14="http://schemas.microsoft.com/office/powerpoint/2010/main" val="214039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2.4 CÁC CÔNG NGHỆ MẠNG</a:t>
            </a:r>
          </a:p>
        </p:txBody>
      </p:sp>
      <p:sp>
        <p:nvSpPr>
          <p:cNvPr id="3" name="Content Placeholder 2"/>
          <p:cNvSpPr>
            <a:spLocks noGrp="1"/>
          </p:cNvSpPr>
          <p:nvPr>
            <p:ph idx="1"/>
          </p:nvPr>
        </p:nvSpPr>
        <p:spPr>
          <a:xfrm>
            <a:off x="467544" y="1320400"/>
            <a:ext cx="8352928" cy="5204943"/>
          </a:xfrm>
        </p:spPr>
        <p:txBody>
          <a:bodyPr>
            <a:normAutofit fontScale="70000" lnSpcReduction="20000"/>
          </a:bodyPr>
          <a:lstStyle/>
          <a:p>
            <a:pPr marL="0" indent="225425" algn="just" fontAlgn="auto">
              <a:spcBef>
                <a:spcPts val="0"/>
              </a:spcBef>
              <a:spcAft>
                <a:spcPts val="0"/>
              </a:spcAft>
              <a:buNone/>
              <a:defRPr/>
            </a:pPr>
            <a:r>
              <a:rPr lang="en-US" sz="2800" b="0">
                <a:latin typeface="Times New Roman" panose="02020603050405020304" pitchFamily="18" charset="0"/>
                <a:cs typeface="Times New Roman" panose="02020603050405020304" pitchFamily="18" charset="0"/>
              </a:rPr>
              <a:t>- </a:t>
            </a:r>
            <a:r>
              <a:rPr lang="vi-VN" sz="2800" b="0">
                <a:latin typeface="Times New Roman" panose="02020603050405020304" pitchFamily="18" charset="0"/>
                <a:cs typeface="Times New Roman" panose="02020603050405020304" pitchFamily="18" charset="0"/>
              </a:rPr>
              <a:t>Là mạng thông tin di động không dây cơ bản đầu tiên trên thế giới. Nó là hệ thống giao tiếp thông tin qua kết nối tín hiệu analog. </a:t>
            </a:r>
            <a:endParaRPr lang="en-US" sz="28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endParaRPr lang="en-US" sz="28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endParaRPr lang="en-US" sz="28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endParaRPr lang="en-US" sz="28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endParaRPr lang="en-US" sz="28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endParaRPr lang="en-US" sz="28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r>
              <a:rPr lang="en-US" sz="2800" b="0">
                <a:latin typeface="Times New Roman" panose="02020603050405020304" pitchFamily="18" charset="0"/>
                <a:cs typeface="Times New Roman" panose="02020603050405020304" pitchFamily="18" charset="0"/>
              </a:rPr>
              <a:t>- </a:t>
            </a:r>
            <a:r>
              <a:rPr lang="vi-VN" sz="2800" b="0">
                <a:latin typeface="Times New Roman" panose="02020603050405020304" pitchFamily="18" charset="0"/>
                <a:cs typeface="Times New Roman" panose="02020603050405020304" pitchFamily="18" charset="0"/>
              </a:rPr>
              <a:t>Nó sử dụng các ăng-ten thu phát sóng gắn ngoài, kết nối theo tín hiệu analog tới các trạm thu phát sóng và nhận tín hiệu xử lý thoại thông qua các module gắn trong máy di động. Chính vì thế mà các thế hệ máy di động đầu tiên trên thế giới có kích thước khá to và cồng kềnh do tích hợp cùng lúc 2 module thu tín hiện và phát</a:t>
            </a:r>
            <a:r>
              <a:rPr lang="en-US" sz="2800" b="0">
                <a:latin typeface="Times New Roman" panose="02020603050405020304" pitchFamily="18" charset="0"/>
                <a:cs typeface="Times New Roman" panose="02020603050405020304" pitchFamily="18" charset="0"/>
              </a:rPr>
              <a:t> </a:t>
            </a:r>
            <a:r>
              <a:rPr lang="vi-VN" sz="2800" b="0">
                <a:latin typeface="Times New Roman" panose="02020603050405020304" pitchFamily="18" charset="0"/>
                <a:cs typeface="Times New Roman" panose="02020603050405020304" pitchFamily="18" charset="0"/>
              </a:rPr>
              <a:t>tín hiệu như trên.</a:t>
            </a:r>
            <a:endParaRPr lang="en-US" sz="2800" b="0">
              <a:latin typeface="Times New Roman" panose="02020603050405020304" pitchFamily="18" charset="0"/>
              <a:cs typeface="Times New Roman" panose="02020603050405020304" pitchFamily="18" charset="0"/>
            </a:endParaRPr>
          </a:p>
          <a:p>
            <a:pPr marL="571500" indent="-457200">
              <a:buClr>
                <a:schemeClr val="tx1">
                  <a:lumMod val="85000"/>
                  <a:lumOff val="15000"/>
                </a:schemeClr>
              </a:buClr>
            </a:pPr>
            <a:endParaRPr lang="en-US" sz="2800" b="0">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132856"/>
            <a:ext cx="54102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734180" y="2204864"/>
            <a:ext cx="26670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err="1"/>
              <a:t>Cuối</a:t>
            </a:r>
            <a:r>
              <a:rPr lang="en-US"/>
              <a:t> </a:t>
            </a:r>
            <a:r>
              <a:rPr lang="en-US" err="1"/>
              <a:t>những</a:t>
            </a:r>
            <a:r>
              <a:rPr lang="en-US"/>
              <a:t> </a:t>
            </a:r>
            <a:r>
              <a:rPr lang="en-US" err="1"/>
              <a:t>năm</a:t>
            </a:r>
            <a:r>
              <a:rPr lang="en-US"/>
              <a:t> 1970, </a:t>
            </a:r>
            <a:r>
              <a:rPr lang="en-US" err="1"/>
              <a:t>đầu</a:t>
            </a:r>
            <a:r>
              <a:rPr lang="en-US"/>
              <a:t> </a:t>
            </a:r>
            <a:r>
              <a:rPr lang="en-US" err="1"/>
              <a:t>những</a:t>
            </a:r>
            <a:r>
              <a:rPr lang="en-US"/>
              <a:t> </a:t>
            </a:r>
            <a:r>
              <a:rPr lang="en-US" err="1"/>
              <a:t>năm</a:t>
            </a:r>
            <a:r>
              <a:rPr lang="en-US"/>
              <a:t> 1980.</a:t>
            </a:r>
          </a:p>
        </p:txBody>
      </p:sp>
      <p:sp>
        <p:nvSpPr>
          <p:cNvPr id="8" name="Title 3"/>
          <p:cNvSpPr txBox="1">
            <a:spLocks/>
          </p:cNvSpPr>
          <p:nvPr/>
        </p:nvSpPr>
        <p:spPr bwMode="black">
          <a:xfrm>
            <a:off x="1185863" y="69836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2.4.1 CÔNG NGHỆ MẠNG 1G</a:t>
            </a:r>
          </a:p>
        </p:txBody>
      </p:sp>
    </p:spTree>
    <p:extLst>
      <p:ext uri="{BB962C8B-B14F-4D97-AF65-F5344CB8AC3E}">
        <p14:creationId xmlns:p14="http://schemas.microsoft.com/office/powerpoint/2010/main" val="65799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28588"/>
            <a:ext cx="8854951" cy="609600"/>
          </a:xfrm>
        </p:spPr>
        <p:txBody>
          <a:bodyPr/>
          <a:lstStyle/>
          <a:p>
            <a:pPr>
              <a:lnSpc>
                <a:spcPct val="150000"/>
              </a:lnSpc>
            </a:pPr>
            <a:r>
              <a:rPr lang="en-US" sz="2800"/>
              <a:t>CÁC VẤN ĐỀ ĐẶC TRƯNG</a:t>
            </a:r>
          </a:p>
        </p:txBody>
      </p:sp>
      <p:sp>
        <p:nvSpPr>
          <p:cNvPr id="3" name="Content Placeholder 2"/>
          <p:cNvSpPr>
            <a:spLocks noGrp="1"/>
          </p:cNvSpPr>
          <p:nvPr>
            <p:ph idx="1"/>
          </p:nvPr>
        </p:nvSpPr>
        <p:spPr>
          <a:xfrm>
            <a:off x="395536" y="1168077"/>
            <a:ext cx="8147248" cy="5357267"/>
          </a:xfrm>
        </p:spPr>
        <p:txBody>
          <a:bodyPr/>
          <a:lstStyle/>
          <a:p>
            <a:pPr lvl="1" algn="just"/>
            <a:r>
              <a:rPr lang="en-US" sz="2400" err="1">
                <a:latin typeface="Times New Roman" panose="02020603050405020304" pitchFamily="18" charset="0"/>
                <a:cs typeface="Times New Roman" panose="02020603050405020304" pitchFamily="18" charset="0"/>
              </a:rPr>
              <a:t>Gồm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p>
          <a:p>
            <a:pPr lvl="1" algn="just"/>
            <a:r>
              <a:rPr lang="en-US" sz="2400" err="1">
                <a:latin typeface="Times New Roman" panose="02020603050405020304" pitchFamily="18" charset="0"/>
                <a:cs typeface="Times New Roman" panose="02020603050405020304" pitchFamily="18" charset="0"/>
              </a:rPr>
              <a:t>Mạng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tùy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dây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loại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tầng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phù</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hợp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cùng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tính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truyền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a:t>
            </a:r>
          </a:p>
          <a:p>
            <a:pPr lvl="1" algn="just"/>
            <a:r>
              <a:rPr lang="en-US" sz="2400" err="1">
                <a:latin typeface="Times New Roman" panose="02020603050405020304" pitchFamily="18" charset="0"/>
                <a:cs typeface="Times New Roman" panose="02020603050405020304" pitchFamily="18" charset="0"/>
              </a:rPr>
              <a:t>Giao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truyền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thông</a:t>
            </a:r>
            <a:r>
              <a:rPr lang="en-US" sz="2400">
                <a:solidFill>
                  <a:srgbClr val="5F703C"/>
                </a:solidFill>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định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khác</a:t>
            </a:r>
            <a:r>
              <a:rPr lang="en-US" sz="2400">
                <a:latin typeface="Times New Roman" panose="02020603050405020304" pitchFamily="18" charset="0"/>
                <a:cs typeface="Times New Roman" panose="02020603050405020304" pitchFamily="18" charset="0"/>
              </a:rPr>
              <a:t>. </a:t>
            </a:r>
          </a:p>
          <a:p>
            <a:pPr lvl="1" algn="just"/>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cứng</a:t>
            </a:r>
            <a:r>
              <a:rPr lang="en-US" sz="2400">
                <a:latin typeface="Times New Roman" panose="02020603050405020304" pitchFamily="18" charset="0"/>
                <a:cs typeface="Times New Roman" panose="02020603050405020304" pitchFamily="18" charset="0"/>
              </a:rPr>
              <a:t> di </a:t>
            </a:r>
            <a:r>
              <a:rPr lang="en-US" sz="2400" err="1">
                <a:latin typeface="Times New Roman" panose="02020603050405020304" pitchFamily="18" charset="0"/>
                <a:cs typeface="Times New Roman" panose="02020603050405020304" pitchFamily="18" charset="0"/>
              </a:rPr>
              <a:t>động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gồm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bị</a:t>
            </a:r>
            <a:r>
              <a:rPr lang="en-US" sz="2400">
                <a:latin typeface="Times New Roman" panose="02020603050405020304" pitchFamily="18" charset="0"/>
                <a:cs typeface="Times New Roman" panose="02020603050405020304" pitchFamily="18" charset="0"/>
              </a:rPr>
              <a:t> di </a:t>
            </a:r>
            <a:r>
              <a:rPr lang="en-US" sz="2400" err="1">
                <a:latin typeface="Times New Roman" panose="02020603050405020304" pitchFamily="18" charset="0"/>
                <a:cs typeface="Times New Roman" panose="02020603050405020304" pitchFamily="18" charset="0"/>
              </a:rPr>
              <a:t>động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hoặc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thành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bị</a:t>
            </a:r>
            <a:r>
              <a:rPr lang="en-US" sz="2400">
                <a:latin typeface="Times New Roman" panose="02020603050405020304" pitchFamily="18" charset="0"/>
                <a:cs typeface="Times New Roman" panose="02020603050405020304" pitchFamily="18" charset="0"/>
              </a:rPr>
              <a:t>. </a:t>
            </a:r>
          </a:p>
          <a:p>
            <a:pPr lvl="1" algn="just"/>
            <a:r>
              <a:rPr lang="en-US" sz="2400" err="1">
                <a:latin typeface="Times New Roman" panose="02020603050405020304" pitchFamily="18" charset="0"/>
                <a:cs typeface="Times New Roman" panose="02020603050405020304" pitchFamily="18" charset="0"/>
              </a:rPr>
              <a:t>Phần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mềm</a:t>
            </a:r>
            <a:r>
              <a:rPr lang="en-US" sz="2400">
                <a:latin typeface="Times New Roman" panose="02020603050405020304" pitchFamily="18" charset="0"/>
                <a:cs typeface="Times New Roman" panose="02020603050405020304" pitchFamily="18" charset="0"/>
              </a:rPr>
              <a:t> di </a:t>
            </a:r>
            <a:r>
              <a:rPr lang="en-US" sz="2400" err="1">
                <a:latin typeface="Times New Roman" panose="02020603050405020304" pitchFamily="18" charset="0"/>
                <a:cs typeface="Times New Roman" panose="02020603050405020304" pitchFamily="18" charset="0"/>
              </a:rPr>
              <a:t>động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điểm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yêu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cầu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riêng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ứng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di </a:t>
            </a:r>
            <a:r>
              <a:rPr lang="en-US" sz="2400" err="1">
                <a:latin typeface="Times New Roman" panose="02020603050405020304" pitchFamily="18" charset="0"/>
                <a:cs typeface="Times New Roman" panose="02020603050405020304" pitchFamily="18" charset="0"/>
              </a:rPr>
              <a:t>động</a:t>
            </a:r>
            <a:r>
              <a:rPr lang="en-US" sz="2400">
                <a:latin typeface="Times New Roman" panose="02020603050405020304" pitchFamily="18" charset="0"/>
                <a:cs typeface="Times New Roman" panose="02020603050405020304" pitchFamily="18" charset="0"/>
              </a:rPr>
              <a:t>.</a:t>
            </a:r>
            <a:endParaRPr 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350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251520" y="1219629"/>
            <a:ext cx="8640960" cy="5040560"/>
          </a:xfrm>
        </p:spPr>
        <p:txBody>
          <a:bodyPr>
            <a:noAutofit/>
          </a:bodyPr>
          <a:lstStyle/>
          <a:p>
            <a:pPr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Mặc dù là thế hệ mạng di động đầu tiên với tần số chỉ từ 150MHz nhưng mạng 1G cũng phân ra khá nhiều chuẩn kết nối theo từng phân vùng riêng trên thế giới: </a:t>
            </a:r>
            <a:endParaRPr lang="en-US" sz="2000" b="0">
              <a:latin typeface="Times New Roman" panose="02020603050405020304" pitchFamily="18" charset="0"/>
              <a:cs typeface="Times New Roman" panose="02020603050405020304" pitchFamily="18" charset="0"/>
            </a:endParaRPr>
          </a:p>
          <a:p>
            <a:pPr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NMT (Nordic Mobile Telephone) là chuẩn dành cho các nước Bắc Âu và Nga; </a:t>
            </a:r>
            <a:endParaRPr lang="en-US" sz="2000" b="0">
              <a:latin typeface="Times New Roman" panose="02020603050405020304" pitchFamily="18" charset="0"/>
              <a:cs typeface="Times New Roman" panose="02020603050405020304" pitchFamily="18" charset="0"/>
            </a:endParaRPr>
          </a:p>
          <a:p>
            <a:pPr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AMPS (Advanced Mobile Phone System) tại Hoa Kỳ; </a:t>
            </a:r>
            <a:endParaRPr lang="en-US" sz="2000" b="0">
              <a:latin typeface="Times New Roman" panose="02020603050405020304" pitchFamily="18" charset="0"/>
              <a:cs typeface="Times New Roman" panose="02020603050405020304" pitchFamily="18" charset="0"/>
            </a:endParaRPr>
          </a:p>
          <a:p>
            <a:pPr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TACS (Total Access Communications System) tại Anh; </a:t>
            </a:r>
            <a:endParaRPr lang="en-US" sz="2000" b="0">
              <a:latin typeface="Times New Roman" panose="02020603050405020304" pitchFamily="18" charset="0"/>
              <a:cs typeface="Times New Roman" panose="02020603050405020304" pitchFamily="18" charset="0"/>
            </a:endParaRPr>
          </a:p>
          <a:p>
            <a:pPr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JTAGS tại Nhật; </a:t>
            </a:r>
            <a:endParaRPr lang="en-US" sz="2000" b="0">
              <a:latin typeface="Times New Roman" panose="02020603050405020304" pitchFamily="18" charset="0"/>
              <a:cs typeface="Times New Roman" panose="02020603050405020304" pitchFamily="18" charset="0"/>
            </a:endParaRPr>
          </a:p>
          <a:p>
            <a:pPr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C-Netz tại Tây Đức; </a:t>
            </a:r>
            <a:endParaRPr lang="en-US" sz="2000" b="0">
              <a:latin typeface="Times New Roman" panose="02020603050405020304" pitchFamily="18" charset="0"/>
              <a:cs typeface="Times New Roman" panose="02020603050405020304" pitchFamily="18" charset="0"/>
            </a:endParaRPr>
          </a:p>
          <a:p>
            <a:pPr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Radiocom 2000 tại Pháp; </a:t>
            </a:r>
            <a:endParaRPr lang="en-US" sz="2000" b="0">
              <a:latin typeface="Times New Roman" panose="02020603050405020304" pitchFamily="18" charset="0"/>
              <a:cs typeface="Times New Roman" panose="02020603050405020304" pitchFamily="18" charset="0"/>
            </a:endParaRPr>
          </a:p>
          <a:p>
            <a:pPr indent="225425" algn="just" fontAlgn="auto">
              <a:spcBef>
                <a:spcPts val="0"/>
              </a:spcBef>
              <a:spcAft>
                <a:spcPts val="0"/>
              </a:spcAft>
              <a:defRPr/>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RTMI tại Ý.</a:t>
            </a:r>
            <a:endParaRPr lang="en-US" sz="2000" b="0">
              <a:latin typeface="Times New Roman" panose="02020603050405020304" pitchFamily="18" charset="0"/>
              <a:cs typeface="Times New Roman" panose="02020603050405020304" pitchFamily="18" charset="0"/>
            </a:endParaRPr>
          </a:p>
          <a:p>
            <a:pPr marL="571500" indent="-457200">
              <a:buClr>
                <a:schemeClr val="tx1">
                  <a:lumMod val="85000"/>
                  <a:lumOff val="15000"/>
                </a:schemeClr>
              </a:buClr>
            </a:pPr>
            <a:endParaRPr lang="en-US" b="0">
              <a:latin typeface="Times New Roman" panose="02020603050405020304" pitchFamily="18" charset="0"/>
              <a:cs typeface="Times New Roman" panose="02020603050405020304" pitchFamily="18" charset="0"/>
            </a:endParaRPr>
          </a:p>
        </p:txBody>
      </p:sp>
      <p:sp>
        <p:nvSpPr>
          <p:cNvPr id="6" name="Title 3"/>
          <p:cNvSpPr txBox="1">
            <a:spLocks/>
          </p:cNvSpPr>
          <p:nvPr/>
        </p:nvSpPr>
        <p:spPr bwMode="black">
          <a:xfrm>
            <a:off x="1295400" y="0"/>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8" name="Title 3"/>
          <p:cNvSpPr txBox="1">
            <a:spLocks/>
          </p:cNvSpPr>
          <p:nvPr/>
        </p:nvSpPr>
        <p:spPr bwMode="black">
          <a:xfrm>
            <a:off x="1295400" y="61002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2.4.1 CÔNG NGHỆ MẠNG 1G</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032" y="3962400"/>
            <a:ext cx="2880464" cy="277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475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39552" y="1124744"/>
            <a:ext cx="8280920" cy="4797552"/>
          </a:xfrm>
        </p:spPr>
        <p:txBody>
          <a:bodyPr>
            <a:normAutofit fontScale="92500"/>
          </a:bodyPr>
          <a:lstStyle/>
          <a:p>
            <a:pPr marL="0" indent="225425" algn="just">
              <a:spcBef>
                <a:spcPct val="0"/>
              </a:spcBef>
              <a:buNone/>
            </a:pPr>
            <a:r>
              <a:rPr lang="vi-VN" sz="2800" b="0">
                <a:latin typeface="Times New Roman" panose="02020603050405020304" pitchFamily="18" charset="0"/>
                <a:cs typeface="Times New Roman" panose="02020603050405020304" pitchFamily="18" charset="0"/>
              </a:rPr>
              <a:t>Khi số lượng các thuê bao trong mạng tăng lên, người ta thấy cần phải có biện pháp</a:t>
            </a:r>
            <a:r>
              <a:rPr lang="en-US" sz="2800" b="0">
                <a:latin typeface="Times New Roman" panose="02020603050405020304" pitchFamily="18" charset="0"/>
                <a:cs typeface="Times New Roman" panose="02020603050405020304" pitchFamily="18" charset="0"/>
              </a:rPr>
              <a:t>:</a:t>
            </a:r>
          </a:p>
          <a:p>
            <a:pPr marL="0" indent="225425" algn="just">
              <a:spcBef>
                <a:spcPct val="0"/>
              </a:spcBef>
              <a:buNone/>
            </a:pPr>
            <a:r>
              <a:rPr lang="en-US" sz="2800" b="0">
                <a:latin typeface="Times New Roman" panose="02020603050405020304" pitchFamily="18" charset="0"/>
                <a:cs typeface="Times New Roman" panose="02020603050405020304" pitchFamily="18" charset="0"/>
              </a:rPr>
              <a:t>- N</a:t>
            </a:r>
            <a:r>
              <a:rPr lang="vi-VN" sz="2800" b="0">
                <a:latin typeface="Times New Roman" panose="02020603050405020304" pitchFamily="18" charset="0"/>
                <a:cs typeface="Times New Roman" panose="02020603050405020304" pitchFamily="18" charset="0"/>
              </a:rPr>
              <a:t>âng cao dung lượng của mạng, </a:t>
            </a:r>
            <a:endParaRPr lang="en-US" sz="2800" b="0">
              <a:latin typeface="Times New Roman" panose="02020603050405020304" pitchFamily="18" charset="0"/>
              <a:cs typeface="Times New Roman" panose="02020603050405020304" pitchFamily="18" charset="0"/>
            </a:endParaRPr>
          </a:p>
          <a:p>
            <a:pPr marL="0" indent="225425" algn="just">
              <a:spcBef>
                <a:spcPct val="0"/>
              </a:spcBef>
              <a:buNone/>
            </a:pPr>
            <a:r>
              <a:rPr lang="en-US" sz="2800" b="0">
                <a:latin typeface="Times New Roman" panose="02020603050405020304" pitchFamily="18" charset="0"/>
                <a:cs typeface="Times New Roman" panose="02020603050405020304" pitchFamily="18" charset="0"/>
              </a:rPr>
              <a:t>- C</a:t>
            </a:r>
            <a:r>
              <a:rPr lang="vi-VN" sz="2800" b="0">
                <a:latin typeface="Times New Roman" panose="02020603050405020304" pitchFamily="18" charset="0"/>
                <a:cs typeface="Times New Roman" panose="02020603050405020304" pitchFamily="18" charset="0"/>
              </a:rPr>
              <a:t>hất lượng các cuộc đàm thoại </a:t>
            </a:r>
            <a:endParaRPr lang="en-US" sz="2800" b="0">
              <a:latin typeface="Times New Roman" panose="02020603050405020304" pitchFamily="18" charset="0"/>
              <a:cs typeface="Times New Roman" panose="02020603050405020304" pitchFamily="18" charset="0"/>
            </a:endParaRPr>
          </a:p>
          <a:p>
            <a:pPr marL="0" indent="225425" algn="just">
              <a:spcBef>
                <a:spcPct val="0"/>
              </a:spcBef>
              <a:buNone/>
            </a:pPr>
            <a:r>
              <a:rPr lang="en-US" sz="2800" b="0">
                <a:latin typeface="Times New Roman" panose="02020603050405020304" pitchFamily="18" charset="0"/>
                <a:cs typeface="Times New Roman" panose="02020603050405020304" pitchFamily="18" charset="0"/>
              </a:rPr>
              <a:t>- C</a:t>
            </a:r>
            <a:r>
              <a:rPr lang="vi-VN" sz="2800" b="0">
                <a:latin typeface="Times New Roman" panose="02020603050405020304" pitchFamily="18" charset="0"/>
                <a:cs typeface="Times New Roman" panose="02020603050405020304" pitchFamily="18" charset="0"/>
              </a:rPr>
              <a:t>ung cấp thêm một số dịch vụ bổ sung cho mạng. </a:t>
            </a:r>
            <a:endParaRPr lang="en-US" sz="2800" b="0">
              <a:latin typeface="Times New Roman" panose="02020603050405020304" pitchFamily="18" charset="0"/>
              <a:cs typeface="Times New Roman" panose="02020603050405020304" pitchFamily="18" charset="0"/>
            </a:endParaRPr>
          </a:p>
          <a:p>
            <a:pPr marL="0" indent="225425" algn="just">
              <a:spcBef>
                <a:spcPct val="0"/>
              </a:spcBef>
              <a:buNone/>
            </a:pPr>
            <a:r>
              <a:rPr lang="vi-VN" sz="2800" b="0">
                <a:latin typeface="Times New Roman" panose="02020603050405020304" pitchFamily="18" charset="0"/>
                <a:cs typeface="Times New Roman" panose="02020603050405020304" pitchFamily="18" charset="0"/>
              </a:rPr>
              <a:t>Để giải quyết vấn đề này người ta đã nghĩ đến việc số hoá các hệ thống điện thoại di động, và điều này dẫn tới sự ra đời của các hệ thống điện thoại di động thế hệ 2.</a:t>
            </a:r>
            <a:endParaRPr lang="en-US" sz="2600" b="0">
              <a:latin typeface="Times New Roman" panose="02020603050405020304" pitchFamily="18" charset="0"/>
              <a:cs typeface="Times New Roman" panose="02020603050405020304" pitchFamily="18" charset="0"/>
            </a:endParaRPr>
          </a:p>
        </p:txBody>
      </p:sp>
      <p:sp>
        <p:nvSpPr>
          <p:cNvPr id="5"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6" name="Title 3"/>
          <p:cNvSpPr txBox="1">
            <a:spLocks/>
          </p:cNvSpPr>
          <p:nvPr/>
        </p:nvSpPr>
        <p:spPr bwMode="black">
          <a:xfrm>
            <a:off x="1185863" y="62666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2.4.1 CÔNG NGHỆ MẠNG 1G</a:t>
            </a:r>
          </a:p>
        </p:txBody>
      </p:sp>
    </p:spTree>
    <p:extLst>
      <p:ext uri="{BB962C8B-B14F-4D97-AF65-F5344CB8AC3E}">
        <p14:creationId xmlns:p14="http://schemas.microsoft.com/office/powerpoint/2010/main" val="164010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209674"/>
            <a:ext cx="8424935" cy="5315669"/>
          </a:xfrm>
        </p:spPr>
        <p:txBody>
          <a:bodyPr/>
          <a:lstStyle/>
          <a:p>
            <a:pPr marL="0" indent="225425" algn="just" fontAlgn="auto">
              <a:spcBef>
                <a:spcPts val="0"/>
              </a:spcBef>
              <a:spcAft>
                <a:spcPts val="0"/>
              </a:spcAft>
              <a:buNone/>
              <a:defRPr/>
            </a:pPr>
            <a:r>
              <a:rPr lang="vi-VN" sz="2000" b="0">
                <a:latin typeface="Times New Roman" panose="02020603050405020304" pitchFamily="18" charset="0"/>
                <a:cs typeface="Times New Roman" panose="02020603050405020304" pitchFamily="18" charset="0"/>
              </a:rPr>
              <a:t>Là thế hệ kết nối thông tin di động mang tính cải cách. </a:t>
            </a:r>
            <a:endParaRPr lang="en-US" sz="20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r>
              <a:rPr lang="vi-VN" sz="2000" b="0">
                <a:latin typeface="Times New Roman" panose="02020603050405020304" pitchFamily="18" charset="0"/>
                <a:cs typeface="Times New Roman" panose="02020603050405020304" pitchFamily="18" charset="0"/>
              </a:rPr>
              <a:t>Nó sử dụng các tín hiệu kỹ thuật số thay cho tín hiệu analog</a:t>
            </a:r>
            <a:r>
              <a:rPr lang="en-US" sz="2000" b="0">
                <a:latin typeface="Times New Roman" panose="02020603050405020304" pitchFamily="18" charset="0"/>
                <a:cs typeface="Times New Roman" panose="02020603050405020304" pitchFamily="18" charset="0"/>
              </a:rPr>
              <a:t>.</a:t>
            </a:r>
          </a:p>
          <a:p>
            <a:pPr marL="0" indent="225425" algn="just" fontAlgn="auto">
              <a:spcBef>
                <a:spcPts val="0"/>
              </a:spcBef>
              <a:spcAft>
                <a:spcPts val="0"/>
              </a:spcAft>
              <a:buNone/>
              <a:defRPr/>
            </a:pPr>
            <a:endParaRPr lang="en-US" sz="20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endParaRPr lang="en-US" sz="20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endParaRPr lang="en-US" sz="20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endParaRPr lang="en-US" sz="20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r>
              <a:rPr lang="en-US" sz="2000" b="0">
                <a:latin typeface="Times New Roman" panose="02020603050405020304" pitchFamily="18" charset="0"/>
                <a:cs typeface="Times New Roman" panose="02020603050405020304" pitchFamily="18" charset="0"/>
              </a:rPr>
              <a:t>N</a:t>
            </a:r>
            <a:r>
              <a:rPr lang="vi-VN" sz="2000" b="0">
                <a:latin typeface="Times New Roman" panose="02020603050405020304" pitchFamily="18" charset="0"/>
                <a:cs typeface="Times New Roman" panose="02020603050405020304" pitchFamily="18" charset="0"/>
              </a:rPr>
              <a:t>ăm 1991</a:t>
            </a: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 được áp dụng lần đầu tại Phần Lan bởi</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Radiolinja</a:t>
            </a:r>
            <a:r>
              <a:rPr lang="en-US" sz="2000" b="0">
                <a:latin typeface="Times New Roman" panose="02020603050405020304" pitchFamily="18" charset="0"/>
                <a:cs typeface="Times New Roman" panose="02020603050405020304" pitchFamily="18" charset="0"/>
              </a:rPr>
              <a:t>.</a:t>
            </a:r>
          </a:p>
          <a:p>
            <a:pPr marL="0" indent="225425" algn="just" fontAlgn="auto">
              <a:spcBef>
                <a:spcPts val="0"/>
              </a:spcBef>
              <a:spcAft>
                <a:spcPts val="0"/>
              </a:spcAft>
              <a:buNone/>
              <a:defRPr/>
            </a:pPr>
            <a:r>
              <a:rPr lang="vi-VN" sz="2000" b="0">
                <a:latin typeface="Times New Roman" panose="02020603050405020304" pitchFamily="18" charset="0"/>
                <a:cs typeface="Times New Roman" panose="02020603050405020304" pitchFamily="18" charset="0"/>
              </a:rPr>
              <a:t>Mạng 2G mang tới cho người sử dụng di động 3 lợi ích tiến bộ:</a:t>
            </a:r>
            <a:endParaRPr lang="en-US" sz="2000" b="0">
              <a:latin typeface="Times New Roman" panose="02020603050405020304" pitchFamily="18" charset="0"/>
              <a:cs typeface="Times New Roman" panose="02020603050405020304" pitchFamily="18" charset="0"/>
            </a:endParaRPr>
          </a:p>
          <a:p>
            <a:pPr marL="0" indent="688975" algn="just" fontAlgn="auto">
              <a:spcBef>
                <a:spcPts val="0"/>
              </a:spcBef>
              <a:spcAft>
                <a:spcPts val="0"/>
              </a:spcAft>
              <a:buNone/>
              <a:defRPr/>
            </a:pP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cs typeface="Times New Roman" panose="02020603050405020304" pitchFamily="18" charset="0"/>
              </a:rPr>
              <a:t>M</a:t>
            </a:r>
            <a:r>
              <a:rPr lang="vi-VN" sz="2000" b="0">
                <a:latin typeface="Times New Roman" panose="02020603050405020304" pitchFamily="18" charset="0"/>
                <a:cs typeface="Times New Roman" panose="02020603050405020304" pitchFamily="18" charset="0"/>
              </a:rPr>
              <a:t>ã hoá dữ liệu theo dạng kỹ thuật số</a:t>
            </a:r>
            <a:r>
              <a:rPr lang="en-US" sz="2000" b="0">
                <a:latin typeface="Times New Roman" panose="02020603050405020304" pitchFamily="18" charset="0"/>
                <a:cs typeface="Times New Roman" panose="02020603050405020304" pitchFamily="18" charset="0"/>
              </a:rPr>
              <a:t>.</a:t>
            </a:r>
          </a:p>
          <a:p>
            <a:pPr marL="0" indent="688975" algn="just" fontAlgn="auto">
              <a:spcBef>
                <a:spcPts val="0"/>
              </a:spcBef>
              <a:spcAft>
                <a:spcPts val="0"/>
              </a:spcAft>
              <a:buNone/>
              <a:defRPr/>
            </a:pP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cs typeface="Times New Roman" panose="02020603050405020304" pitchFamily="18" charset="0"/>
              </a:rPr>
              <a:t>P</a:t>
            </a:r>
            <a:r>
              <a:rPr lang="vi-VN" sz="2000" b="0">
                <a:latin typeface="Times New Roman" panose="02020603050405020304" pitchFamily="18" charset="0"/>
                <a:cs typeface="Times New Roman" panose="02020603050405020304" pitchFamily="18" charset="0"/>
              </a:rPr>
              <a:t>hạm vi kết nối rộng hơn 1G</a:t>
            </a:r>
            <a:r>
              <a:rPr lang="en-US" sz="2000" b="0">
                <a:latin typeface="Times New Roman" panose="02020603050405020304" pitchFamily="18" charset="0"/>
                <a:cs typeface="Times New Roman" panose="02020603050405020304" pitchFamily="18" charset="0"/>
              </a:rPr>
              <a:t>.</a:t>
            </a:r>
          </a:p>
          <a:p>
            <a:pPr marL="0" indent="688975" algn="just" fontAlgn="auto">
              <a:spcBef>
                <a:spcPts val="0"/>
              </a:spcBef>
              <a:spcAft>
                <a:spcPts val="0"/>
              </a:spcAft>
              <a:buNone/>
              <a:defRPr/>
            </a:pPr>
            <a:r>
              <a:rPr lang="en-US" sz="2000" b="0">
                <a:latin typeface="Times New Roman" panose="02020603050405020304" pitchFamily="18" charset="0"/>
                <a:cs typeface="Times New Roman" panose="02020603050405020304" pitchFamily="18" charset="0"/>
              </a:rPr>
              <a:t>- X</a:t>
            </a:r>
            <a:r>
              <a:rPr lang="vi-VN" sz="2000" b="0">
                <a:latin typeface="Times New Roman" panose="02020603050405020304" pitchFamily="18" charset="0"/>
                <a:cs typeface="Times New Roman" panose="02020603050405020304" pitchFamily="18" charset="0"/>
              </a:rPr>
              <a:t>uất hiện của tin nhắn dạng văn bản đơn giản – SMS.</a:t>
            </a:r>
            <a:endParaRPr lang="en-US" sz="2000" b="0">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203673" y="600075"/>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2.4.2 CÔNG NGHỆ MẠNG 2G</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62076"/>
            <a:ext cx="2865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03" y="2204864"/>
            <a:ext cx="42672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885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09675"/>
            <a:ext cx="8424935" cy="4554538"/>
          </a:xfrm>
        </p:spPr>
        <p:txBody>
          <a:bodyPr/>
          <a:lstStyle/>
          <a:p>
            <a:pPr marL="0" indent="225425" algn="just">
              <a:spcBef>
                <a:spcPct val="0"/>
              </a:spcBef>
              <a:buNone/>
            </a:pPr>
            <a:r>
              <a:rPr lang="en-US" sz="2000" b="0">
                <a:latin typeface="Times New Roman" panose="02020603050405020304" pitchFamily="18" charset="0"/>
                <a:cs typeface="Times New Roman" panose="02020603050405020304" pitchFamily="18" charset="0"/>
              </a:rPr>
              <a:t>C</a:t>
            </a:r>
            <a:r>
              <a:rPr lang="vi-VN" sz="2000" b="0">
                <a:latin typeface="Times New Roman" panose="02020603050405020304" pitchFamily="18" charset="0"/>
                <a:cs typeface="Times New Roman" panose="02020603050405020304" pitchFamily="18" charset="0"/>
              </a:rPr>
              <a:t>ác t</a:t>
            </a:r>
            <a:r>
              <a:rPr lang="en-US" sz="2000" b="0">
                <a:latin typeface="Times New Roman" panose="02020603050405020304" pitchFamily="18" charset="0"/>
                <a:cs typeface="Times New Roman" panose="02020603050405020304" pitchFamily="18" charset="0"/>
              </a:rPr>
              <a:t>í</a:t>
            </a:r>
            <a:r>
              <a:rPr lang="vi-VN" sz="2000" b="0">
                <a:latin typeface="Times New Roman" panose="02020603050405020304" pitchFamily="18" charset="0"/>
                <a:cs typeface="Times New Roman" panose="02020603050405020304" pitchFamily="18" charset="0"/>
              </a:rPr>
              <a:t>n hiệu thoại khi được thu nhận sẽ đ</a:t>
            </a:r>
            <a:r>
              <a:rPr lang="en-US" sz="2000" b="0">
                <a:latin typeface="Times New Roman" panose="02020603050405020304" pitchFamily="18" charset="0"/>
                <a:cs typeface="Times New Roman" panose="02020603050405020304" pitchFamily="18" charset="0"/>
              </a:rPr>
              <a:t>ư</a:t>
            </a:r>
            <a:r>
              <a:rPr lang="vi-VN" sz="2000" b="0">
                <a:latin typeface="Times New Roman" panose="02020603050405020304" pitchFamily="18" charset="0"/>
                <a:cs typeface="Times New Roman" panose="02020603050405020304" pitchFamily="18" charset="0"/>
              </a:rPr>
              <a:t>ợc mã hoá thành tín hiệu kỹ thuật số dưới nhiều dạng mã hiệu (codecs), cho phép nhiều gói mã thoại được lưu chuyển trên cùng một băng thông, tiết kiệm thời gian và chi phí.</a:t>
            </a:r>
            <a:endParaRPr lang="en-US" sz="2000" b="0">
              <a:latin typeface="Times New Roman" panose="02020603050405020304" pitchFamily="18" charset="0"/>
              <a:cs typeface="Times New Roman" panose="02020603050405020304" pitchFamily="18" charset="0"/>
            </a:endParaRPr>
          </a:p>
          <a:p>
            <a:pPr marL="0" indent="225425" algn="just">
              <a:spcBef>
                <a:spcPct val="0"/>
              </a:spcBef>
              <a:buNone/>
            </a:pPr>
            <a:r>
              <a:rPr lang="en-US" sz="2000" b="0" err="1">
                <a:latin typeface="Times New Roman" panose="02020603050405020304" pitchFamily="18" charset="0"/>
                <a:cs typeface="Times New Roman" panose="02020603050405020304" pitchFamily="18" charset="0"/>
              </a:rPr>
              <a:t>Tí</a:t>
            </a:r>
            <a:r>
              <a:rPr lang="vi-VN" sz="2000" b="0">
                <a:latin typeface="Times New Roman" panose="02020603050405020304" pitchFamily="18" charset="0"/>
                <a:cs typeface="Times New Roman" panose="02020603050405020304" pitchFamily="18" charset="0"/>
              </a:rPr>
              <a:t>n hiệu kỹ thuật số truyền nhận trong thế hệ 2G tạo ra nguồn năng lượng sóng </a:t>
            </a:r>
            <a:r>
              <a:rPr lang="en-US" sz="2000" b="0" err="1">
                <a:latin typeface="Times New Roman" panose="02020603050405020304" pitchFamily="18" charset="0"/>
                <a:cs typeface="Times New Roman" panose="02020603050405020304" pitchFamily="18" charset="0"/>
              </a:rPr>
              <a:t>nhẹ</a:t>
            </a:r>
            <a:r>
              <a:rPr lang="vi-VN" sz="2000" b="0">
                <a:latin typeface="Times New Roman" panose="02020603050405020304" pitchFamily="18" charset="0"/>
                <a:cs typeface="Times New Roman" panose="02020603050405020304" pitchFamily="18" charset="0"/>
              </a:rPr>
              <a:t> hơn và sử dụng các chip thu phát nhỏ hơn, tiết kiệm diện tích bên trong thiết bị hơn…</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93401" y="75222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2.4.2 CÔNG NGHỆ MẠNG 2G</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232" y="3494250"/>
            <a:ext cx="1524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133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09674"/>
            <a:ext cx="8568951" cy="5459685"/>
          </a:xfrm>
        </p:spPr>
        <p:txBody>
          <a:bodyPr/>
          <a:lstStyle/>
          <a:p>
            <a:pPr algn="just"/>
            <a:r>
              <a:rPr lang="vi-VN" sz="2000" b="0">
                <a:latin typeface="Times New Roman" panose="02020603050405020304" pitchFamily="18" charset="0"/>
                <a:cs typeface="Times New Roman" panose="02020603050405020304" pitchFamily="18" charset="0"/>
              </a:rPr>
              <a:t>Mạng 2G chia làm 2 nhánh chính: nền TDMA (Time Division Multiple Access) và nền CDMA:</a:t>
            </a:r>
            <a:endParaRPr lang="en-US" sz="2000" b="0">
              <a:latin typeface="Times New Roman" panose="02020603050405020304" pitchFamily="18" charset="0"/>
              <a:cs typeface="Times New Roman" panose="02020603050405020304" pitchFamily="18" charset="0"/>
            </a:endParaRPr>
          </a:p>
          <a:p>
            <a:pPr algn="just"/>
            <a:r>
              <a:rPr lang="vi-VN" sz="2000" b="0">
                <a:latin typeface="Times New Roman" panose="02020603050405020304" pitchFamily="18" charset="0"/>
                <a:cs typeface="Times New Roman" panose="02020603050405020304" pitchFamily="18" charset="0"/>
              </a:rPr>
              <a:t>GSM (TDMA-based), kh</a:t>
            </a:r>
            <a:r>
              <a:rPr lang="en-US" sz="2000" b="0">
                <a:latin typeface="Times New Roman" panose="02020603050405020304" pitchFamily="18" charset="0"/>
                <a:cs typeface="Times New Roman" panose="02020603050405020304" pitchFamily="18" charset="0"/>
              </a:rPr>
              <a:t>ở</a:t>
            </a:r>
            <a:r>
              <a:rPr lang="vi-VN" sz="2000" b="0">
                <a:latin typeface="Times New Roman" panose="02020603050405020304" pitchFamily="18" charset="0"/>
                <a:cs typeface="Times New Roman" panose="02020603050405020304" pitchFamily="18" charset="0"/>
              </a:rPr>
              <a:t>i nguồn áp dụng tại Phần Lan và trở thành chuẩn phổ biến trên toàn </a:t>
            </a:r>
            <a:r>
              <a:rPr lang="en-US" sz="2000" b="0" err="1">
                <a:latin typeface="Times New Roman" panose="02020603050405020304" pitchFamily="18" charset="0"/>
                <a:cs typeface="Times New Roman" panose="02020603050405020304" pitchFamily="18" charset="0"/>
              </a:rPr>
              <a:t>thế</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giới</a:t>
            </a:r>
            <a:r>
              <a:rPr lang="vi-VN"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Có</a:t>
            </a:r>
            <a:r>
              <a:rPr lang="vi-VN" sz="2000" b="0">
                <a:latin typeface="Times New Roman" panose="02020603050405020304" pitchFamily="18" charset="0"/>
                <a:cs typeface="Times New Roman" panose="02020603050405020304" pitchFamily="18" charset="0"/>
              </a:rPr>
              <a:t> hơn 80% nhà cung cấp.</a:t>
            </a:r>
          </a:p>
          <a:p>
            <a:pPr algn="just"/>
            <a:r>
              <a:rPr lang="vi-VN" sz="2000" b="0">
                <a:latin typeface="Times New Roman" panose="02020603050405020304" pitchFamily="18" charset="0"/>
                <a:cs typeface="Times New Roman" panose="02020603050405020304" pitchFamily="18" charset="0"/>
              </a:rPr>
              <a:t>CDMA2000 – tần số 450 MHZ cũng là nền tảng di động tương tự GSM nói trên nhưng nó lại dựa trên nền CDMA .</a:t>
            </a:r>
          </a:p>
          <a:p>
            <a:pPr algn="just"/>
            <a:r>
              <a:rPr lang="vi-VN" sz="2000" b="0">
                <a:latin typeface="Times New Roman" panose="02020603050405020304" pitchFamily="18" charset="0"/>
                <a:cs typeface="Times New Roman" panose="02020603050405020304" pitchFamily="18" charset="0"/>
              </a:rPr>
              <a:t>IS-95 hay còn gọi là cdmaOne, (nền tảng CDMA) được sử dụng rộng rãi tại Hoa Kỳ và một số nước Châu Á</a:t>
            </a:r>
            <a:r>
              <a:rPr lang="en-US" sz="2000" b="0">
                <a:latin typeface="Times New Roman" panose="02020603050405020304" pitchFamily="18" charset="0"/>
                <a:cs typeface="Times New Roman" panose="02020603050405020304" pitchFamily="18" charset="0"/>
              </a:rPr>
              <a:t>.</a:t>
            </a:r>
            <a:endParaRPr lang="vi-VN" sz="2000" b="0">
              <a:latin typeface="Times New Roman" panose="02020603050405020304" pitchFamily="18" charset="0"/>
              <a:cs typeface="Times New Roman" panose="02020603050405020304" pitchFamily="18" charset="0"/>
            </a:endParaRPr>
          </a:p>
          <a:p>
            <a:pPr algn="just"/>
            <a:r>
              <a:rPr lang="vi-VN" sz="2000" b="0">
                <a:latin typeface="Times New Roman" panose="02020603050405020304" pitchFamily="18" charset="0"/>
                <a:cs typeface="Times New Roman" panose="02020603050405020304" pitchFamily="18" charset="0"/>
              </a:rPr>
              <a:t>PDC (nền tảng TDMA) tại Japan</a:t>
            </a:r>
            <a:r>
              <a:rPr lang="en-US" sz="2000" b="0">
                <a:latin typeface="Times New Roman" panose="02020603050405020304" pitchFamily="18" charset="0"/>
                <a:cs typeface="Times New Roman" panose="02020603050405020304" pitchFamily="18" charset="0"/>
              </a:rPr>
              <a:t>.</a:t>
            </a:r>
            <a:endParaRPr lang="vi-VN" sz="2000" b="0">
              <a:latin typeface="Times New Roman" panose="02020603050405020304" pitchFamily="18" charset="0"/>
              <a:cs typeface="Times New Roman" panose="02020603050405020304" pitchFamily="18" charset="0"/>
            </a:endParaRPr>
          </a:p>
          <a:p>
            <a:pPr algn="just"/>
            <a:r>
              <a:rPr lang="vi-VN" sz="2000" b="0">
                <a:latin typeface="Times New Roman" panose="02020603050405020304" pitchFamily="18" charset="0"/>
                <a:cs typeface="Times New Roman" panose="02020603050405020304" pitchFamily="18" charset="0"/>
              </a:rPr>
              <a:t>IS-136 hay còn gọi là D-AMPS, (nền tảng TDMA) là chuẩn kết nối phổ biến nhất</a:t>
            </a: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 đư</a:t>
            </a:r>
            <a:r>
              <a:rPr lang="en-US" sz="2000" b="0">
                <a:latin typeface="Times New Roman" panose="02020603050405020304" pitchFamily="18" charset="0"/>
                <a:cs typeface="Times New Roman" panose="02020603050405020304" pitchFamily="18" charset="0"/>
              </a:rPr>
              <a:t>ợ</a:t>
            </a:r>
            <a:r>
              <a:rPr lang="vi-VN" sz="2000" b="0">
                <a:latin typeface="Times New Roman" panose="02020603050405020304" pitchFamily="18" charset="0"/>
                <a:cs typeface="Times New Roman" panose="02020603050405020304" pitchFamily="18" charset="0"/>
              </a:rPr>
              <a:t>c cung cấp hầu hết tại các nước.</a:t>
            </a: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2.4.2 CÔNG NGHỆ MẠNG 2G</a:t>
            </a:r>
          </a:p>
        </p:txBody>
      </p:sp>
    </p:spTree>
    <p:extLst>
      <p:ext uri="{BB962C8B-B14F-4D97-AF65-F5344CB8AC3E}">
        <p14:creationId xmlns:p14="http://schemas.microsoft.com/office/powerpoint/2010/main" val="3789452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9" y="1209674"/>
            <a:ext cx="8710934" cy="5387677"/>
          </a:xfrm>
        </p:spPr>
        <p:txBody>
          <a:bodyPr/>
          <a:lstStyle/>
          <a:p>
            <a:pPr marL="0" indent="225425" algn="just" fontAlgn="auto">
              <a:lnSpc>
                <a:spcPct val="170000"/>
              </a:lnSpc>
              <a:spcBef>
                <a:spcPts val="0"/>
              </a:spcBef>
              <a:spcAft>
                <a:spcPts val="0"/>
              </a:spcAft>
              <a:buFont typeface="Arial" panose="020B0604020202020204" pitchFamily="34" charset="0"/>
              <a:buNone/>
              <a:defRPr/>
            </a:pPr>
            <a:r>
              <a:rPr lang="vi-VN" sz="2000" b="0">
                <a:latin typeface="Times New Roman" panose="02020603050405020304" pitchFamily="18" charset="0"/>
                <a:cs typeface="Times New Roman" panose="02020603050405020304" pitchFamily="18" charset="0"/>
              </a:rPr>
              <a:t>Là thế hệ kết nối thông tin di động bản lề giữa 2G và 3G. </a:t>
            </a:r>
            <a:endParaRPr lang="en-US" sz="2000" b="0">
              <a:latin typeface="Times New Roman" panose="02020603050405020304" pitchFamily="18" charset="0"/>
              <a:cs typeface="Times New Roman" panose="02020603050405020304" pitchFamily="18" charset="0"/>
            </a:endParaRPr>
          </a:p>
          <a:p>
            <a:pPr marL="0" indent="225425" algn="just" fontAlgn="auto">
              <a:lnSpc>
                <a:spcPct val="170000"/>
              </a:lnSpc>
              <a:spcBef>
                <a:spcPts val="0"/>
              </a:spcBef>
              <a:spcAft>
                <a:spcPts val="0"/>
              </a:spcAft>
              <a:buFont typeface="Arial" panose="020B0604020202020204" pitchFamily="34" charset="0"/>
              <a:buNone/>
              <a:defRPr/>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Chữ số 2.5G chính là biểu tượng cho việc mạng 2G được trang bị hệ thống chuyển mạch gói bên cạnh hệ thống chuyển mạch theo kênh truyền thống. </a:t>
            </a:r>
            <a:endParaRPr lang="en-US" sz="2000" b="0">
              <a:latin typeface="Times New Roman" panose="02020603050405020304" pitchFamily="18" charset="0"/>
              <a:cs typeface="Times New Roman" panose="02020603050405020304" pitchFamily="18" charset="0"/>
            </a:endParaRPr>
          </a:p>
          <a:p>
            <a:pPr marL="0" indent="225425" algn="just" fontAlgn="auto">
              <a:lnSpc>
                <a:spcPct val="170000"/>
              </a:lnSpc>
              <a:spcBef>
                <a:spcPts val="0"/>
              </a:spcBef>
              <a:spcAft>
                <a:spcPts val="0"/>
              </a:spcAft>
              <a:buFont typeface="Arial" panose="020B0604020202020204" pitchFamily="34" charset="0"/>
              <a:buNone/>
              <a:defRPr/>
            </a:pPr>
            <a:r>
              <a:rPr lang="en-US" sz="2000" b="0">
                <a:latin typeface="Times New Roman" panose="02020603050405020304" pitchFamily="18" charset="0"/>
                <a:cs typeface="Times New Roman" panose="02020603050405020304" pitchFamily="18" charset="0"/>
              </a:rPr>
              <a:t>- </a:t>
            </a:r>
            <a:r>
              <a:rPr lang="en-US" sz="2000" b="0" err="1">
                <a:latin typeface="Times New Roman" pitchFamily="18" charset="0"/>
                <a:cs typeface="Times New Roman" pitchFamily="18" charset="0"/>
              </a:rPr>
              <a:t>Tên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gọi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chỉ</a:t>
            </a:r>
            <a:r>
              <a:rPr lang="vi-VN" sz="2000" b="0">
                <a:latin typeface="Times New Roman" panose="02020603050405020304" pitchFamily="18" charset="0"/>
                <a:cs typeface="Times New Roman" panose="02020603050405020304" pitchFamily="18" charset="0"/>
              </a:rPr>
              <a:t> mang mục đích tiếp thị công nghệ mới theo mạng 2G.</a:t>
            </a:r>
            <a:endParaRPr lang="en-US" sz="2000" b="0">
              <a:latin typeface="Times New Roman" panose="02020603050405020304" pitchFamily="18" charset="0"/>
              <a:cs typeface="Times New Roman" panose="02020603050405020304" pitchFamily="18" charset="0"/>
            </a:endParaRPr>
          </a:p>
          <a:p>
            <a:pPr marL="0" indent="225425" algn="just" fontAlgn="auto">
              <a:lnSpc>
                <a:spcPct val="170000"/>
              </a:lnSpc>
              <a:spcBef>
                <a:spcPts val="0"/>
              </a:spcBef>
              <a:spcAft>
                <a:spcPts val="0"/>
              </a:spcAft>
              <a:buFont typeface="Arial" panose="020B0604020202020204" pitchFamily="34" charset="0"/>
              <a:buNone/>
              <a:defRPr/>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Mạng 2.5G cung cấp một số lợi ích tương tự mạng 3G và có thể dùng cơ sở hạ tầng có sẵn của các nhà mạng 2G trong các mạng GSM và CDMA. </a:t>
            </a:r>
            <a:endParaRPr lang="en-US" sz="2000" b="0">
              <a:latin typeface="Times New Roman" panose="02020603050405020304" pitchFamily="18" charset="0"/>
              <a:cs typeface="Times New Roman" panose="02020603050405020304" pitchFamily="18" charset="0"/>
            </a:endParaRPr>
          </a:p>
          <a:p>
            <a:pPr marL="0" indent="225425" algn="just" fontAlgn="auto">
              <a:lnSpc>
                <a:spcPct val="170000"/>
              </a:lnSpc>
              <a:spcBef>
                <a:spcPts val="0"/>
              </a:spcBef>
              <a:spcAft>
                <a:spcPts val="0"/>
              </a:spcAft>
              <a:buFont typeface="Arial" panose="020B0604020202020204" pitchFamily="34" charset="0"/>
              <a:buNone/>
              <a:defRPr/>
            </a:pPr>
            <a:r>
              <a:rPr lang="en-US" sz="2000" b="0">
                <a:latin typeface="Times New Roman" panose="02020603050405020304" pitchFamily="18" charset="0"/>
                <a:cs typeface="Times New Roman" panose="02020603050405020304" pitchFamily="18" charset="0"/>
              </a:rPr>
              <a:t>- T</a:t>
            </a:r>
            <a:r>
              <a:rPr lang="vi-VN" sz="2000" b="0">
                <a:latin typeface="Times New Roman" panose="02020603050405020304" pitchFamily="18" charset="0"/>
                <a:cs typeface="Times New Roman" panose="02020603050405020304" pitchFamily="18" charset="0"/>
              </a:rPr>
              <a:t>iến bộ duy nhất chính là GPRS - công nghệ kết nối trực tuyến</a:t>
            </a:r>
            <a:r>
              <a:rPr lang="en-US" sz="2000" b="0">
                <a:latin typeface="Times New Roman" panose="02020603050405020304" pitchFamily="18" charset="0"/>
                <a:cs typeface="Times New Roman" panose="02020603050405020304" pitchFamily="18" charset="0"/>
              </a:rPr>
              <a:t>.</a:t>
            </a:r>
          </a:p>
          <a:p>
            <a:pPr marL="0" indent="225425" algn="just" fontAlgn="auto">
              <a:lnSpc>
                <a:spcPct val="170000"/>
              </a:lnSpc>
              <a:spcBef>
                <a:spcPts val="0"/>
              </a:spcBef>
              <a:spcAft>
                <a:spcPts val="0"/>
              </a:spcAft>
              <a:buFont typeface="Arial" panose="020B0604020202020204" pitchFamily="34" charset="0"/>
              <a:buNone/>
              <a:defRPr/>
            </a:pPr>
            <a:r>
              <a:rPr lang="vi-VN" sz="2000" b="0">
                <a:latin typeface="Times New Roman" panose="02020603050405020304" pitchFamily="18" charset="0"/>
                <a:cs typeface="Times New Roman" panose="02020603050405020304" pitchFamily="18" charset="0"/>
              </a:rPr>
              <a:t>Bên cạnh đó, một vài giao thức, chẳng hạn như EDGE cho GSM và CDMA2000 1x-RTT cho CDMA, có thể đạt được chất lượng gần như các dịch vụ cơ bản 3G</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Nhưng</a:t>
            </a:r>
            <a:r>
              <a:rPr lang="vi-VN" sz="2000" b="0">
                <a:latin typeface="Times New Roman" panose="02020603050405020304" pitchFamily="18" charset="0"/>
                <a:cs typeface="Times New Roman" panose="02020603050405020304" pitchFamily="18" charset="0"/>
              </a:rPr>
              <a:t> chậm hơn vài lần so với dịch vụ 3G thực sự.</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2.4.3 CÔNG NGHỆ MẠNG 2.5G</a:t>
            </a:r>
          </a:p>
        </p:txBody>
      </p:sp>
    </p:spTree>
    <p:extLst>
      <p:ext uri="{BB962C8B-B14F-4D97-AF65-F5344CB8AC3E}">
        <p14:creationId xmlns:p14="http://schemas.microsoft.com/office/powerpoint/2010/main" val="3947625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238179"/>
            <a:ext cx="8568951" cy="5459685"/>
          </a:xfrm>
        </p:spPr>
        <p:txBody>
          <a:bodyPr/>
          <a:lstStyle/>
          <a:p>
            <a:pPr marL="0" indent="225425" algn="just">
              <a:spcBef>
                <a:spcPct val="0"/>
              </a:spcBef>
              <a:buNone/>
            </a:pPr>
            <a:r>
              <a:rPr lang="en-US" sz="1800" b="0">
                <a:latin typeface="Times New Roman" panose="02020603050405020304" pitchFamily="18" charset="0"/>
                <a:cs typeface="Times New Roman" panose="02020603050405020304" pitchFamily="18" charset="0"/>
              </a:rPr>
              <a:t>* GPRS</a:t>
            </a:r>
          </a:p>
          <a:p>
            <a:pPr marL="0" indent="225425" algn="just"/>
            <a:r>
              <a:rPr lang="vi-VN" sz="1800" b="0">
                <a:latin typeface="Times New Roman" panose="02020603050405020304" pitchFamily="18" charset="0"/>
                <a:cs typeface="Times New Roman" panose="02020603050405020304" pitchFamily="18" charset="0"/>
              </a:rPr>
              <a:t>Dịch vụ vô tuyến gói tổng hợp</a:t>
            </a: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(General Packet Radio Service</a:t>
            </a:r>
            <a:r>
              <a:rPr lang="en-US" sz="1800" b="0">
                <a:latin typeface="Times New Roman" panose="02020603050405020304" pitchFamily="18" charset="0"/>
                <a:cs typeface="Times New Roman" panose="02020603050405020304" pitchFamily="18" charset="0"/>
              </a:rPr>
              <a:t>)</a:t>
            </a:r>
            <a:r>
              <a:rPr lang="vi-VN" sz="1800" b="0">
                <a:latin typeface="Times New Roman" panose="02020603050405020304" pitchFamily="18" charset="0"/>
                <a:cs typeface="Times New Roman" panose="02020603050405020304" pitchFamily="18" charset="0"/>
              </a:rPr>
              <a:t> là dịch vụ dữ liệu di động dạng gói cho những người dùng Hệ thống thông tin di động toàn cầu (GSM) và điện thoại di động IS-136. Nó cung cấp dữ liệu ở tốc độ từ 56 đến 114 kbps.</a:t>
            </a:r>
          </a:p>
          <a:p>
            <a:pPr marL="0" indent="225425" algn="just"/>
            <a:r>
              <a:rPr lang="vi-VN" sz="1800" b="0">
                <a:latin typeface="Times New Roman" panose="02020603050405020304" pitchFamily="18" charset="0"/>
                <a:cs typeface="Times New Roman" panose="02020603050405020304" pitchFamily="18" charset="0"/>
              </a:rPr>
              <a:t>GPRS có thể được dùng cho những dịch vụ như truy cập Giao thức Ứng dụng Không dây (WAP), Dịch vụ tin nhắn</a:t>
            </a: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ngắn (SMS), Dịch vụ nhắn tin đa phương tiện (MMS), và với các dịch vụ liên lạc Internet như email và truy cập World Wide Web. </a:t>
            </a:r>
            <a:endParaRPr lang="en-US" sz="1800" b="0">
              <a:latin typeface="Times New Roman" panose="02020603050405020304" pitchFamily="18" charset="0"/>
              <a:cs typeface="Times New Roman" panose="02020603050405020304" pitchFamily="18" charset="0"/>
            </a:endParaRPr>
          </a:p>
          <a:p>
            <a:pPr marL="0" indent="225425" algn="just"/>
            <a:r>
              <a:rPr lang="vi-VN" sz="1800" b="0">
                <a:latin typeface="Times New Roman" panose="02020603050405020304" pitchFamily="18" charset="0"/>
                <a:cs typeface="Times New Roman" panose="02020603050405020304" pitchFamily="18" charset="0"/>
              </a:rPr>
              <a:t>Dữ liệu được truyền trên GPRS thường được tính theo từng megabyte</a:t>
            </a: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đi qua, trong khi dữ liệu liên lạc thông qua chuyển mạch truyền thống được tính theo từng phút kết nối</a:t>
            </a:r>
            <a:r>
              <a:rPr lang="en-US" sz="1800" b="0">
                <a:latin typeface="Times New Roman" panose="02020603050405020304" pitchFamily="18" charset="0"/>
                <a:cs typeface="Times New Roman" panose="02020603050405020304" pitchFamily="18" charset="0"/>
              </a:rPr>
              <a:t>.</a:t>
            </a:r>
            <a:r>
              <a:rPr lang="vi-VN" sz="1800" b="0">
                <a:latin typeface="Times New Roman" panose="02020603050405020304" pitchFamily="18" charset="0"/>
                <a:cs typeface="Times New Roman" panose="02020603050405020304" pitchFamily="18" charset="0"/>
              </a:rPr>
              <a:t> </a:t>
            </a:r>
          </a:p>
          <a:p>
            <a:pPr marL="0" indent="225425" algn="just"/>
            <a:r>
              <a:rPr lang="vi-VN" sz="1800" b="0">
                <a:latin typeface="Times New Roman" panose="02020603050405020304" pitchFamily="18" charset="0"/>
                <a:cs typeface="Times New Roman" panose="02020603050405020304" pitchFamily="18" charset="0"/>
              </a:rPr>
              <a:t>Các hệ thống di động 2G kết hợp với GPRS thường được gọi là "2.5G”</a:t>
            </a:r>
            <a:r>
              <a:rPr lang="en-US" sz="1800" b="0">
                <a:latin typeface="Times New Roman" panose="02020603050405020304" pitchFamily="18" charset="0"/>
                <a:cs typeface="Times New Roman" panose="02020603050405020304" pitchFamily="18" charset="0"/>
              </a:rPr>
              <a:t>.</a:t>
            </a:r>
            <a:r>
              <a:rPr lang="vi-VN" sz="1800" b="0">
                <a:latin typeface="Times New Roman" panose="02020603050405020304" pitchFamily="18" charset="0"/>
                <a:cs typeface="Times New Roman" panose="02020603050405020304" pitchFamily="18" charset="0"/>
              </a:rPr>
              <a:t> </a:t>
            </a:r>
            <a:endParaRPr lang="en-US" sz="1800" b="0">
              <a:latin typeface="Times New Roman" panose="02020603050405020304" pitchFamily="18" charset="0"/>
              <a:cs typeface="Times New Roman" panose="02020603050405020304" pitchFamily="18" charset="0"/>
            </a:endParaRPr>
          </a:p>
          <a:p>
            <a:pPr marL="0" indent="225425" algn="just"/>
            <a:r>
              <a:rPr lang="en-US" sz="1800" b="0" err="1">
                <a:latin typeface="Times New Roman" panose="02020603050405020304" pitchFamily="18" charset="0"/>
                <a:cs typeface="Times New Roman" panose="02020603050405020304" pitchFamily="18" charset="0"/>
              </a:rPr>
              <a:t>Nó</a:t>
            </a: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sử dụng các kênh Đa truy cập theo phân chia thời gian (TDMA).</a:t>
            </a:r>
            <a:endParaRPr lang="en-US" sz="1800" b="0">
              <a:latin typeface="Times New Roman" panose="02020603050405020304" pitchFamily="18" charset="0"/>
              <a:cs typeface="Times New Roman" panose="02020603050405020304" pitchFamily="18" charset="0"/>
            </a:endParaRPr>
          </a:p>
          <a:p>
            <a:pPr marL="0" indent="225425" algn="just"/>
            <a:r>
              <a:rPr lang="vi-VN" sz="1800" b="0">
                <a:latin typeface="Times New Roman" panose="02020603050405020304" pitchFamily="18" charset="0"/>
                <a:cs typeface="Times New Roman" panose="02020603050405020304" pitchFamily="18" charset="0"/>
              </a:rPr>
              <a:t> GSM là hình thức mạng duy nhất sử dụng GPRS</a:t>
            </a:r>
            <a:r>
              <a:rPr lang="en-US" sz="1800" b="0">
                <a:latin typeface="Times New Roman" panose="02020603050405020304" pitchFamily="18" charset="0"/>
                <a:cs typeface="Times New Roman" panose="02020603050405020304" pitchFamily="18" charset="0"/>
              </a:rPr>
              <a:t>.</a:t>
            </a:r>
          </a:p>
          <a:p>
            <a:endParaRPr lang="en-US" sz="1800"/>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2.4.3 CÔNG NGHỆ MẠNG 2.5G</a:t>
            </a:r>
          </a:p>
        </p:txBody>
      </p:sp>
    </p:spTree>
    <p:extLst>
      <p:ext uri="{BB962C8B-B14F-4D97-AF65-F5344CB8AC3E}">
        <p14:creationId xmlns:p14="http://schemas.microsoft.com/office/powerpoint/2010/main" val="188076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209675"/>
            <a:ext cx="8280919" cy="4554538"/>
          </a:xfrm>
        </p:spPr>
        <p:txBody>
          <a:bodyPr/>
          <a:lstStyle/>
          <a:p>
            <a:pPr marL="0" indent="225425" algn="just" fontAlgn="auto">
              <a:spcBef>
                <a:spcPts val="0"/>
              </a:spcBef>
              <a:spcAft>
                <a:spcPts val="0"/>
              </a:spcAft>
              <a:buNone/>
              <a:defRPr/>
            </a:pPr>
            <a:r>
              <a:rPr lang="vi-VN" sz="2000" b="0" i="1">
                <a:latin typeface="Times New Roman" panose="02020603050405020304" pitchFamily="18" charset="0"/>
                <a:cs typeface="Times New Roman" panose="02020603050405020304" pitchFamily="18" charset="0"/>
              </a:rPr>
              <a:t>* EDGE (Enhanced Data Rates for GSM Evolution)</a:t>
            </a:r>
            <a:r>
              <a:rPr lang="vi-VN" sz="2000" b="0">
                <a:latin typeface="Times New Roman" panose="02020603050405020304" pitchFamily="18" charset="0"/>
                <a:cs typeface="Times New Roman" panose="02020603050405020304" pitchFamily="18" charset="0"/>
              </a:rPr>
              <a:t>, hay còn gọi là EGPRS, là một công nghệ di động được nâng cấp từ GPRS - cho phép truyền dự liệu với tốc độ có thể lên đến 384 kbit/s dành cho người dùng cố định hoặc di chuyển chậm, 144kbit/s cho người dùng di chuyển với tốc độ cao. </a:t>
            </a:r>
            <a:endParaRPr lang="en-US" sz="20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buNone/>
              <a:defRPr/>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Trên đường tiến đến 3G, EDGE được biết đến như là công nghệ 2.75G. Thực tế bên cạnh điều chế GMSK, EDGE dùng phương thức điều chế 8-PSK để tăng tốc độ dữ liệu truyền. Chính vì thế, để triển khai EDGE, các nhà cung cấp mạng phải thay đổi trạm phát sóng cũng như là thiết bị di động so với mạng GPRS.</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2.4.3 CÔNG NGHỆ MẠNG 2.5G</a:t>
            </a:r>
          </a:p>
        </p:txBody>
      </p:sp>
    </p:spTree>
    <p:extLst>
      <p:ext uri="{BB962C8B-B14F-4D97-AF65-F5344CB8AC3E}">
        <p14:creationId xmlns:p14="http://schemas.microsoft.com/office/powerpoint/2010/main" val="995674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89601" cy="4554538"/>
          </a:xfrm>
        </p:spPr>
        <p:txBody>
          <a:bodyPr/>
          <a:lstStyle/>
          <a:p>
            <a:pPr marL="0" indent="225425" algn="just">
              <a:spcBef>
                <a:spcPct val="0"/>
              </a:spcBef>
            </a:pPr>
            <a:r>
              <a:rPr lang="vi-VN" sz="2000" b="0">
                <a:latin typeface="Times New Roman" panose="02020603050405020304" pitchFamily="18" charset="0"/>
                <a:cs typeface="Times New Roman" panose="02020603050405020304" pitchFamily="18" charset="0"/>
              </a:rPr>
              <a:t>3G, hay 3-G, (viết tắt của </a:t>
            </a:r>
            <a:r>
              <a:rPr lang="vi-VN" sz="2000" b="0" i="1">
                <a:latin typeface="Times New Roman" panose="02020603050405020304" pitchFamily="18" charset="0"/>
                <a:cs typeface="Times New Roman" panose="02020603050405020304" pitchFamily="18" charset="0"/>
              </a:rPr>
              <a:t>third-generation technology</a:t>
            </a:r>
            <a:r>
              <a:rPr lang="vi-VN" sz="2000" b="0">
                <a:latin typeface="Times New Roman" panose="02020603050405020304" pitchFamily="18" charset="0"/>
                <a:cs typeface="Times New Roman" panose="02020603050405020304" pitchFamily="18" charset="0"/>
              </a:rPr>
              <a:t>) là công nghệ truyền thông thế hệ thứ ba, cho phép truyền cả dữ liệu </a:t>
            </a:r>
            <a:r>
              <a:rPr lang="en-US" sz="2000" b="0" err="1">
                <a:latin typeface="Times New Roman" panose="02020603050405020304" pitchFamily="18" charset="0"/>
                <a:cs typeface="Times New Roman" panose="02020603050405020304" pitchFamily="18" charset="0"/>
              </a:rPr>
              <a:t>khác</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(tải dữ liệu, gửi email, tin nhắn nhanh, hình ảnh...).</a:t>
            </a:r>
          </a:p>
          <a:p>
            <a:pPr marL="0" indent="225425" algn="just">
              <a:spcBef>
                <a:spcPct val="0"/>
              </a:spcBef>
            </a:pPr>
            <a:r>
              <a:rPr lang="vi-VN" sz="2000" b="0">
                <a:latin typeface="Times New Roman" panose="02020603050405020304" pitchFamily="18" charset="0"/>
                <a:cs typeface="Times New Roman" panose="02020603050405020304" pitchFamily="18" charset="0"/>
              </a:rPr>
              <a:t>Trong số các dịch vụ của 3G, điện thoại video thường được </a:t>
            </a:r>
            <a:r>
              <a:rPr lang="en-US" sz="2000" b="0" err="1">
                <a:latin typeface="Times New Roman" panose="02020603050405020304" pitchFamily="18" charset="0"/>
                <a:cs typeface="Times New Roman" panose="02020603050405020304" pitchFamily="18" charset="0"/>
              </a:rPr>
              <a:t>dùng</a:t>
            </a:r>
            <a:r>
              <a:rPr lang="vi-VN" sz="2000" b="0">
                <a:latin typeface="Times New Roman" panose="02020603050405020304" pitchFamily="18" charset="0"/>
                <a:cs typeface="Times New Roman" panose="02020603050405020304" pitchFamily="18" charset="0"/>
              </a:rPr>
              <a:t>.</a:t>
            </a:r>
            <a:endParaRPr lang="en-US" sz="2000" b="0">
              <a:latin typeface="Times New Roman" panose="02020603050405020304" pitchFamily="18" charset="0"/>
              <a:cs typeface="Times New Roman" panose="02020603050405020304" pitchFamily="18" charset="0"/>
            </a:endParaRPr>
          </a:p>
          <a:p>
            <a:pPr marL="0" indent="225425" algn="just">
              <a:spcBef>
                <a:spcPct val="0"/>
              </a:spcBef>
            </a:pPr>
            <a:r>
              <a:rPr lang="vi-VN" sz="2000" b="0">
                <a:latin typeface="Times New Roman" panose="02020603050405020304" pitchFamily="18" charset="0"/>
                <a:cs typeface="Times New Roman" panose="02020603050405020304" pitchFamily="18" charset="0"/>
              </a:rPr>
              <a:t> Giá tần số cho công nghệ 3G rất đắt tại nhiều nước.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liên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tục</a:t>
            </a:r>
            <a:r>
              <a:rPr lang="en-US" sz="2000" b="0">
                <a:latin typeface="Times New Roman" panose="02020603050405020304" pitchFamily="18" charset="0"/>
                <a:cs typeface="Times New Roman" panose="02020603050405020304" pitchFamily="18" charset="0"/>
              </a:rPr>
              <a:t> c</a:t>
            </a:r>
            <a:r>
              <a:rPr lang="vi-VN" sz="2000" b="0">
                <a:latin typeface="Times New Roman" panose="02020603050405020304" pitchFamily="18" charset="0"/>
                <a:cs typeface="Times New Roman" panose="02020603050405020304" pitchFamily="18" charset="0"/>
              </a:rPr>
              <a:t>hi phí cho bản quyền về các tần số phải </a:t>
            </a:r>
            <a:r>
              <a:rPr lang="en-US" sz="2000" b="0" err="1">
                <a:latin typeface="Times New Roman" panose="02020603050405020304" pitchFamily="18" charset="0"/>
                <a:cs typeface="Times New Roman" panose="02020603050405020304" pitchFamily="18" charset="0"/>
              </a:rPr>
              <a:t>thanh</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toán</a:t>
            </a: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để</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chờ</a:t>
            </a:r>
            <a:r>
              <a:rPr lang="vi-VN" sz="2000" b="0">
                <a:latin typeface="Times New Roman" panose="02020603050405020304" pitchFamily="18" charset="0"/>
                <a:cs typeface="Times New Roman" panose="02020603050405020304" pitchFamily="18" charset="0"/>
              </a:rPr>
              <a:t> thu nhập từ mạng 3G, nên </a:t>
            </a:r>
            <a:r>
              <a:rPr lang="en-US" sz="2000" b="0" err="1">
                <a:latin typeface="Times New Roman" panose="02020603050405020304" pitchFamily="18" charset="0"/>
                <a:cs typeface="Times New Roman" panose="02020603050405020304" pitchFamily="18" charset="0"/>
              </a:rPr>
              <a:t>phải</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đầu</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tư</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rất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lớn</a:t>
            </a:r>
            <a:r>
              <a:rPr lang="vi-VN" sz="2000" b="0">
                <a:latin typeface="Times New Roman" panose="02020603050405020304" pitchFamily="18" charset="0"/>
                <a:cs typeface="Times New Roman" panose="02020603050405020304" pitchFamily="18" charset="0"/>
              </a:rPr>
              <a:t> để xây dựng mạng 3G. </a:t>
            </a:r>
            <a:endParaRPr lang="en-US" sz="2000" b="0">
              <a:latin typeface="Times New Roman" panose="02020603050405020304" pitchFamily="18" charset="0"/>
              <a:cs typeface="Times New Roman" panose="02020603050405020304" pitchFamily="18" charset="0"/>
            </a:endParaRPr>
          </a:p>
          <a:p>
            <a:pPr marL="0" indent="225425" algn="just">
              <a:spcBef>
                <a:spcPct val="0"/>
              </a:spcBef>
            </a:pPr>
            <a:r>
              <a:rPr lang="vi-VN"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Chỉ</a:t>
            </a:r>
            <a:r>
              <a:rPr lang="en-US" sz="2000" b="0">
                <a:latin typeface="Times New Roman" panose="02020603050405020304" pitchFamily="18" charset="0"/>
                <a:cs typeface="Times New Roman" panose="02020603050405020304" pitchFamily="18" charset="0"/>
              </a:rPr>
              <a:t> ở </a:t>
            </a:r>
            <a:r>
              <a:rPr lang="vi-VN" sz="2000" b="0">
                <a:latin typeface="Times New Roman" panose="02020603050405020304" pitchFamily="18" charset="0"/>
                <a:cs typeface="Times New Roman" panose="02020603050405020304" pitchFamily="18" charset="0"/>
              </a:rPr>
              <a:t>Nhật Bản và Hàn Quốc</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hỗ</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trợ</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phát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triển</a:t>
            </a:r>
            <a:r>
              <a:rPr lang="vi-VN" sz="2000" b="0">
                <a:latin typeface="Times New Roman" panose="02020603050405020304" pitchFamily="18" charset="0"/>
                <a:cs typeface="Times New Roman" panose="02020603050405020304" pitchFamily="18" charset="0"/>
              </a:rPr>
              <a:t>,</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là</a:t>
            </a:r>
            <a:r>
              <a:rPr lang="vi-VN" sz="2000" b="0">
                <a:latin typeface="Times New Roman" panose="02020603050405020304" pitchFamily="18" charset="0"/>
                <a:cs typeface="Times New Roman" panose="02020603050405020304" pitchFamily="18" charset="0"/>
              </a:rPr>
              <a:t> nơi yêu cầu về bản quyền tần số được bỏ qua</a:t>
            </a:r>
            <a:r>
              <a:rPr lang="en-US" sz="2000" b="0">
                <a:latin typeface="Times New Roman" panose="02020603050405020304" pitchFamily="18" charset="0"/>
                <a:cs typeface="Times New Roman" panose="02020603050405020304" pitchFamily="18" charset="0"/>
              </a:rPr>
              <a:t>.</a:t>
            </a: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2.4.4 CÔNG NGHỆ MẠNG 3G</a:t>
            </a:r>
          </a:p>
        </p:txBody>
      </p:sp>
    </p:spTree>
    <p:extLst>
      <p:ext uri="{BB962C8B-B14F-4D97-AF65-F5344CB8AC3E}">
        <p14:creationId xmlns:p14="http://schemas.microsoft.com/office/powerpoint/2010/main" val="3199509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6" name="Title 3"/>
          <p:cNvSpPr txBox="1">
            <a:spLocks/>
          </p:cNvSpPr>
          <p:nvPr/>
        </p:nvSpPr>
        <p:spPr bwMode="black">
          <a:xfrm>
            <a:off x="1210300" y="80763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2.4.4 CÔNG NGHỆ MẠNG 3G</a:t>
            </a:r>
          </a:p>
        </p:txBody>
      </p:sp>
      <p:sp>
        <p:nvSpPr>
          <p:cNvPr id="7" name="Rectangle 6"/>
          <p:cNvSpPr/>
          <p:nvPr/>
        </p:nvSpPr>
        <p:spPr>
          <a:xfrm>
            <a:off x="971600" y="1700808"/>
            <a:ext cx="7776864" cy="3730317"/>
          </a:xfrm>
          <a:prstGeom prst="rect">
            <a:avLst/>
          </a:prstGeom>
        </p:spPr>
        <p:txBody>
          <a:bodyPr wrap="square">
            <a:spAutoFit/>
          </a:bodyPr>
          <a:lstStyle/>
          <a:p>
            <a:pPr marL="0" indent="225425" algn="just" fontAlgn="auto">
              <a:lnSpc>
                <a:spcPct val="150000"/>
              </a:lnSpc>
              <a:spcBef>
                <a:spcPts val="0"/>
              </a:spcBef>
              <a:spcAft>
                <a:spcPts val="0"/>
              </a:spcAft>
              <a:defRPr/>
            </a:pPr>
            <a:r>
              <a:rPr lang="vi-VN" sz="2000">
                <a:solidFill>
                  <a:schemeClr val="accent1">
                    <a:lumMod val="50000"/>
                  </a:schemeClr>
                </a:solidFill>
                <a:latin typeface="Times New Roman" panose="02020603050405020304" pitchFamily="18" charset="0"/>
                <a:cs typeface="Times New Roman" panose="02020603050405020304" pitchFamily="18" charset="0"/>
              </a:rPr>
              <a:t>Nước đầu tiên đưa 3G vào khai thác thương mại một cách rộng rãi là Nhật Bản. </a:t>
            </a:r>
            <a:endParaRPr lang="en-US" sz="2000">
              <a:solidFill>
                <a:schemeClr val="accent1">
                  <a:lumMod val="50000"/>
                </a:schemeClr>
              </a:solidFill>
              <a:latin typeface="Times New Roman" panose="02020603050405020304" pitchFamily="18" charset="0"/>
              <a:cs typeface="Times New Roman" panose="02020603050405020304" pitchFamily="18" charset="0"/>
            </a:endParaRPr>
          </a:p>
          <a:p>
            <a:pPr marL="0" indent="225425" algn="just" fontAlgn="auto">
              <a:lnSpc>
                <a:spcPct val="150000"/>
              </a:lnSpc>
              <a:spcBef>
                <a:spcPts val="0"/>
              </a:spcBef>
              <a:spcAft>
                <a:spcPts val="0"/>
              </a:spcAft>
              <a:defRPr/>
            </a:pPr>
            <a:r>
              <a:rPr lang="vi-VN" sz="2000">
                <a:solidFill>
                  <a:schemeClr val="accent1">
                    <a:lumMod val="50000"/>
                  </a:schemeClr>
                </a:solidFill>
                <a:latin typeface="Times New Roman" panose="02020603050405020304" pitchFamily="18" charset="0"/>
                <a:cs typeface="Times New Roman" panose="02020603050405020304" pitchFamily="18" charset="0"/>
              </a:rPr>
              <a:t>Năm 2005, khoảng 40% các thuê bao tại Nhật Bản là thuê bao 3G, mạng 2G đang dần biến mất tại Nhật Bản.</a:t>
            </a:r>
          </a:p>
          <a:p>
            <a:pPr marL="0" indent="225425" algn="just" fontAlgn="auto">
              <a:lnSpc>
                <a:spcPct val="150000"/>
              </a:lnSpc>
              <a:spcBef>
                <a:spcPts val="0"/>
              </a:spcBef>
              <a:spcAft>
                <a:spcPts val="0"/>
              </a:spcAft>
              <a:defRPr/>
            </a:pPr>
            <a:r>
              <a:rPr lang="vi-VN" sz="2000">
                <a:solidFill>
                  <a:schemeClr val="accent1">
                    <a:lumMod val="50000"/>
                  </a:schemeClr>
                </a:solidFill>
                <a:latin typeface="Times New Roman" panose="02020603050405020304" pitchFamily="18" charset="0"/>
                <a:cs typeface="Times New Roman" panose="02020603050405020304" pitchFamily="18" charset="0"/>
              </a:rPr>
              <a:t>Sự thành công của 3G tại Nhật Bản chỉ ra rằng điện thoại video không phải là "ứng dụng hủy diệt". Trong thực tế sử dụng điện thoại video thời gian thực chỉ chi</a:t>
            </a:r>
            <a:r>
              <a:rPr lang="en-US" sz="2000">
                <a:solidFill>
                  <a:schemeClr val="accent1">
                    <a:lumMod val="50000"/>
                  </a:schemeClr>
                </a:solidFill>
                <a:latin typeface="Times New Roman" panose="02020603050405020304" pitchFamily="18" charset="0"/>
                <a:cs typeface="Times New Roman" panose="02020603050405020304" pitchFamily="18" charset="0"/>
              </a:rPr>
              <a:t>ế</a:t>
            </a:r>
            <a:r>
              <a:rPr lang="vi-VN" sz="2000">
                <a:solidFill>
                  <a:schemeClr val="accent1">
                    <a:lumMod val="50000"/>
                  </a:schemeClr>
                </a:solidFill>
                <a:latin typeface="Times New Roman" panose="02020603050405020304" pitchFamily="18" charset="0"/>
                <a:cs typeface="Times New Roman" panose="02020603050405020304" pitchFamily="18" charset="0"/>
              </a:rPr>
              <a:t>m một phần nhỏ trong số các dịch vụ của 3G. Mặt khác việc tải về tệp âm nhạc được người dùng sử dụng nhiều nhất.</a:t>
            </a:r>
          </a:p>
        </p:txBody>
      </p:sp>
    </p:spTree>
    <p:extLst>
      <p:ext uri="{BB962C8B-B14F-4D97-AF65-F5344CB8AC3E}">
        <p14:creationId xmlns:p14="http://schemas.microsoft.com/office/powerpoint/2010/main" val="1063573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128588"/>
            <a:ext cx="7774831" cy="609600"/>
          </a:xfrm>
        </p:spPr>
        <p:txBody>
          <a:bodyPr>
            <a:normAutofit/>
          </a:bodyPr>
          <a:lstStyle/>
          <a:p>
            <a:r>
              <a:rPr lang="en-US" sz="2800"/>
              <a:t>1.2 PHẠM VI, PHÂN LOẠI ĐIỆN TOÁN DI ĐỘNG</a:t>
            </a:r>
          </a:p>
        </p:txBody>
      </p:sp>
      <p:sp>
        <p:nvSpPr>
          <p:cNvPr id="3" name="Content Placeholder 2"/>
          <p:cNvSpPr>
            <a:spLocks noGrp="1"/>
          </p:cNvSpPr>
          <p:nvPr>
            <p:ph idx="1"/>
          </p:nvPr>
        </p:nvSpPr>
        <p:spPr>
          <a:xfrm>
            <a:off x="755576" y="1196752"/>
            <a:ext cx="8050096" cy="5256584"/>
          </a:xfrm>
        </p:spPr>
        <p:txBody>
          <a:bodyPr>
            <a:normAutofit fontScale="77500" lnSpcReduction="20000"/>
          </a:bodyPr>
          <a:lstStyle/>
          <a:p>
            <a:pPr algn="just"/>
            <a:r>
              <a:rPr lang="vi-VN" sz="2800" b="0">
                <a:latin typeface="Times New Roman" panose="02020603050405020304" pitchFamily="18" charset="0"/>
                <a:cs typeface="Times New Roman" panose="02020603050405020304" pitchFamily="18" charset="0"/>
              </a:rPr>
              <a:t>Cho đến nay, có ba loại điện toán di động:</a:t>
            </a:r>
          </a:p>
          <a:p>
            <a:pPr algn="just"/>
            <a:r>
              <a:rPr lang="en-US" sz="2800" b="0">
                <a:latin typeface="Times New Roman" panose="02020603050405020304" pitchFamily="18" charset="0"/>
                <a:cs typeface="Times New Roman" panose="02020603050405020304" pitchFamily="18" charset="0"/>
              </a:rPr>
              <a:t>M</a:t>
            </a:r>
            <a:r>
              <a:rPr lang="vi-VN" sz="2800" b="0">
                <a:latin typeface="Times New Roman" panose="02020603050405020304" pitchFamily="18" charset="0"/>
                <a:cs typeface="Times New Roman" panose="02020603050405020304" pitchFamily="18" charset="0"/>
              </a:rPr>
              <a:t>áy tính cá nhân di động, gồm các thiết bị nhỏ nhẹ có bàn phím đủ ký tự thường được dùng làm máy trạm cho phần mềm, như laptop, notebook, notepad, netbook, tablet...</a:t>
            </a:r>
          </a:p>
          <a:p>
            <a:pPr algn="just"/>
            <a:r>
              <a:rPr lang="en-US" sz="2800" b="0">
                <a:latin typeface="Times New Roman" panose="02020603050405020304" pitchFamily="18" charset="0"/>
                <a:cs typeface="Times New Roman" panose="02020603050405020304" pitchFamily="18" charset="0"/>
              </a:rPr>
              <a:t>Đ</a:t>
            </a:r>
            <a:r>
              <a:rPr lang="vi-VN" sz="2800" b="0">
                <a:latin typeface="Times New Roman" panose="02020603050405020304" pitchFamily="18" charset="0"/>
                <a:cs typeface="Times New Roman" panose="02020603050405020304" pitchFamily="18" charset="0"/>
              </a:rPr>
              <a:t>iện thoại di động chứa bàn phím giới hạn thường có chức năng thoại, như điện thoại di động phổ thông, điện thoại di động thông minh, phonepad,...</a:t>
            </a:r>
          </a:p>
          <a:p>
            <a:pPr algn="just"/>
            <a:r>
              <a:rPr lang="en-US" sz="2800" b="0">
                <a:latin typeface="Times New Roman" panose="02020603050405020304" pitchFamily="18" charset="0"/>
                <a:cs typeface="Times New Roman" panose="02020603050405020304" pitchFamily="18" charset="0"/>
              </a:rPr>
              <a:t>T</a:t>
            </a:r>
            <a:r>
              <a:rPr lang="vi-VN" sz="2800" b="0">
                <a:latin typeface="Times New Roman" panose="02020603050405020304" pitchFamily="18" charset="0"/>
                <a:cs typeface="Times New Roman" panose="02020603050405020304" pitchFamily="18" charset="0"/>
              </a:rPr>
              <a:t>hiết bị điện toán mặc được (điện toán gắn theo người), thường có số nút bấm giới hạn, mặc hoặc đeo được trên người, chứa tác tử phần mềm, như đồng hồ thông minh, vòng đeo cổ tay thông minh, vòng đeo cổ thông minh, thiết bị cấy ghép trên người...</a:t>
            </a:r>
          </a:p>
          <a:p>
            <a:pPr marL="114300" indent="0" algn="just">
              <a:lnSpc>
                <a:spcPct val="150000"/>
              </a:lnSpc>
              <a:buClr>
                <a:schemeClr val="tx1">
                  <a:lumMod val="85000"/>
                  <a:lumOff val="15000"/>
                </a:schemeClr>
              </a:buClr>
              <a:buNone/>
            </a:pPr>
            <a:endParaRPr lang="en-US" sz="2800">
              <a:latin typeface="Times New Roman" panose="02020603050405020304" pitchFamily="18" charset="0"/>
              <a:cs typeface="Times New Roman" panose="02020603050405020304" pitchFamily="18" charset="0"/>
            </a:endParaRPr>
          </a:p>
          <a:p>
            <a:pPr marL="114300" indent="0" algn="just">
              <a:lnSpc>
                <a:spcPct val="150000"/>
              </a:lnSpc>
              <a:buClr>
                <a:schemeClr val="tx1">
                  <a:lumMod val="85000"/>
                  <a:lumOff val="15000"/>
                </a:schemeClr>
              </a:buClr>
              <a:buNone/>
            </a:pPr>
            <a:endParaRPr lang="en-US" sz="2800">
              <a:latin typeface="Times New Roman" panose="02020603050405020304" pitchFamily="18" charset="0"/>
              <a:cs typeface="Times New Roman" panose="02020603050405020304" pitchFamily="18" charset="0"/>
            </a:endParaRPr>
          </a:p>
          <a:p>
            <a:pPr marL="114300" indent="0" algn="just">
              <a:lnSpc>
                <a:spcPct val="150000"/>
              </a:lnSpc>
              <a:buClr>
                <a:schemeClr val="tx1">
                  <a:lumMod val="85000"/>
                  <a:lumOff val="15000"/>
                </a:schemeClr>
              </a:buClr>
              <a:buNone/>
            </a:pPr>
            <a:endParaRPr lang="en-US" sz="2800">
              <a:latin typeface="Times New Roman" panose="02020603050405020304" pitchFamily="18" charset="0"/>
              <a:cs typeface="Times New Roman" panose="02020603050405020304" pitchFamily="18" charset="0"/>
            </a:endParaRPr>
          </a:p>
          <a:p>
            <a:pPr marL="114300" indent="0" algn="just">
              <a:lnSpc>
                <a:spcPct val="150000"/>
              </a:lnSpc>
              <a:buClr>
                <a:schemeClr val="tx1">
                  <a:lumMod val="85000"/>
                  <a:lumOff val="15000"/>
                </a:schemeClr>
              </a:buClr>
              <a:buNone/>
            </a:pP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152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209675"/>
            <a:ext cx="8136903" cy="4554538"/>
          </a:xfrm>
        </p:spPr>
        <p:txBody>
          <a:bodyPr/>
          <a:lstStyle/>
          <a:p>
            <a:pPr marL="0"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3G cung cấp cả hai hệ thống là chuyển mạch gói và chuyển mạch kênh. </a:t>
            </a:r>
            <a:endParaRPr lang="en-US" sz="20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Hệ thống 3G yêu cầu một mạng truy cập radio hoàn toàn khác so với hệ thống 2G hiện nay. Điểm mạnh của công nghệ này so với công nghệ 2G và 2.5G là cho phép truyền, nhận các dữ liệu, âm thanh, hình ảnh chất lượng cao cho cả thuê bao cố định và thuê bao đang di chuyển ở các tốc độ khác nhau.</a:t>
            </a:r>
            <a:endParaRPr lang="en-US" sz="2000" b="0">
              <a:latin typeface="Times New Roman" panose="02020603050405020304" pitchFamily="18" charset="0"/>
              <a:cs typeface="Times New Roman" panose="02020603050405020304" pitchFamily="18" charset="0"/>
            </a:endParaRPr>
          </a:p>
          <a:p>
            <a:pPr marL="0"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Với công nghệ 3G, các nhà cung cấp có thể mang đến cho khách hàng các dịch vụ đa phương tiện, như âm nhạc chất lượng cao; hình ảnh video chất lượng và truyền hình số; Các dịch vụ định vị toàn cầu</a:t>
            </a:r>
            <a:r>
              <a:rPr lang="en-US" sz="2000" b="0">
                <a:latin typeface="Times New Roman" pitchFamily="18" charset="0"/>
                <a:cs typeface="Times New Roman" pitchFamily="18" charset="0"/>
              </a:rPr>
              <a:t> - Global Positioning System</a:t>
            </a:r>
            <a:r>
              <a:rPr lang="vi-VN" sz="2000" b="0">
                <a:latin typeface="Times New Roman" pitchFamily="18" charset="0"/>
                <a:cs typeface="Times New Roman" pitchFamily="18" charset="0"/>
              </a:rPr>
              <a:t>(GPS); E-mail;video streaming; High-ends games;...</a:t>
            </a:r>
            <a:endParaRPr lang="en-US" sz="2000" b="0">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2.4.4 CÔNG NGHỆ MẠNG 3G</a:t>
            </a:r>
          </a:p>
        </p:txBody>
      </p:sp>
    </p:spTree>
    <p:extLst>
      <p:ext uri="{BB962C8B-B14F-4D97-AF65-F5344CB8AC3E}">
        <p14:creationId xmlns:p14="http://schemas.microsoft.com/office/powerpoint/2010/main" val="1760268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412776"/>
            <a:ext cx="8136903" cy="4896543"/>
          </a:xfrm>
        </p:spPr>
        <p:txBody>
          <a:bodyPr/>
          <a:lstStyle/>
          <a:p>
            <a:pPr marL="0" indent="225425" algn="just"/>
            <a:r>
              <a:rPr lang="vi-VN" sz="2000" b="0">
                <a:latin typeface="Times New Roman" panose="02020603050405020304" pitchFamily="18" charset="0"/>
                <a:cs typeface="Times New Roman" panose="02020603050405020304" pitchFamily="18" charset="0"/>
              </a:rPr>
              <a:t>Quốc gia đầu tiên đưa mạng 3G vào sử dụng rộng rãi là Nhật Bản. Vào năm 2001, NTT Docomo là công ty đầu tiên ra mắt phiên bản thương mại của mạng W-CDMA. Năm 2003 dịch vụ 3G bắt đầu có mặt tại châu Âu. Tại châu Phi, mạng 3G được giới thiệu đầu tiên ở Maroc vào cuối tháng 3 năm 2007 bởi Công ty Wana.</a:t>
            </a:r>
            <a:endParaRPr lang="en-US" sz="2000" b="0">
              <a:latin typeface="Times New Roman" panose="02020603050405020304" pitchFamily="18" charset="0"/>
              <a:cs typeface="Times New Roman" panose="02020603050405020304" pitchFamily="18" charset="0"/>
            </a:endParaRPr>
          </a:p>
          <a:p>
            <a:pPr marL="0" indent="225425" algn="ctr">
              <a:buNone/>
            </a:pPr>
            <a:r>
              <a:rPr lang="en-US" sz="2000" b="0" i="1" u="sng" err="1">
                <a:latin typeface="Times New Roman" panose="02020603050405020304" pitchFamily="18" charset="0"/>
                <a:cs typeface="Times New Roman" panose="02020603050405020304" pitchFamily="18" charset="0"/>
              </a:rPr>
              <a:t>Chú</a:t>
            </a:r>
            <a:r>
              <a:rPr lang="en-US" sz="2000" b="0" i="1" u="sng">
                <a:latin typeface="Times New Roman" panose="02020603050405020304" pitchFamily="18" charset="0"/>
                <a:cs typeface="Times New Roman" panose="02020603050405020304" pitchFamily="18" charset="0"/>
              </a:rPr>
              <a:t> ý:</a:t>
            </a:r>
          </a:p>
          <a:p>
            <a:pPr marL="0" indent="225425" algn="just">
              <a:spcBef>
                <a:spcPct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Thế hệ mạng di động mới (3G) không phải là mạng không dây IEEE 802.11</a:t>
            </a:r>
            <a:r>
              <a:rPr lang="en-US" sz="2000" b="0">
                <a:latin typeface="Times New Roman" panose="02020603050405020304" pitchFamily="18" charset="0"/>
                <a:cs typeface="Times New Roman" panose="02020603050405020304" pitchFamily="18" charset="0"/>
              </a:rPr>
              <a:t> (Institute of Electrical and Electronic Engineers)</a:t>
            </a:r>
          </a:p>
          <a:p>
            <a:pPr marL="0" indent="225425" algn="just">
              <a:spcBef>
                <a:spcPct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Đã có rất nhiều người nhầm giữa hai khái niệm 3G và UMTS (</a:t>
            </a:r>
            <a:r>
              <a:rPr lang="vi-VN" sz="2000" b="0" i="1">
                <a:latin typeface="Times New Roman" panose="02020603050405020304" pitchFamily="18" charset="0"/>
                <a:cs typeface="Times New Roman" panose="02020603050405020304" pitchFamily="18" charset="0"/>
              </a:rPr>
              <a:t>Universal Mobile Telecommunications Systems</a:t>
            </a:r>
            <a:r>
              <a:rPr lang="vi-VN" sz="2000" b="0">
                <a:latin typeface="Times New Roman" panose="02020603050405020304" pitchFamily="18" charset="0"/>
                <a:cs typeface="Times New Roman" panose="02020603050405020304" pitchFamily="18" charset="0"/>
              </a:rPr>
              <a:t>).</a:t>
            </a: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739397"/>
            <a:ext cx="7848600" cy="499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2.4.4 CÔNG NGHỆ MẠNG 3G</a:t>
            </a:r>
          </a:p>
        </p:txBody>
      </p:sp>
    </p:spTree>
    <p:extLst>
      <p:ext uri="{BB962C8B-B14F-4D97-AF65-F5344CB8AC3E}">
        <p14:creationId xmlns:p14="http://schemas.microsoft.com/office/powerpoint/2010/main" val="2477242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1484784"/>
            <a:ext cx="7689601" cy="4554538"/>
          </a:xfrm>
        </p:spPr>
        <p:txBody>
          <a:bodyPr/>
          <a:lstStyle/>
          <a:p>
            <a:pPr marL="0" indent="225425" algn="just">
              <a:spcBef>
                <a:spcPct val="0"/>
              </a:spcBef>
            </a:pPr>
            <a:r>
              <a:rPr lang="en-US" sz="2000" b="0">
                <a:latin typeface="Times New Roman" panose="02020603050405020304" pitchFamily="18" charset="0"/>
                <a:cs typeface="Times New Roman" panose="02020603050405020304" pitchFamily="18" charset="0"/>
              </a:rPr>
              <a:t>D</a:t>
            </a:r>
            <a:r>
              <a:rPr lang="vi-VN" sz="2000" b="0">
                <a:latin typeface="Times New Roman" panose="02020603050405020304" pitchFamily="18" charset="0"/>
                <a:cs typeface="Times New Roman" panose="02020603050405020304" pitchFamily="18" charset="0"/>
              </a:rPr>
              <a:t>ự án nghiên cứu RACE 1043 với mục đích chính là xác định các dịch vụ và công nghệ cho hệ thống thông tin di động</a:t>
            </a:r>
            <a:r>
              <a:rPr lang="en-US" sz="2000" b="0">
                <a:latin typeface="Times New Roman" panose="02020603050405020304" pitchFamily="18" charset="0"/>
                <a:cs typeface="Times New Roman" panose="02020603050405020304" pitchFamily="18" charset="0"/>
              </a:rPr>
              <a:t>.</a:t>
            </a:r>
          </a:p>
          <a:p>
            <a:pPr marL="0" indent="225425" algn="just">
              <a:spcBef>
                <a:spcPct val="0"/>
              </a:spcBef>
            </a:pPr>
            <a:r>
              <a:rPr lang="vi-VN" sz="2000" b="0">
                <a:latin typeface="Times New Roman" panose="02020603050405020304" pitchFamily="18" charset="0"/>
                <a:cs typeface="Times New Roman" panose="02020603050405020304" pitchFamily="18" charset="0"/>
              </a:rPr>
              <a:t>Hệ thống 3G của châu Âu được gọi là UMTS. </a:t>
            </a:r>
            <a:endParaRPr lang="en-US" sz="2000" b="0">
              <a:latin typeface="Times New Roman" panose="02020603050405020304" pitchFamily="18" charset="0"/>
              <a:cs typeface="Times New Roman" panose="02020603050405020304" pitchFamily="18" charset="0"/>
            </a:endParaRPr>
          </a:p>
          <a:p>
            <a:pPr marL="0" indent="225425" algn="just">
              <a:spcBef>
                <a:spcPct val="0"/>
              </a:spcBef>
            </a:pPr>
            <a:r>
              <a:rPr lang="vi-VN" sz="2000" b="0">
                <a:latin typeface="Times New Roman" panose="02020603050405020304" pitchFamily="18" charset="0"/>
                <a:cs typeface="Times New Roman" panose="02020603050405020304" pitchFamily="18" charset="0"/>
              </a:rPr>
              <a:t>Những người thực hiện dự án mong muốn rằng hệ thống UMTS trong tương lai sẽ được phát triển từ các hệ thống GSM hiện tại. </a:t>
            </a:r>
            <a:endParaRPr lang="en-US" sz="2000" b="0">
              <a:latin typeface="Times New Roman" panose="02020603050405020304" pitchFamily="18" charset="0"/>
              <a:cs typeface="Times New Roman" panose="02020603050405020304" pitchFamily="18" charset="0"/>
            </a:endParaRPr>
          </a:p>
          <a:p>
            <a:pPr marL="0" indent="225425" algn="just">
              <a:spcBef>
                <a:spcPct val="0"/>
              </a:spcBef>
            </a:pPr>
            <a:r>
              <a:rPr lang="vi-VN" sz="2000" b="0">
                <a:latin typeface="Times New Roman" panose="02020603050405020304" pitchFamily="18" charset="0"/>
                <a:cs typeface="Times New Roman" panose="02020603050405020304" pitchFamily="18" charset="0"/>
              </a:rPr>
              <a:t>Ngoài ra người ta còn có một mong muốn rất lớn là hệ thống UMTS sẽ có khả năng kết hợp nhiều mạng khác nhau như PMR, MSS, WLAN… thành một mạng thống nhất có khả năng hỗ trợ các dịch vụ số liệu tốc độ cao và quan trọng hơn đây sẽ là một mạng hướng dịch vụ.</a:t>
            </a: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80668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2.4.4 CÔNG NGHỆ MẠNG 3G</a:t>
            </a:r>
          </a:p>
        </p:txBody>
      </p:sp>
    </p:spTree>
    <p:extLst>
      <p:ext uri="{BB962C8B-B14F-4D97-AF65-F5344CB8AC3E}">
        <p14:creationId xmlns:p14="http://schemas.microsoft.com/office/powerpoint/2010/main" val="971799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412776"/>
            <a:ext cx="7617593" cy="4554538"/>
          </a:xfrm>
        </p:spPr>
        <p:txBody>
          <a:bodyPr/>
          <a:lstStyle/>
          <a:p>
            <a:pPr marL="0"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Liên minh Viễn thông Quốc tế (ITU – International Telecommunications Union) cũng đã thành lập một nhóm nghiên cứu để nghiên cứu về các hệ thống thông tin di động thế hệ 3, nhóm nghiên cứu TG8/1.</a:t>
            </a:r>
          </a:p>
          <a:p>
            <a:pPr marL="0" indent="225425" algn="just" fontAlgn="auto">
              <a:spcBef>
                <a:spcPts val="0"/>
              </a:spcBef>
              <a:spcAft>
                <a:spcPts val="0"/>
              </a:spcAft>
              <a:defRPr/>
            </a:pPr>
            <a:r>
              <a:rPr lang="vi-VN" sz="2000" b="0">
                <a:latin typeface="Times New Roman" panose="02020603050405020304" pitchFamily="18" charset="0"/>
                <a:cs typeface="Times New Roman" panose="02020603050405020304" pitchFamily="18" charset="0"/>
              </a:rPr>
              <a:t>Nhóm nghiên cứu đặt tên cho hệ thống thông tin di động thế hệ thứ 3 của mình là Hệ thống Thông tin Di động Mặt đất Tương lai (FPLMTS – Future Public Land Mobile Telecommunications System). Sau này, nhóm nghiên cứu đổi tên hệ thống thành Hệ thống Thông tin Di động Toàn cầu cho năm 2000 (IMT-2000 – International Mobile Telecommunications for the year 2000).</a:t>
            </a:r>
          </a:p>
          <a:p>
            <a:endParaRPr lang="en-US">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80763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2.4.4 CÔNG NGHỆ MẠNG 3G</a:t>
            </a:r>
          </a:p>
        </p:txBody>
      </p:sp>
    </p:spTree>
    <p:extLst>
      <p:ext uri="{BB962C8B-B14F-4D97-AF65-F5344CB8AC3E}">
        <p14:creationId xmlns:p14="http://schemas.microsoft.com/office/powerpoint/2010/main" val="1142383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216410" y="773451"/>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2.4.4 CÔNG NGHỆ MẠNG 3G</a:t>
            </a: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507267"/>
            <a:ext cx="8676455" cy="509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939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238178"/>
            <a:ext cx="8280919" cy="5287165"/>
          </a:xfrm>
        </p:spPr>
        <p:txBody>
          <a:bodyPr/>
          <a:lstStyle/>
          <a:p>
            <a:pPr marL="0" indent="225425" algn="just" fontAlgn="auto">
              <a:lnSpc>
                <a:spcPct val="160000"/>
              </a:lnSpc>
              <a:spcBef>
                <a:spcPts val="0"/>
              </a:spcBef>
              <a:spcAft>
                <a:spcPts val="0"/>
              </a:spcAft>
              <a:buFont typeface="Arial" panose="020B0604020202020204" pitchFamily="34" charset="0"/>
              <a:buNone/>
              <a:defRPr/>
            </a:pPr>
            <a:r>
              <a:rPr lang="vi-VN" sz="1800" b="0" u="sng">
                <a:latin typeface="Times New Roman" panose="02020603050405020304" pitchFamily="18" charset="0"/>
                <a:cs typeface="Times New Roman" panose="02020603050405020304" pitchFamily="18" charset="0"/>
              </a:rPr>
              <a:t>Tiêu chuẩn 3G thương mại</a:t>
            </a:r>
          </a:p>
          <a:p>
            <a:pPr marL="0" indent="225425" algn="just" fontAlgn="auto">
              <a:lnSpc>
                <a:spcPct val="160000"/>
              </a:lnSpc>
              <a:spcBef>
                <a:spcPts val="0"/>
              </a:spcBef>
              <a:spcAft>
                <a:spcPts val="0"/>
              </a:spcAft>
              <a:buFont typeface="Arial" panose="020B0604020202020204" pitchFamily="34" charset="0"/>
              <a:buNone/>
              <a:defRPr/>
            </a:pPr>
            <a:r>
              <a:rPr lang="vi-VN" sz="1800" b="0">
                <a:latin typeface="Times New Roman" panose="02020603050405020304" pitchFamily="18" charset="0"/>
                <a:cs typeface="Times New Roman" panose="02020603050405020304" pitchFamily="18" charset="0"/>
              </a:rPr>
              <a:t>Công nghệ 3G được nhắc đến như là một chuẩn IMT-2000 của Tổ chức Viễn thông Thế giới (ITU), thống nhất trên thế giới. Tuy nhiên, trên thực tế các nhà sản xuất thiết bị viễn thông lớn trên thế giới đã xây dựng thành 4 chuẩn 3G thương mại chính:</a:t>
            </a:r>
          </a:p>
          <a:p>
            <a:pPr marL="0" indent="0">
              <a:buNone/>
            </a:pPr>
            <a:endParaRPr lang="en-US">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2.4.4 CÔNG NGHỆ MẠNG 3G</a:t>
            </a:r>
          </a:p>
        </p:txBody>
      </p:sp>
    </p:spTree>
    <p:extLst>
      <p:ext uri="{BB962C8B-B14F-4D97-AF65-F5344CB8AC3E}">
        <p14:creationId xmlns:p14="http://schemas.microsoft.com/office/powerpoint/2010/main" val="1271114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A561D-0A6D-4F08-9D92-62616E3DF222}"/>
              </a:ext>
            </a:extLst>
          </p:cNvPr>
          <p:cNvSpPr>
            <a:spLocks noGrp="1"/>
          </p:cNvSpPr>
          <p:nvPr>
            <p:ph idx="1"/>
          </p:nvPr>
        </p:nvSpPr>
        <p:spPr>
          <a:xfrm>
            <a:off x="1115616" y="836712"/>
            <a:ext cx="7121525" cy="4554538"/>
          </a:xfrm>
        </p:spPr>
        <p:txBody>
          <a:bodyPr/>
          <a:lstStyle/>
          <a:p>
            <a:r>
              <a:rPr lang="en-US" sz="1800">
                <a:latin typeface="Times New Roman" panose="02020603050405020304" pitchFamily="18" charset="0"/>
                <a:cs typeface="Times New Roman" panose="02020603050405020304" pitchFamily="18" charset="0"/>
              </a:rPr>
              <a:t>W-CDMA: </a:t>
            </a:r>
            <a:r>
              <a:rPr lang="vi-VN" sz="1800">
                <a:latin typeface="Times New Roman" panose="02020603050405020304" pitchFamily="18" charset="0"/>
                <a:cs typeface="Times New Roman" panose="02020603050405020304" pitchFamily="18" charset="0"/>
              </a:rPr>
              <a:t>Là nền tảng của chuẩn UMTS, sử dụng băng rộng để có tốc độ cao hơn và hỗ trợ nhiều người dùng hơn</a:t>
            </a:r>
            <a:r>
              <a:rPr lang="vi-VN" sz="1800">
                <a:latin typeface="Times New Roman" panose="02020603050405020304" pitchFamily="18" charset="0"/>
                <a:cs typeface="Times New Roman" panose="02020603050405020304" pitchFamily="18" charset="0"/>
                <a:hlinkClick r:id="rId2" tooltip=" mạng 2G"/>
              </a:rPr>
              <a:t> mạng 2G</a:t>
            </a:r>
            <a:r>
              <a:rPr lang="vi-VN" sz="1800">
                <a:latin typeface="Times New Roman" panose="02020603050405020304" pitchFamily="18" charset="0"/>
                <a:cs typeface="Times New Roman" panose="02020603050405020304" pitchFamily="18" charset="0"/>
              </a:rPr>
              <a:t>, được sử dụng ở Châu  </a:t>
            </a:r>
            <a:r>
              <a:rPr lang="en-US" sz="1800">
                <a:latin typeface="Times New Roman" panose="02020603050405020304" pitchFamily="18" charset="0"/>
                <a:cs typeface="Times New Roman" panose="02020603050405020304" pitchFamily="18" charset="0"/>
              </a:rPr>
              <a:t>â</a:t>
            </a:r>
            <a:r>
              <a:rPr lang="vi-VN" sz="1800">
                <a:latin typeface="Times New Roman" panose="02020603050405020304" pitchFamily="18" charset="0"/>
                <a:cs typeface="Times New Roman" panose="02020603050405020304" pitchFamily="18" charset="0"/>
              </a:rPr>
              <a:t>u và một phần châu Á, trong đó có Việt Nam</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CDMA-2000: Một chuẩn 3G quan trọng, là thế hệ kế tiếp của các chuẩn 2G CDMA và IS-95. CDMA 2000 cung cấp tốc độ dữ liêu từ 144 kbit/s tới trên 3 Mbit/s</a:t>
            </a:r>
          </a:p>
          <a:p>
            <a:r>
              <a:rPr lang="en-US" sz="1800">
                <a:latin typeface="Times New Roman" panose="02020603050405020304" pitchFamily="18" charset="0"/>
                <a:cs typeface="Times New Roman" panose="02020603050405020304" pitchFamily="18" charset="0"/>
              </a:rPr>
              <a:t>TD-CDMA: </a:t>
            </a:r>
            <a:r>
              <a:rPr lang="vi-VN" sz="1800">
                <a:latin typeface="Times New Roman" panose="02020603050405020304" pitchFamily="18" charset="0"/>
                <a:cs typeface="Times New Roman" panose="02020603050405020304" pitchFamily="18" charset="0"/>
              </a:rPr>
              <a:t>Được phát triển trền nền tảng chuẩn UTMS. Đây là một chuẩn thương mại áp dụng hỗn hợp của TDMA và CDMA nhằm cung cấp chất lượng dịch vụ tốt hơn cho dữ liệu đa phương tiện kể cả âm thanh, hình ảnh</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TD-SCDMA: </a:t>
            </a:r>
            <a:r>
              <a:rPr lang="vi-VN" sz="1800">
                <a:latin typeface="Times New Roman" panose="02020603050405020304" pitchFamily="18" charset="0"/>
                <a:cs typeface="Times New Roman" panose="02020603050405020304" pitchFamily="18" charset="0"/>
              </a:rPr>
              <a:t>Một chuẩn khác dựa trên nền tảng chuẩn UTMS, đang được phát triển tại Trung Quốc, nhằm mục đích như là một giải pháp thay thế cho W-CDMA</a:t>
            </a:r>
            <a:endParaRPr lang="en-US" sz="1800">
              <a:latin typeface="Times New Roman" panose="02020603050405020304" pitchFamily="18" charset="0"/>
              <a:cs typeface="Times New Roman" panose="02020603050405020304" pitchFamily="18" charset="0"/>
            </a:endParaRPr>
          </a:p>
        </p:txBody>
      </p:sp>
      <p:sp>
        <p:nvSpPr>
          <p:cNvPr id="5" name="Title 3">
            <a:extLst>
              <a:ext uri="{FF2B5EF4-FFF2-40B4-BE49-F238E27FC236}">
                <a16:creationId xmlns:a16="http://schemas.microsoft.com/office/drawing/2014/main" id="{FE57C8AE-E98A-4F1C-8214-5A6BB35E84EC}"/>
              </a:ext>
            </a:extLst>
          </p:cNvPr>
          <p:cNvSpPr txBox="1">
            <a:spLocks/>
          </p:cNvSpPr>
          <p:nvPr/>
        </p:nvSpPr>
        <p:spPr bwMode="black">
          <a:xfrm>
            <a:off x="1043608" y="1166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bg1"/>
                </a:solidFill>
              </a:rPr>
              <a:t>2.4.4 CÔNG NGHỆ MẠNG 3G</a:t>
            </a:r>
          </a:p>
        </p:txBody>
      </p:sp>
    </p:spTree>
    <p:extLst>
      <p:ext uri="{BB962C8B-B14F-4D97-AF65-F5344CB8AC3E}">
        <p14:creationId xmlns:p14="http://schemas.microsoft.com/office/powerpoint/2010/main" val="1338579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89601" cy="4554538"/>
          </a:xfrm>
        </p:spPr>
        <p:txBody>
          <a:bodyPr/>
          <a:lstStyle/>
          <a:p>
            <a:pPr marL="0" indent="465138" algn="just">
              <a:spcBef>
                <a:spcPct val="0"/>
              </a:spcBef>
              <a:buNone/>
            </a:pPr>
            <a:r>
              <a:rPr lang="vi-VN" sz="2000" b="0">
                <a:latin typeface="Times New Roman" panose="02020603050405020304" pitchFamily="18" charset="0"/>
                <a:cs typeface="Times New Roman" panose="02020603050405020304" pitchFamily="18" charset="0"/>
              </a:rPr>
              <a:t>Hay còn có thể viết là 4-G, là công nghệ truyền thông không dây thế hệ thứ tư, cho phép truyền tải dữ liệu với tốc độ tối đa trong điều kiện lý tưởng lên tới 1 - 1,5 Gbit/s.</a:t>
            </a:r>
            <a:endParaRPr lang="en-US" sz="2000" b="0">
              <a:latin typeface="Times New Roman" panose="02020603050405020304" pitchFamily="18" charset="0"/>
              <a:cs typeface="Times New Roman" panose="02020603050405020304" pitchFamily="18" charset="0"/>
            </a:endParaRPr>
          </a:p>
          <a:p>
            <a:pPr marL="0" indent="465138" algn="just">
              <a:spcBef>
                <a:spcPct val="0"/>
              </a:spcBef>
              <a:buNone/>
            </a:pPr>
            <a:r>
              <a:rPr lang="vi-VN" sz="2000" b="0">
                <a:latin typeface="Times New Roman" panose="02020603050405020304" pitchFamily="18" charset="0"/>
                <a:cs typeface="Times New Roman" panose="02020603050405020304" pitchFamily="18" charset="0"/>
              </a:rPr>
              <a:t>Và trong tương lai, mạng di động LTE Advance, WiMax</a:t>
            </a:r>
            <a:r>
              <a:rPr lang="en-US" sz="2000" b="0">
                <a:latin typeface="Times New Roman" panose="02020603050405020304" pitchFamily="18" charset="0"/>
                <a:cs typeface="Times New Roman" panose="02020603050405020304" pitchFamily="18" charset="0"/>
              </a:rPr>
              <a:t>,…v…v…</a:t>
            </a:r>
            <a:r>
              <a:rPr lang="vi-VN" sz="2000" b="0">
                <a:latin typeface="Times New Roman" panose="02020603050405020304" pitchFamily="18" charset="0"/>
                <a:cs typeface="Times New Roman" panose="02020603050405020304" pitchFamily="18" charset="0"/>
              </a:rPr>
              <a:t> (nhánh khác của 4G)… sẽ là những thế hệ tiến bộ hơn nữa, cho phép người dùng truyền tải các dữ liệu HD, xem tivi tốc độ cao, trải nghệm web tiên tiến hơn cũng như mang lại cho người dùng nhiều tiện lợi hơn nữa từ chính chiếc di động của mình.</a:t>
            </a:r>
            <a:endParaRPr lang="en-US" sz="2000" b="0">
              <a:latin typeface="Times New Roman" panose="02020603050405020304" pitchFamily="18" charset="0"/>
              <a:cs typeface="Times New Roman" panose="02020603050405020304" pitchFamily="18" charset="0"/>
            </a:endParaRP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2.4 CÁC CÔNG NGHỆ MẠNG</a:t>
            </a:r>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2.4.5 CÔNG NGHỆ MẠNG 4G</a:t>
            </a:r>
          </a:p>
        </p:txBody>
      </p:sp>
    </p:spTree>
    <p:extLst>
      <p:ext uri="{BB962C8B-B14F-4D97-AF65-F5344CB8AC3E}">
        <p14:creationId xmlns:p14="http://schemas.microsoft.com/office/powerpoint/2010/main" val="740230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412776"/>
            <a:ext cx="7776864" cy="4554538"/>
          </a:xfrm>
        </p:spPr>
        <p:txBody>
          <a:bodyPr/>
          <a:lstStyle/>
          <a:p>
            <a:pPr indent="465138" algn="just">
              <a:spcBef>
                <a:spcPts val="0"/>
              </a:spcBef>
            </a:pPr>
            <a:r>
              <a:rPr lang="vi-VN" sz="2000" b="0">
                <a:solidFill>
                  <a:schemeClr val="tx1"/>
                </a:solidFill>
                <a:latin typeface="Times New Roman" pitchFamily="18" charset="0"/>
                <a:cs typeface="Times New Roman" pitchFamily="18" charset="0"/>
              </a:rPr>
              <a:t>Wi-Fi viết tắt từ Wireless Fidelity hay mạng 802.11 là hệ thống mạng không dây sử dụng sóng vô tuyến, giống như điện thoại di động, truyền hình và radio.</a:t>
            </a:r>
            <a:endParaRPr lang="en-US" sz="2000" b="0">
              <a:solidFill>
                <a:schemeClr val="tx1"/>
              </a:solidFill>
              <a:latin typeface="Times New Roman" pitchFamily="18" charset="0"/>
              <a:cs typeface="Times New Roman" pitchFamily="18" charset="0"/>
            </a:endParaRPr>
          </a:p>
          <a:p>
            <a:pPr indent="465138" algn="just">
              <a:spcBef>
                <a:spcPts val="0"/>
              </a:spcBef>
            </a:pPr>
            <a:r>
              <a:rPr lang="vi-VN" sz="2000" b="0">
                <a:solidFill>
                  <a:schemeClr val="tx1"/>
                </a:solidFill>
                <a:latin typeface="Times New Roman" pitchFamily="18" charset="0"/>
                <a:cs typeface="Times New Roman" pitchFamily="18" charset="0"/>
              </a:rPr>
              <a:t>Hệ thống cho phép truy cập Internet tại những khu vực có sóng của hệ thống này, hoàn toàn không cần đến cáp nối. Ngoài các điểm kết nối công cộng (hotspots), WiFi có thể được thiết lập ngay tại nhà riêng.</a:t>
            </a:r>
            <a:endParaRPr lang="en-US" sz="2000" b="0"/>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2.5 CÔNG NGHỆ CHUẨN WIFI</a:t>
            </a:r>
          </a:p>
        </p:txBody>
      </p:sp>
      <p:sp>
        <p:nvSpPr>
          <p:cNvPr id="5" name="Title 3"/>
          <p:cNvSpPr txBox="1">
            <a:spLocks/>
          </p:cNvSpPr>
          <p:nvPr/>
        </p:nvSpPr>
        <p:spPr bwMode="black">
          <a:xfrm>
            <a:off x="1201333" y="738188"/>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2.5.1 WIFI </a:t>
            </a:r>
            <a:r>
              <a:rPr lang="en-US" sz="2400" kern="0" err="1">
                <a:solidFill>
                  <a:schemeClr val="accent4"/>
                </a:solidFill>
              </a:rPr>
              <a:t>là</a:t>
            </a:r>
            <a:r>
              <a:rPr lang="en-US" sz="2400" kern="0">
                <a:solidFill>
                  <a:schemeClr val="accent4"/>
                </a:solidFill>
              </a:rPr>
              <a:t> </a:t>
            </a:r>
            <a:r>
              <a:rPr lang="en-US" sz="2400" kern="0" err="1">
                <a:solidFill>
                  <a:schemeClr val="accent4"/>
                </a:solidFill>
              </a:rPr>
              <a:t>gì</a:t>
            </a:r>
            <a:r>
              <a:rPr lang="en-US" sz="2400" kern="0">
                <a:solidFill>
                  <a:schemeClr val="accent4"/>
                </a:solidFill>
              </a:rPr>
              <a:t>?</a:t>
            </a:r>
          </a:p>
        </p:txBody>
      </p:sp>
    </p:spTree>
    <p:extLst>
      <p:ext uri="{BB962C8B-B14F-4D97-AF65-F5344CB8AC3E}">
        <p14:creationId xmlns:p14="http://schemas.microsoft.com/office/powerpoint/2010/main" val="25816347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89601" cy="4554538"/>
          </a:xfrm>
        </p:spPr>
        <p:txBody>
          <a:bodyPr/>
          <a:lstStyle/>
          <a:p>
            <a:pPr marL="0" indent="0" algn="just">
              <a:buNone/>
            </a:pPr>
            <a:r>
              <a:rPr lang="vi-VN" sz="2000" b="0">
                <a:solidFill>
                  <a:schemeClr val="tx1"/>
                </a:solidFill>
                <a:latin typeface="Times New Roman" pitchFamily="18" charset="0"/>
                <a:cs typeface="Times New Roman" pitchFamily="18" charset="0"/>
              </a:rPr>
              <a:t>Tên gọi 802.11 bắt nguồn từ viện IEEE (Institute of Electrical and Electronics Engineers). Viện này tạo ra nhiều chuẩn cho nhiều giao thức kỹ thuật khác nhau, và nó sử dụng một hệ thống số nhằm phân loại chúng; 4 chuẩn thông dụng của WiFi hiện nay là 802.11a/b/g/n.</a:t>
            </a:r>
          </a:p>
          <a:p>
            <a:pPr algn="just"/>
            <a:endParaRPr lang="en-US"/>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2.5.1 WIFI </a:t>
            </a:r>
            <a:r>
              <a:rPr lang="en-US" sz="2400" kern="0" err="1">
                <a:solidFill>
                  <a:schemeClr val="accent4"/>
                </a:solidFill>
              </a:rPr>
              <a:t>là</a:t>
            </a:r>
            <a:r>
              <a:rPr lang="en-US" sz="2400" kern="0">
                <a:solidFill>
                  <a:schemeClr val="accent4"/>
                </a:solidFill>
              </a:rPr>
              <a:t> </a:t>
            </a:r>
            <a:r>
              <a:rPr lang="en-US" sz="2400" kern="0" err="1">
                <a:solidFill>
                  <a:schemeClr val="accent4"/>
                </a:solidFill>
              </a:rPr>
              <a:t>gì</a:t>
            </a:r>
            <a:r>
              <a:rPr lang="en-US" sz="2400" kern="0">
                <a:solidFill>
                  <a:schemeClr val="accent4"/>
                </a:solidFill>
              </a:rPr>
              <a:t>?</a:t>
            </a:r>
          </a:p>
        </p:txBody>
      </p:sp>
      <p:pic>
        <p:nvPicPr>
          <p:cNvPr id="6" name="Picture 2"/>
          <p:cNvPicPr>
            <a:picLocks noChangeAspect="1" noChangeArrowheads="1"/>
          </p:cNvPicPr>
          <p:nvPr/>
        </p:nvPicPr>
        <p:blipFill>
          <a:blip r:embed="rId2"/>
          <a:srcRect/>
          <a:stretch>
            <a:fillRect/>
          </a:stretch>
        </p:blipFill>
        <p:spPr bwMode="auto">
          <a:xfrm>
            <a:off x="4427983" y="3284984"/>
            <a:ext cx="4606479" cy="3218580"/>
          </a:xfrm>
          <a:prstGeom prst="rect">
            <a:avLst/>
          </a:prstGeom>
          <a:noFill/>
          <a:ln w="9525">
            <a:noFill/>
            <a:miter lim="800000"/>
            <a:headEnd/>
            <a:tailEnd/>
          </a:ln>
          <a:effectLst/>
        </p:spPr>
      </p:pic>
      <p:sp>
        <p:nvSpPr>
          <p:cNvPr id="8"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2.5 CÔNG NGHỆ CHUẨN WIFI</a:t>
            </a:r>
          </a:p>
        </p:txBody>
      </p:sp>
    </p:spTree>
    <p:extLst>
      <p:ext uri="{BB962C8B-B14F-4D97-AF65-F5344CB8AC3E}">
        <p14:creationId xmlns:p14="http://schemas.microsoft.com/office/powerpoint/2010/main" val="3135735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0957" y="128588"/>
            <a:ext cx="7873506" cy="609600"/>
          </a:xfrm>
        </p:spPr>
        <p:txBody>
          <a:bodyPr>
            <a:noAutofit/>
          </a:bodyPr>
          <a:lstStyle/>
          <a:p>
            <a:r>
              <a:rPr lang="en-US" sz="2800"/>
              <a:t>1.3 LỊCH SỬ THIẾT BỊ DI ĐỘNG</a:t>
            </a:r>
          </a:p>
        </p:txBody>
      </p:sp>
      <p:sp>
        <p:nvSpPr>
          <p:cNvPr id="3" name="Content Placeholder 2"/>
          <p:cNvSpPr>
            <a:spLocks noGrp="1"/>
          </p:cNvSpPr>
          <p:nvPr>
            <p:ph idx="1"/>
          </p:nvPr>
        </p:nvSpPr>
        <p:spPr>
          <a:xfrm>
            <a:off x="755576" y="1484784"/>
            <a:ext cx="7906080" cy="5123656"/>
          </a:xfrm>
        </p:spPr>
        <p:txBody>
          <a:bodyPr>
            <a:normAutofit/>
          </a:bodyPr>
          <a:lstStyle/>
          <a:p>
            <a:pPr algn="just" fontAlgn="auto">
              <a:spcAft>
                <a:spcPts val="0"/>
              </a:spcAft>
              <a:defRPr/>
            </a:pPr>
            <a:r>
              <a:rPr lang="vi-VN" b="0">
                <a:latin typeface="Times New Roman" panose="02020603050405020304" pitchFamily="18" charset="0"/>
                <a:cs typeface="Times New Roman" panose="02020603050405020304" pitchFamily="18" charset="0"/>
              </a:rPr>
              <a:t>Chào đời mới 40 năm nhưng điện thoại di động (ĐTDĐ) đã lập được một kỷ lục lịch sử: cho tới nay chưa một thiết bị điện tử nào sánh được với nó về mức độ phổ cập sử dụng - 7 tỷ con người trên Trái đất hiện đang dùng 6 tỷ chiếc ĐTDĐ</a:t>
            </a:r>
            <a:r>
              <a:rPr lang="en-US" b="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4011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761609" cy="4554538"/>
          </a:xfrm>
        </p:spPr>
        <p:txBody>
          <a:bodyPr/>
          <a:lstStyle/>
          <a:p>
            <a:pPr indent="465138" algn="just">
              <a:lnSpc>
                <a:spcPct val="160000"/>
              </a:lnSpc>
              <a:spcBef>
                <a:spcPts val="0"/>
              </a:spcBef>
            </a:pPr>
            <a:r>
              <a:rPr lang="vi-VN" sz="1800" b="0">
                <a:solidFill>
                  <a:schemeClr val="tx1"/>
                </a:solidFill>
                <a:latin typeface="Times New Roman" panose="02020603050405020304" pitchFamily="18" charset="0"/>
                <a:cs typeface="Times New Roman" panose="02020603050405020304" pitchFamily="18" charset="0"/>
              </a:rPr>
              <a:t>Truyền thông qua mạng không dây là truyền thông vô tuyến hai chiều. Cụ thể:</a:t>
            </a:r>
          </a:p>
          <a:p>
            <a:pPr indent="465138" algn="just">
              <a:lnSpc>
                <a:spcPct val="160000"/>
              </a:lnSpc>
              <a:spcBef>
                <a:spcPts val="0"/>
              </a:spcBef>
            </a:pPr>
            <a:r>
              <a:rPr lang="vi-VN" sz="1800" b="0">
                <a:solidFill>
                  <a:schemeClr val="tx1"/>
                </a:solidFill>
                <a:latin typeface="Times New Roman" panose="02020603050405020304" pitchFamily="18" charset="0"/>
                <a:cs typeface="Times New Roman" panose="02020603050405020304" pitchFamily="18" charset="0"/>
              </a:rPr>
              <a:t>Thiết bị adapter không dây (hay bộ chuyển tín hiệu không dây) của máy tính chuyển đổi dữ liệu sang tín hiệu vô tuyến và phát những tín hiệu này đi bằng một ăng-ten.</a:t>
            </a:r>
          </a:p>
          <a:p>
            <a:pPr indent="465138" algn="just">
              <a:lnSpc>
                <a:spcPct val="160000"/>
              </a:lnSpc>
              <a:spcBef>
                <a:spcPts val="0"/>
              </a:spcBef>
            </a:pPr>
            <a:r>
              <a:rPr lang="vi-VN" sz="1800" b="0">
                <a:solidFill>
                  <a:schemeClr val="tx1"/>
                </a:solidFill>
                <a:latin typeface="Times New Roman" panose="02020603050405020304" pitchFamily="18" charset="0"/>
                <a:cs typeface="Times New Roman" panose="02020603050405020304" pitchFamily="18" charset="0"/>
              </a:rPr>
              <a:t>Thiết bị router không dây nhận những tín hiệu này và giải mã chúng. Nó gởi thông tin tới Internet thông qua kết nối hữu tuyến Ethernet.</a:t>
            </a:r>
          </a:p>
          <a:p>
            <a:pPr indent="465138" algn="just">
              <a:lnSpc>
                <a:spcPct val="160000"/>
              </a:lnSpc>
              <a:spcBef>
                <a:spcPts val="0"/>
              </a:spcBef>
            </a:pPr>
            <a:r>
              <a:rPr lang="vi-VN" sz="1800" b="0">
                <a:solidFill>
                  <a:schemeClr val="tx1"/>
                </a:solidFill>
                <a:latin typeface="Times New Roman" panose="02020603050405020304" pitchFamily="18" charset="0"/>
                <a:cs typeface="Times New Roman" panose="02020603050405020304" pitchFamily="18" charset="0"/>
              </a:rPr>
              <a:t>Qui trình này vẫn hoạt động với chiều ngược lại, router nhận thông tin từ Internet, chuyển chúng thành tín hiệu vô tuyến và gởi đến adapter không dây của máy tính.</a:t>
            </a:r>
            <a:endParaRPr lang="en-US" sz="1800" b="0">
              <a:solidFill>
                <a:schemeClr val="tx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Title 3"/>
          <p:cNvSpPr txBox="1">
            <a:spLocks/>
          </p:cNvSpPr>
          <p:nvPr/>
        </p:nvSpPr>
        <p:spPr bwMode="black">
          <a:xfrm>
            <a:off x="1185863" y="62857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2.5.2 </a:t>
            </a:r>
            <a:r>
              <a:rPr lang="en-US" sz="2400" kern="0" err="1">
                <a:solidFill>
                  <a:schemeClr val="accent4"/>
                </a:solidFill>
              </a:rPr>
              <a:t>Hoạt</a:t>
            </a:r>
            <a:r>
              <a:rPr lang="en-US" sz="2400" kern="0">
                <a:solidFill>
                  <a:schemeClr val="accent4"/>
                </a:solidFill>
              </a:rPr>
              <a:t> </a:t>
            </a:r>
            <a:r>
              <a:rPr lang="en-US" sz="2400" kern="0" err="1">
                <a:solidFill>
                  <a:schemeClr val="accent4"/>
                </a:solidFill>
              </a:rPr>
              <a:t>động</a:t>
            </a:r>
            <a:endParaRPr lang="en-US" sz="2400" kern="0">
              <a:solidFill>
                <a:schemeClr val="accent4"/>
              </a:solidFill>
            </a:endParaRPr>
          </a:p>
        </p:txBody>
      </p:sp>
      <p:sp>
        <p:nvSpPr>
          <p:cNvPr id="7"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2.5 CÔNG NGHỆ CHUẨN WIFI</a:t>
            </a:r>
          </a:p>
        </p:txBody>
      </p:sp>
    </p:spTree>
    <p:extLst>
      <p:ext uri="{BB962C8B-B14F-4D97-AF65-F5344CB8AC3E}">
        <p14:creationId xmlns:p14="http://schemas.microsoft.com/office/powerpoint/2010/main" val="2056339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556792"/>
            <a:ext cx="7689601" cy="4554538"/>
          </a:xfrm>
        </p:spPr>
        <p:txBody>
          <a:bodyPr/>
          <a:lstStyle/>
          <a:p>
            <a:pPr indent="465138" algn="just">
              <a:lnSpc>
                <a:spcPct val="160000"/>
              </a:lnSpc>
              <a:spcBef>
                <a:spcPts val="0"/>
              </a:spcBef>
            </a:pPr>
            <a:r>
              <a:rPr lang="vi-VN" sz="1800" b="0">
                <a:solidFill>
                  <a:schemeClr val="tx1"/>
                </a:solidFill>
                <a:latin typeface="Times New Roman" panose="02020603050405020304" pitchFamily="18" charset="0"/>
                <a:cs typeface="Times New Roman" panose="02020603050405020304" pitchFamily="18" charset="0"/>
              </a:rPr>
              <a:t>Các sóng vô tuyến sử dụng cho WiFi gần giống với các sóng vô tuyến sử dụng cho thiết bị cầm tay, điện thoại di động và các thiết bị khác. </a:t>
            </a:r>
          </a:p>
          <a:p>
            <a:pPr indent="465138" algn="just">
              <a:lnSpc>
                <a:spcPct val="160000"/>
              </a:lnSpc>
              <a:spcBef>
                <a:spcPts val="0"/>
              </a:spcBef>
            </a:pPr>
            <a:r>
              <a:rPr lang="en-US" b="0">
                <a:solidFill>
                  <a:schemeClr val="tx1"/>
                </a:solidFill>
                <a:latin typeface="Times New Roman" pitchFamily="18" charset="0"/>
                <a:cs typeface="Times New Roman" pitchFamily="18" charset="0"/>
              </a:rPr>
              <a:t>S</a:t>
            </a:r>
            <a:r>
              <a:rPr lang="vi-VN" sz="1800" b="0">
                <a:solidFill>
                  <a:schemeClr val="tx1"/>
                </a:solidFill>
                <a:latin typeface="Times New Roman" panose="02020603050405020304" pitchFamily="18" charset="0"/>
                <a:cs typeface="Times New Roman" panose="02020603050405020304" pitchFamily="18" charset="0"/>
              </a:rPr>
              <a:t>óng WiFi có một số khác biệt ở chỗ:</a:t>
            </a:r>
          </a:p>
          <a:p>
            <a:pPr indent="465138" algn="just">
              <a:lnSpc>
                <a:spcPct val="160000"/>
              </a:lnSpc>
              <a:spcBef>
                <a:spcPts val="0"/>
              </a:spcBef>
            </a:pPr>
            <a:r>
              <a:rPr lang="vi-VN" sz="1800" b="0">
                <a:solidFill>
                  <a:schemeClr val="tx1"/>
                </a:solidFill>
                <a:latin typeface="Times New Roman" panose="02020603050405020304" pitchFamily="18" charset="0"/>
                <a:cs typeface="Times New Roman" panose="02020603050405020304" pitchFamily="18" charset="0"/>
              </a:rPr>
              <a:t>Chúng truyền và phát tín hiệu ở tần số 2.5 GHz </a:t>
            </a:r>
            <a:r>
              <a:rPr lang="en-US" b="0">
                <a:solidFill>
                  <a:schemeClr val="tx1"/>
                </a:solidFill>
                <a:latin typeface="Times New Roman" pitchFamily="18" charset="0"/>
                <a:cs typeface="Times New Roman" pitchFamily="18" charset="0"/>
              </a:rPr>
              <a:t>“</a:t>
            </a:r>
            <a:r>
              <a:rPr lang="en-US" b="0" err="1">
                <a:solidFill>
                  <a:schemeClr val="tx1"/>
                </a:solidFill>
                <a:latin typeface="Times New Roman" pitchFamily="18" charset="0"/>
                <a:cs typeface="Times New Roman" pitchFamily="18" charset="0"/>
              </a:rPr>
              <a:t>gigahezrt</a:t>
            </a:r>
            <a:r>
              <a:rPr lang="en-US" b="0">
                <a:solidFill>
                  <a:schemeClr val="tx1"/>
                </a:solidFill>
                <a:latin typeface="Times New Roman" pitchFamily="18" charset="0"/>
                <a:cs typeface="Times New Roman" pitchFamily="18" charset="0"/>
              </a:rPr>
              <a:t>”</a:t>
            </a:r>
            <a:r>
              <a:rPr lang="en-US" b="0">
                <a:latin typeface="Times New Roman" panose="02020603050405020304" pitchFamily="18" charset="0"/>
                <a:cs typeface="Times New Roman" panose="02020603050405020304" pitchFamily="18" charset="0"/>
              </a:rPr>
              <a:t> </a:t>
            </a:r>
            <a:r>
              <a:rPr lang="vi-VN" sz="1800" b="0">
                <a:solidFill>
                  <a:schemeClr val="tx1"/>
                </a:solidFill>
                <a:latin typeface="Times New Roman" panose="02020603050405020304" pitchFamily="18" charset="0"/>
                <a:cs typeface="Times New Roman" panose="02020603050405020304" pitchFamily="18" charset="0"/>
              </a:rPr>
              <a:t>hoặc 5GHz. Tần số này cao hơn so với các tần số sử dụng cho điện thoại di động, các thiết bị cầm tay và truyền hình. Tần số cao hơn cho phép tín hiệu mang theo nhiều dữ liệu hơn.</a:t>
            </a:r>
          </a:p>
          <a:p>
            <a:endParaRPr lang="en-US">
              <a:latin typeface="Times New Roman" panose="02020603050405020304" pitchFamily="18" charset="0"/>
              <a:cs typeface="Times New Roman" panose="02020603050405020304" pitchFamily="18" charset="0"/>
            </a:endParaRPr>
          </a:p>
        </p:txBody>
      </p:sp>
      <p:sp>
        <p:nvSpPr>
          <p:cNvPr id="5" name="Title 3"/>
          <p:cNvSpPr txBox="1">
            <a:spLocks/>
          </p:cNvSpPr>
          <p:nvPr/>
        </p:nvSpPr>
        <p:spPr bwMode="black">
          <a:xfrm>
            <a:off x="1295400" y="821933"/>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2.5.3 </a:t>
            </a:r>
            <a:r>
              <a:rPr lang="en-US" sz="2400" kern="0" err="1">
                <a:solidFill>
                  <a:schemeClr val="accent4"/>
                </a:solidFill>
              </a:rPr>
              <a:t>Sóng</a:t>
            </a:r>
            <a:r>
              <a:rPr lang="en-US" sz="2400" kern="0">
                <a:solidFill>
                  <a:schemeClr val="accent4"/>
                </a:solidFill>
              </a:rPr>
              <a:t> WIFI</a:t>
            </a:r>
          </a:p>
        </p:txBody>
      </p:sp>
      <p:sp>
        <p:nvSpPr>
          <p:cNvPr id="7"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2.5 CÔNG NGHỆ CHUẨN WIFI</a:t>
            </a:r>
          </a:p>
        </p:txBody>
      </p:sp>
    </p:spTree>
    <p:extLst>
      <p:ext uri="{BB962C8B-B14F-4D97-AF65-F5344CB8AC3E}">
        <p14:creationId xmlns:p14="http://schemas.microsoft.com/office/powerpoint/2010/main" val="710355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484784"/>
            <a:ext cx="7761609" cy="4554538"/>
          </a:xfrm>
        </p:spPr>
        <p:txBody>
          <a:bodyPr/>
          <a:lstStyle/>
          <a:p>
            <a:pPr marL="6350" indent="458788" algn="just">
              <a:spcBef>
                <a:spcPts val="0"/>
              </a:spcBef>
            </a:pPr>
            <a:r>
              <a:rPr lang="vi-VN">
                <a:solidFill>
                  <a:schemeClr val="tx1"/>
                </a:solidFill>
                <a:latin typeface="Times New Roman" panose="02020603050405020304" pitchFamily="18" charset="0"/>
                <a:cs typeface="Times New Roman" panose="02020603050405020304" pitchFamily="18" charset="0"/>
              </a:rPr>
              <a:t>Chúng dùng chuẩn 802.11:</a:t>
            </a:r>
          </a:p>
          <a:p>
            <a:pPr marL="6350" lvl="1" indent="458788" algn="just">
              <a:spcBef>
                <a:spcPts val="0"/>
              </a:spcBef>
            </a:pPr>
            <a:r>
              <a:rPr lang="en-US">
                <a:solidFill>
                  <a:schemeClr val="tx1"/>
                </a:solidFill>
                <a:latin typeface="Times New Roman" panose="02020603050405020304" pitchFamily="18" charset="0"/>
                <a:cs typeface="Times New Roman" panose="02020603050405020304" pitchFamily="18" charset="0"/>
              </a:rPr>
              <a:t>+ </a:t>
            </a:r>
            <a:r>
              <a:rPr lang="vi-VN">
                <a:solidFill>
                  <a:schemeClr val="tx1"/>
                </a:solidFill>
                <a:latin typeface="Times New Roman" panose="02020603050405020304" pitchFamily="18" charset="0"/>
                <a:cs typeface="Times New Roman" panose="02020603050405020304" pitchFamily="18" charset="0"/>
              </a:rPr>
              <a:t>Chuẩn 802.11b là phiên bản đầu tiên trên thị trường. Đây là chuẩn chậm nhất và rẻ tiền nhất, và nó trở nên ít phổ biến hơn so với các chuẩn khác. 802.11b phát tín hiệu ở tần số 2.4 GHz, nó có thể xử lý đến 11 megabit/giây, và nó sử dụng mã CCK (complimentary code keying).</a:t>
            </a:r>
          </a:p>
          <a:p>
            <a:pPr marL="6350" lvl="1" indent="458788" algn="just">
              <a:spcBef>
                <a:spcPts val="0"/>
              </a:spcBef>
            </a:pPr>
            <a:r>
              <a:rPr lang="en-US">
                <a:solidFill>
                  <a:schemeClr val="tx1"/>
                </a:solidFill>
                <a:latin typeface="Times New Roman" panose="02020603050405020304" pitchFamily="18" charset="0"/>
                <a:cs typeface="Times New Roman" panose="02020603050405020304" pitchFamily="18" charset="0"/>
              </a:rPr>
              <a:t>+ </a:t>
            </a:r>
            <a:r>
              <a:rPr lang="vi-VN">
                <a:solidFill>
                  <a:schemeClr val="tx1"/>
                </a:solidFill>
                <a:latin typeface="Times New Roman" panose="02020603050405020304" pitchFamily="18" charset="0"/>
                <a:cs typeface="Times New Roman" panose="02020603050405020304" pitchFamily="18" charset="0"/>
              </a:rPr>
              <a:t>Chuẩn 802.11g cũng phát ở tần số 2.4 GHz, nhưng nhanh hơn so với chuẩn 802.11b, tốc độ xử lý đạt 54 megabit/giây. Chuẩn 802.11g nhanh hơn vì nó sử dụng mã OFDM (orthogonal frequency-division multiplexing), một công nghệ mã hóa hiệu quả hơn.</a:t>
            </a:r>
          </a:p>
          <a:p>
            <a:endParaRPr lang="en-US">
              <a:latin typeface="Times New Roman" panose="02020603050405020304" pitchFamily="18" charset="0"/>
              <a:cs typeface="Times New Roman" panose="02020603050405020304" pitchFamily="18" charset="0"/>
            </a:endParaRPr>
          </a:p>
        </p:txBody>
      </p:sp>
      <p:sp>
        <p:nvSpPr>
          <p:cNvPr id="6" name="Title 3"/>
          <p:cNvSpPr txBox="1">
            <a:spLocks/>
          </p:cNvSpPr>
          <p:nvPr/>
        </p:nvSpPr>
        <p:spPr bwMode="black">
          <a:xfrm>
            <a:off x="1185863" y="80668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2.5.3 </a:t>
            </a:r>
            <a:r>
              <a:rPr lang="en-US" sz="2400" kern="0" err="1">
                <a:solidFill>
                  <a:schemeClr val="accent4"/>
                </a:solidFill>
              </a:rPr>
              <a:t>Sóng</a:t>
            </a:r>
            <a:r>
              <a:rPr lang="en-US" sz="2400" kern="0">
                <a:solidFill>
                  <a:schemeClr val="accent4"/>
                </a:solidFill>
              </a:rPr>
              <a:t> WIFI</a:t>
            </a:r>
          </a:p>
        </p:txBody>
      </p:sp>
      <p:sp>
        <p:nvSpPr>
          <p:cNvPr id="8"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2.5 CÔNG NGHỆ CHUẨN WIFI</a:t>
            </a:r>
          </a:p>
        </p:txBody>
      </p:sp>
    </p:spTree>
    <p:extLst>
      <p:ext uri="{BB962C8B-B14F-4D97-AF65-F5344CB8AC3E}">
        <p14:creationId xmlns:p14="http://schemas.microsoft.com/office/powerpoint/2010/main" val="415011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209675"/>
            <a:ext cx="8208911" cy="4554538"/>
          </a:xfrm>
        </p:spPr>
        <p:txBody>
          <a:bodyPr/>
          <a:lstStyle/>
          <a:p>
            <a:pPr marL="0" lvl="1" indent="0" algn="just">
              <a:spcBef>
                <a:spcPts val="0"/>
              </a:spcBef>
              <a:buNone/>
            </a:pPr>
            <a:r>
              <a:rPr lang="en-US">
                <a:solidFill>
                  <a:schemeClr val="tx1"/>
                </a:solidFill>
                <a:latin typeface="Times New Roman" panose="02020603050405020304" pitchFamily="18" charset="0"/>
                <a:cs typeface="Times New Roman" panose="02020603050405020304" pitchFamily="18" charset="0"/>
              </a:rPr>
              <a:t>	</a:t>
            </a:r>
            <a:r>
              <a:rPr lang="vi-VN">
                <a:solidFill>
                  <a:schemeClr val="tx1"/>
                </a:solidFill>
                <a:latin typeface="Times New Roman" panose="02020603050405020304" pitchFamily="18" charset="0"/>
                <a:cs typeface="Times New Roman" panose="02020603050405020304" pitchFamily="18" charset="0"/>
              </a:rPr>
              <a:t>Chuẩn 802.11a phát ở tần số 5 GHz và có thể đạt đến 54 megabit/ giây. Nó cũng sử dụng mã OFDM. Những chuẩn mới hơn sau này như 802.11n còn nhanh hơn chuẩn 802.11a, nhưng 802.11n vẫn chưa phải là chuẩn cuối cùng.</a:t>
            </a:r>
          </a:p>
          <a:p>
            <a:pPr marL="0" lvl="1" indent="0" algn="just">
              <a:spcBef>
                <a:spcPts val="0"/>
              </a:spcBef>
              <a:buNone/>
            </a:pPr>
            <a:r>
              <a:rPr lang="en-US">
                <a:solidFill>
                  <a:schemeClr val="tx1"/>
                </a:solidFill>
                <a:latin typeface="Times New Roman" panose="02020603050405020304" pitchFamily="18" charset="0"/>
                <a:cs typeface="Times New Roman" panose="02020603050405020304" pitchFamily="18" charset="0"/>
              </a:rPr>
              <a:t>	</a:t>
            </a:r>
            <a:r>
              <a:rPr lang="vi-VN">
                <a:solidFill>
                  <a:schemeClr val="tx1"/>
                </a:solidFill>
                <a:latin typeface="Times New Roman" panose="02020603050405020304" pitchFamily="18" charset="0"/>
                <a:cs typeface="Times New Roman" panose="02020603050405020304" pitchFamily="18" charset="0"/>
              </a:rPr>
              <a:t>Chuẩn 802.11n cũng phát ở tần số 2.4 GHz, nhưng nhanh hơn so với chuẩn 802.11a, tốc độ xử lý đạt 300 megabit/giây.</a:t>
            </a:r>
            <a:endParaRPr lang="en-US">
              <a:solidFill>
                <a:schemeClr val="tx1"/>
              </a:solidFill>
              <a:latin typeface="Times New Roman" panose="02020603050405020304" pitchFamily="18" charset="0"/>
              <a:cs typeface="Times New Roman" panose="02020603050405020304" pitchFamily="18" charset="0"/>
            </a:endParaRPr>
          </a:p>
          <a:p>
            <a:pPr marL="0" lvl="1" indent="0" algn="just">
              <a:spcBef>
                <a:spcPts val="0"/>
              </a:spcBef>
              <a:buNone/>
            </a:pPr>
            <a:r>
              <a:rPr lang="en-US" sz="2000" b="0">
                <a:solidFill>
                  <a:schemeClr val="tx1"/>
                </a:solidFill>
                <a:latin typeface="Times New Roman" panose="02020603050405020304" pitchFamily="18" charset="0"/>
                <a:cs typeface="Times New Roman" panose="02020603050405020304" pitchFamily="18" charset="0"/>
              </a:rPr>
              <a:t>	</a:t>
            </a:r>
            <a:r>
              <a:rPr lang="vi-VN" sz="2000" b="0">
                <a:solidFill>
                  <a:schemeClr val="tx1"/>
                </a:solidFill>
                <a:latin typeface="Times New Roman" panose="02020603050405020304" pitchFamily="18" charset="0"/>
                <a:cs typeface="Times New Roman" panose="02020603050405020304" pitchFamily="18" charset="0"/>
              </a:rPr>
              <a:t>WiFi có thể hoạt động trên cả ba tần số và có thể nhảy qua lại giữa các tần số khác nhau một cách nhanh chóng. Việc nhảy qua lại giữa các tần số giúp giảm thiểu sự nhiễu sóng và cho phép nhiều thiết bị kết nối không dây cùng một lúc.</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2.5 CÔNG NGHỆ CHUẨN WIFI</a:t>
            </a:r>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2.5.3 </a:t>
            </a:r>
            <a:r>
              <a:rPr lang="en-US" sz="2400" kern="0" err="1">
                <a:solidFill>
                  <a:schemeClr val="accent4"/>
                </a:solidFill>
              </a:rPr>
              <a:t>Sóng</a:t>
            </a:r>
            <a:r>
              <a:rPr lang="en-US" sz="2400" kern="0">
                <a:solidFill>
                  <a:schemeClr val="accent4"/>
                </a:solidFill>
              </a:rPr>
              <a:t> WIFI</a:t>
            </a:r>
          </a:p>
        </p:txBody>
      </p:sp>
    </p:spTree>
    <p:extLst>
      <p:ext uri="{BB962C8B-B14F-4D97-AF65-F5344CB8AC3E}">
        <p14:creationId xmlns:p14="http://schemas.microsoft.com/office/powerpoint/2010/main" val="1267175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pic>
        <p:nvPicPr>
          <p:cNvPr id="6" name="Picture 4" descr="http://xaloso.com/widemediapro/widepixel/2010/12/22/bluetooth3.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484784"/>
            <a:ext cx="3528392" cy="39619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a9.vietbao.vn/images/vi955/2010/7/55310919-1278588076-hi-tech-Bluetooth4-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9648" y="1484785"/>
            <a:ext cx="3484800" cy="396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4228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689601" cy="4554538"/>
          </a:xfrm>
        </p:spPr>
        <p:txBody>
          <a:bodyPr/>
          <a:lstStyle/>
          <a:p>
            <a:pPr marL="0" indent="465138" algn="just">
              <a:lnSpc>
                <a:spcPct val="170000"/>
              </a:lnSpc>
              <a:spcBef>
                <a:spcPts val="0"/>
              </a:spcBef>
              <a:buNone/>
            </a:pPr>
            <a:r>
              <a:rPr lang="vi-VN" sz="2000" b="0"/>
              <a:t>Bluetooth là một công nghệ cho phép truyền thông giữa các thiết bị với nhau mà không cần cáp và dây dẫn. </a:t>
            </a:r>
            <a:endParaRPr lang="en-US" sz="2000" b="0"/>
          </a:p>
          <a:p>
            <a:pPr marL="0" indent="465138" algn="just">
              <a:lnSpc>
                <a:spcPct val="170000"/>
              </a:lnSpc>
              <a:spcBef>
                <a:spcPts val="0"/>
              </a:spcBef>
              <a:buNone/>
            </a:pPr>
            <a:r>
              <a:rPr lang="vi-VN" sz="2000" b="0">
                <a:latin typeface="Times New Roman" pitchFamily="18" charset="0"/>
                <a:cs typeface="Times New Roman" pitchFamily="18" charset="0"/>
              </a:rPr>
              <a:t>Nó là công nghệ truyền truyền dữ liệu không dây hiện đại, có công suất thấp, tầm ngắn và giá thành thấp dùng công nghệ vô tuyến có thể kết nối với các thiết bị như điện thoại di động, máy tính xách tay, máy in, máy ảnh số… công nghệ này hỗ trợ cho việc truyền dữ liệu qua các khoảng cách ngắn giữa các thiết bị di động và cố định, tạo nên các mạng cá nhân không dây.</a:t>
            </a:r>
            <a:endParaRPr lang="en-US" sz="2000" b="0">
              <a:latin typeface="Times New Roman" pitchFamily="18" charset="0"/>
              <a:cs typeface="Times New Roman" pitchFamily="18" charset="0"/>
            </a:endParaRPr>
          </a:p>
          <a:p>
            <a:endParaRPr lang="en-US"/>
          </a:p>
        </p:txBody>
      </p:sp>
      <p:sp>
        <p:nvSpPr>
          <p:cNvPr id="6"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7"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Tree>
    <p:extLst>
      <p:ext uri="{BB962C8B-B14F-4D97-AF65-F5344CB8AC3E}">
        <p14:creationId xmlns:p14="http://schemas.microsoft.com/office/powerpoint/2010/main" val="1325456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7" y="1209675"/>
            <a:ext cx="7992888" cy="4554538"/>
          </a:xfrm>
        </p:spPr>
        <p:txBody>
          <a:bodyPr/>
          <a:lstStyle/>
          <a:p>
            <a:pPr marL="0" indent="465138" algn="just">
              <a:lnSpc>
                <a:spcPct val="170000"/>
              </a:lnSpc>
              <a:spcBef>
                <a:spcPts val="0"/>
              </a:spcBef>
              <a:buNone/>
            </a:pPr>
            <a:r>
              <a:rPr lang="vi-VN" sz="2000" b="0">
                <a:latin typeface="Times New Roman" pitchFamily="18" charset="0"/>
                <a:cs typeface="Times New Roman" pitchFamily="18" charset="0"/>
              </a:rPr>
              <a:t>Công nghệ Bluetooth đã ra đời từ lâu và ngày nay có rất nhiều thiết bị được trang bị chức năng này. </a:t>
            </a:r>
            <a:endParaRPr lang="en-US" sz="2000" b="0">
              <a:latin typeface="Times New Roman" pitchFamily="18" charset="0"/>
              <a:cs typeface="Times New Roman" pitchFamily="18" charset="0"/>
            </a:endParaRPr>
          </a:p>
          <a:p>
            <a:pPr marL="0" indent="465138" algn="just">
              <a:lnSpc>
                <a:spcPct val="170000"/>
              </a:lnSpc>
              <a:spcBef>
                <a:spcPts val="0"/>
              </a:spcBef>
              <a:buNone/>
            </a:pPr>
            <a:r>
              <a:rPr lang="vi-VN" sz="2000" b="0">
                <a:latin typeface="Times New Roman" pitchFamily="18" charset="0"/>
                <a:cs typeface="Times New Roman" pitchFamily="18" charset="0"/>
              </a:rPr>
              <a:t>Từ Bluetooth được lấy từ tên của ông vua đan mạch Harald Bluetooth</a:t>
            </a:r>
            <a:r>
              <a:rPr lang="en-US" sz="2000" b="0">
                <a:latin typeface="Times New Roman" pitchFamily="18" charset="0"/>
                <a:cs typeface="Times New Roman" pitchFamily="18" charset="0"/>
              </a:rPr>
              <a:t> - </a:t>
            </a:r>
            <a:r>
              <a:rPr lang="vi-VN" sz="2000" b="0">
                <a:latin typeface="Times New Roman" pitchFamily="18" charset="0"/>
                <a:cs typeface="Times New Roman" pitchFamily="18" charset="0"/>
              </a:rPr>
              <a:t>một người nổi tiếng có thể giúp mọi người giao tiếp và thương lượng với nhau. </a:t>
            </a:r>
            <a:endParaRPr lang="en-US" sz="2000" b="0">
              <a:latin typeface="Times New Roman" pitchFamily="18" charset="0"/>
              <a:cs typeface="Times New Roman" pitchFamily="18" charset="0"/>
            </a:endParaRPr>
          </a:p>
          <a:p>
            <a:pPr marL="0" indent="465138" algn="just">
              <a:lnSpc>
                <a:spcPct val="170000"/>
              </a:lnSpc>
              <a:spcBef>
                <a:spcPts val="0"/>
              </a:spcBef>
              <a:buNone/>
            </a:pPr>
            <a:r>
              <a:rPr lang="vi-VN" sz="2000" b="0">
                <a:latin typeface="Times New Roman" pitchFamily="18" charset="0"/>
                <a:cs typeface="Times New Roman" pitchFamily="18" charset="0"/>
              </a:rPr>
              <a:t>Bluetooth là một công nghệ xách tay thay thế cho truyền dẫn bằng dây do Ericsson (nhà sản xuất điện thoại cầm tay) khởi xướng năm 1994</a:t>
            </a:r>
            <a:r>
              <a:rPr lang="en-US" sz="2000" b="0">
                <a:latin typeface="Times New Roman" pitchFamily="18" charset="0"/>
                <a:cs typeface="Times New Roman" pitchFamily="18" charset="0"/>
              </a:rPr>
              <a:t>.</a:t>
            </a:r>
            <a:endParaRPr lang="en-US" sz="2000" b="0"/>
          </a:p>
        </p:txBody>
      </p:sp>
      <p:sp>
        <p:nvSpPr>
          <p:cNvPr id="6"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7"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pic>
        <p:nvPicPr>
          <p:cNvPr id="8" name="Picture 2"/>
          <p:cNvPicPr>
            <a:picLocks noChangeAspect="1" noChangeArrowheads="1"/>
          </p:cNvPicPr>
          <p:nvPr/>
        </p:nvPicPr>
        <p:blipFill>
          <a:blip r:embed="rId2"/>
          <a:srcRect/>
          <a:stretch>
            <a:fillRect/>
          </a:stretch>
        </p:blipFill>
        <p:spPr bwMode="auto">
          <a:xfrm>
            <a:off x="2490664" y="5085556"/>
            <a:ext cx="4267200" cy="1219200"/>
          </a:xfrm>
          <a:prstGeom prst="rect">
            <a:avLst/>
          </a:prstGeom>
          <a:noFill/>
          <a:ln w="9525">
            <a:noFill/>
            <a:miter lim="800000"/>
            <a:headEnd/>
            <a:tailEnd/>
          </a:ln>
          <a:effectLst/>
        </p:spPr>
      </p:pic>
    </p:spTree>
    <p:extLst>
      <p:ext uri="{BB962C8B-B14F-4D97-AF65-F5344CB8AC3E}">
        <p14:creationId xmlns:p14="http://schemas.microsoft.com/office/powerpoint/2010/main" val="226348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209674"/>
            <a:ext cx="8064895" cy="5387677"/>
          </a:xfrm>
        </p:spPr>
        <p:txBody>
          <a:bodyPr/>
          <a:lstStyle/>
          <a:p>
            <a:pPr marL="0" indent="465138" algn="just">
              <a:spcBef>
                <a:spcPts val="0"/>
              </a:spcBef>
              <a:buNone/>
            </a:pPr>
            <a:r>
              <a:rPr lang="en-US" sz="2000" u="sng" err="1">
                <a:latin typeface="Times New Roman" panose="02020603050405020304" pitchFamily="18" charset="0"/>
                <a:cs typeface="Times New Roman" panose="02020603050405020304" pitchFamily="18" charset="0"/>
              </a:rPr>
              <a:t>Cơ</a:t>
            </a:r>
            <a:r>
              <a:rPr lang="en-US" sz="2000" u="sng">
                <a:latin typeface="Times New Roman" panose="02020603050405020304" pitchFamily="18" charset="0"/>
                <a:cs typeface="Times New Roman" panose="02020603050405020304" pitchFamily="18" charset="0"/>
              </a:rPr>
              <a:t> </a:t>
            </a:r>
            <a:r>
              <a:rPr lang="en-US" sz="2000" u="sng" err="1">
                <a:latin typeface="Times New Roman" panose="02020603050405020304" pitchFamily="18" charset="0"/>
                <a:cs typeface="Times New Roman" panose="02020603050405020304" pitchFamily="18" charset="0"/>
              </a:rPr>
              <a:t>chế</a:t>
            </a:r>
            <a:r>
              <a:rPr lang="en-US" sz="2000" u="sng">
                <a:latin typeface="Times New Roman" panose="02020603050405020304" pitchFamily="18" charset="0"/>
                <a:cs typeface="Times New Roman" panose="02020603050405020304" pitchFamily="18" charset="0"/>
              </a:rPr>
              <a:t> </a:t>
            </a:r>
            <a:r>
              <a:rPr lang="en-US" sz="2000" u="sng" err="1">
                <a:latin typeface="Times New Roman" panose="02020603050405020304" pitchFamily="18" charset="0"/>
                <a:cs typeface="Times New Roman" panose="02020603050405020304" pitchFamily="18" charset="0"/>
              </a:rPr>
              <a:t>hoạt</a:t>
            </a:r>
            <a:r>
              <a:rPr lang="en-US" sz="2000" u="sng">
                <a:latin typeface="Times New Roman" panose="02020603050405020304" pitchFamily="18" charset="0"/>
                <a:cs typeface="Times New Roman" panose="02020603050405020304" pitchFamily="18" charset="0"/>
              </a:rPr>
              <a:t> </a:t>
            </a:r>
            <a:r>
              <a:rPr lang="en-US" sz="2000" u="sng" err="1">
                <a:latin typeface="Times New Roman" panose="02020603050405020304" pitchFamily="18" charset="0"/>
                <a:cs typeface="Times New Roman" panose="02020603050405020304" pitchFamily="18" charset="0"/>
              </a:rPr>
              <a:t>động</a:t>
            </a:r>
            <a:r>
              <a:rPr lang="en-US" sz="2000" u="sng">
                <a:latin typeface="Times New Roman" panose="02020603050405020304" pitchFamily="18" charset="0"/>
                <a:cs typeface="Times New Roman" panose="02020603050405020304" pitchFamily="18" charset="0"/>
              </a:rPr>
              <a:t>:</a:t>
            </a:r>
          </a:p>
          <a:p>
            <a:pPr marL="0" indent="465138" algn="just">
              <a:spcBef>
                <a:spcPts val="0"/>
              </a:spcBef>
              <a:buNone/>
            </a:pPr>
            <a:r>
              <a:rPr lang="vi-VN" sz="2000" b="0">
                <a:latin typeface="Times New Roman" panose="02020603050405020304" pitchFamily="18" charset="0"/>
                <a:cs typeface="Times New Roman" panose="02020603050405020304" pitchFamily="18" charset="0"/>
              </a:rPr>
              <a:t>Bluetooth là chuẩn kết nối không dây tầm ngắn, thiết kế cho các kết nối thiết bị cá nhân hay mạng cục bộ nhỏ, trong phạm vi băng tần từ 2,4 đến 2,485 GHz.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Bluetooth được thiết kế hoạt động trên 79 tần số đơn lẻ. Khi kết nối, nó sẽ tự động tìm ra tần số tương thích để di chuyển đến thiết bị cần kết nối trong khu vực nhằm đảm bảo sự liên tục.</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Về tầm phủ sóng, bluetooth có 3 class:</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class 1 có công suất 100mW</a:t>
            </a:r>
            <a:r>
              <a:rPr lang="en-US" sz="2000" b="0">
                <a:latin typeface="Times New Roman" pitchFamily="18" charset="0"/>
                <a:cs typeface="Times New Roman" pitchFamily="18" charset="0"/>
              </a:rPr>
              <a:t>(</a:t>
            </a:r>
            <a:r>
              <a:rPr lang="en-US" sz="2000" b="0" err="1">
                <a:latin typeface="Times New Roman" pitchFamily="18" charset="0"/>
                <a:cs typeface="Times New Roman" pitchFamily="18" charset="0"/>
              </a:rPr>
              <a:t>miliwatt</a:t>
            </a:r>
            <a:r>
              <a:rPr lang="en-US" sz="2000" b="0">
                <a:latin typeface="Times New Roman" pitchFamily="18" charset="0"/>
                <a:cs typeface="Times New Roman" pitchFamily="18" charset="0"/>
              </a:rPr>
              <a:t>)</a:t>
            </a:r>
            <a:r>
              <a:rPr lang="vi-VN" sz="2000" b="0">
                <a:latin typeface="Times New Roman" pitchFamily="18" charset="0"/>
                <a:cs typeface="Times New Roman" pitchFamily="18" charset="0"/>
              </a:rPr>
              <a:t> với tầm phủ sóng gần 100m</a:t>
            </a:r>
            <a:r>
              <a:rPr lang="en-US" sz="2000" b="0">
                <a:latin typeface="Times New Roman" panose="02020603050405020304" pitchFamily="18" charset="0"/>
                <a:cs typeface="Times New Roman" panose="02020603050405020304" pitchFamily="18" charset="0"/>
              </a:rPr>
              <a:t>.</a:t>
            </a: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class 2 có công suất 2,5mW, tầm phủ sóng khoảng 10m</a:t>
            </a:r>
            <a:r>
              <a:rPr lang="en-US" sz="2000" b="0">
                <a:latin typeface="Times New Roman" panose="02020603050405020304" pitchFamily="18" charset="0"/>
                <a:cs typeface="Times New Roman" panose="02020603050405020304" pitchFamily="18" charset="0"/>
              </a:rPr>
              <a:t>.</a:t>
            </a: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class 3 là 1mW với tầm phủ sóng khoảng 5m.</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7"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8"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Tree>
    <p:extLst>
      <p:ext uri="{BB962C8B-B14F-4D97-AF65-F5344CB8AC3E}">
        <p14:creationId xmlns:p14="http://schemas.microsoft.com/office/powerpoint/2010/main" val="2086639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7" y="1209674"/>
            <a:ext cx="8064896" cy="5387677"/>
          </a:xfrm>
        </p:spPr>
        <p:txBody>
          <a:bodyPr/>
          <a:lstStyle/>
          <a:p>
            <a:pPr marL="0" indent="465138" algn="just">
              <a:lnSpc>
                <a:spcPct val="170000"/>
              </a:lnSpc>
              <a:spcBef>
                <a:spcPts val="0"/>
              </a:spcBef>
              <a:buNone/>
            </a:pPr>
            <a:r>
              <a:rPr lang="vi-VN" sz="2000" b="0">
                <a:latin typeface="Times New Roman" panose="02020603050405020304" pitchFamily="18" charset="0"/>
                <a:cs typeface="Times New Roman" panose="02020603050405020304" pitchFamily="18" charset="0"/>
              </a:rPr>
              <a:t>Bản thân bên trong bluetooth hiện nay là một tập hợp nhiều giao thức hoạt động khác nhau. </a:t>
            </a:r>
            <a:endParaRPr lang="en-US" sz="2000" b="0">
              <a:latin typeface="Times New Roman" panose="02020603050405020304" pitchFamily="18" charset="0"/>
              <a:cs typeface="Times New Roman" panose="02020603050405020304" pitchFamily="18" charset="0"/>
            </a:endParaRPr>
          </a:p>
          <a:p>
            <a:pPr marL="0" indent="465138" algn="just">
              <a:lnSpc>
                <a:spcPct val="170000"/>
              </a:lnSpc>
              <a:spcBef>
                <a:spcPts val="0"/>
              </a:spcBef>
              <a:buNone/>
            </a:pPr>
            <a:r>
              <a:rPr lang="vi-VN" sz="2000" b="0">
                <a:latin typeface="Times New Roman" panose="02020603050405020304" pitchFamily="18" charset="0"/>
                <a:cs typeface="Times New Roman" panose="02020603050405020304" pitchFamily="18" charset="0"/>
              </a:rPr>
              <a:t>Ví dụ</a:t>
            </a:r>
            <a:r>
              <a:rPr lang="en-US" sz="2000" b="0">
                <a:latin typeface="Times New Roman" panose="02020603050405020304" pitchFamily="18" charset="0"/>
                <a:cs typeface="Times New Roman" panose="02020603050405020304" pitchFamily="18" charset="0"/>
              </a:rPr>
              <a:t>:</a:t>
            </a:r>
          </a:p>
          <a:p>
            <a:pPr marL="0" indent="465138" algn="just">
              <a:lnSpc>
                <a:spcPct val="170000"/>
              </a:lnSpc>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A2DP (Advanced Audio Distribution Profile) là cơ chế truyền dẫn âm thanh stereo qua sóng bluetooth tới các tai nghe, loa</a:t>
            </a:r>
            <a:r>
              <a:rPr lang="en-US" sz="2000" b="0">
                <a:latin typeface="Times New Roman" panose="02020603050405020304" pitchFamily="18" charset="0"/>
                <a:cs typeface="Times New Roman" panose="02020603050405020304" pitchFamily="18" charset="0"/>
              </a:rPr>
              <a:t>.</a:t>
            </a:r>
          </a:p>
          <a:p>
            <a:pPr marL="0" indent="465138" algn="just">
              <a:lnSpc>
                <a:spcPct val="170000"/>
              </a:lnSpc>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FTP (File Transfer Protocol) là cơ chế chuyển đổi dữ liệu qua kết nối bluetooth giữa các thiết bị (hay còn gọi là File Transfer Services)</a:t>
            </a: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 </a:t>
            </a:r>
            <a:endParaRPr lang="en-US" sz="2000" b="0">
              <a:latin typeface="Times New Roman" panose="02020603050405020304" pitchFamily="18" charset="0"/>
              <a:cs typeface="Times New Roman" panose="02020603050405020304" pitchFamily="18" charset="0"/>
            </a:endParaRPr>
          </a:p>
          <a:p>
            <a:pPr marL="0" indent="465138" algn="just">
              <a:lnSpc>
                <a:spcPct val="170000"/>
              </a:lnSpc>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OBEX, được phát triển bởi chính nhà mạng Verizon, cho phép xóa dữ liệu thông qua bluetooth.</a:t>
            </a:r>
            <a:endParaRPr lang="en-US" sz="2000" b="0">
              <a:latin typeface="Times New Roman" pitchFamily="18" charset="0"/>
              <a:cs typeface="Times New Roman" pitchFamily="18" charset="0"/>
            </a:endParaRPr>
          </a:p>
          <a:p>
            <a:pPr marL="0" indent="465138" algn="just">
              <a:lnSpc>
                <a:spcPct val="170000"/>
              </a:lnSpc>
              <a:spcBef>
                <a:spcPts val="0"/>
              </a:spcBef>
              <a:buFontTx/>
              <a:buChar char="-"/>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v.v.v</a:t>
            </a:r>
            <a:r>
              <a:rPr lang="en-US" sz="2000" b="0">
                <a:latin typeface="Times New Roman" pitchFamily="18" charset="0"/>
                <a:cs typeface="Times New Roman" pitchFamily="18" charset="0"/>
              </a:rPr>
              <a:t>..</a:t>
            </a:r>
          </a:p>
          <a:p>
            <a:endParaRPr lang="en-US">
              <a:latin typeface="Times New Roman" panose="02020603050405020304" pitchFamily="18" charset="0"/>
              <a:cs typeface="Times New Roman" panose="02020603050405020304" pitchFamily="18" charset="0"/>
            </a:endParaRPr>
          </a:p>
        </p:txBody>
      </p:sp>
      <p:sp>
        <p:nvSpPr>
          <p:cNvPr id="6"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7"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Tree>
    <p:extLst>
      <p:ext uri="{BB962C8B-B14F-4D97-AF65-F5344CB8AC3E}">
        <p14:creationId xmlns:p14="http://schemas.microsoft.com/office/powerpoint/2010/main" val="1583012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556792"/>
            <a:ext cx="7689601" cy="4554538"/>
          </a:xfrm>
        </p:spPr>
        <p:txBody>
          <a:bodyPr/>
          <a:lstStyle/>
          <a:p>
            <a:pPr marL="0" indent="0" algn="just">
              <a:spcBef>
                <a:spcPts val="0"/>
              </a:spcBef>
              <a:buNone/>
            </a:pPr>
            <a:r>
              <a:rPr lang="en-US" sz="2000" u="sng" err="1">
                <a:latin typeface="Times New Roman" panose="02020603050405020304" pitchFamily="18" charset="0"/>
                <a:cs typeface="Times New Roman" panose="02020603050405020304" pitchFamily="18" charset="0"/>
              </a:rPr>
              <a:t>Các</a:t>
            </a:r>
            <a:r>
              <a:rPr lang="en-US" sz="2000" u="sng">
                <a:latin typeface="Times New Roman" panose="02020603050405020304" pitchFamily="18" charset="0"/>
                <a:cs typeface="Times New Roman" panose="02020603050405020304" pitchFamily="18" charset="0"/>
              </a:rPr>
              <a:t> </a:t>
            </a:r>
            <a:r>
              <a:rPr lang="en-US" sz="2000" u="sng" err="1">
                <a:latin typeface="Times New Roman" panose="02020603050405020304" pitchFamily="18" charset="0"/>
                <a:cs typeface="Times New Roman" panose="02020603050405020304" pitchFamily="18" charset="0"/>
              </a:rPr>
              <a:t>thế</a:t>
            </a:r>
            <a:r>
              <a:rPr lang="en-US" sz="2000" u="sng">
                <a:latin typeface="Times New Roman" panose="02020603050405020304" pitchFamily="18" charset="0"/>
                <a:cs typeface="Times New Roman" panose="02020603050405020304" pitchFamily="18" charset="0"/>
              </a:rPr>
              <a:t> </a:t>
            </a:r>
            <a:r>
              <a:rPr lang="en-US" sz="2000" u="sng" err="1">
                <a:latin typeface="Times New Roman" panose="02020603050405020304" pitchFamily="18" charset="0"/>
                <a:cs typeface="Times New Roman" panose="02020603050405020304" pitchFamily="18" charset="0"/>
              </a:rPr>
              <a:t>hệ</a:t>
            </a:r>
            <a:r>
              <a:rPr lang="en-US" sz="2000" u="sng">
                <a:latin typeface="Times New Roman" panose="02020603050405020304" pitchFamily="18" charset="0"/>
                <a:cs typeface="Times New Roman" panose="02020603050405020304" pitchFamily="18" charset="0"/>
              </a:rPr>
              <a:t>:</a:t>
            </a:r>
          </a:p>
          <a:p>
            <a:pPr marL="0" indent="0" algn="just">
              <a:spcBef>
                <a:spcPts val="0"/>
              </a:spcBef>
              <a:buNone/>
            </a:pPr>
            <a:r>
              <a:rPr lang="vi-VN" sz="2000" b="0">
                <a:latin typeface="Times New Roman" panose="02020603050405020304" pitchFamily="18" charset="0"/>
                <a:cs typeface="Times New Roman" panose="02020603050405020304" pitchFamily="18" charset="0"/>
              </a:rPr>
              <a:t>Bluetooth 10: là phiên bản đầu tiên được đưa ra thị trường với tốc độ kết nối ban đầu là 1Mbps. </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thực tế </a:t>
            </a:r>
            <a:r>
              <a:rPr lang="en-US" sz="2000" b="0">
                <a:latin typeface="Times New Roman" panose="02020603050405020304" pitchFamily="18" charset="0"/>
                <a:cs typeface="Times New Roman" panose="02020603050405020304" pitchFamily="18" charset="0"/>
              </a:rPr>
              <a:t>&lt;= </a:t>
            </a:r>
            <a:r>
              <a:rPr lang="vi-VN" sz="2000" b="0">
                <a:latin typeface="Times New Roman" panose="02020603050405020304" pitchFamily="18" charset="0"/>
                <a:cs typeface="Times New Roman" panose="02020603050405020304" pitchFamily="18" charset="0"/>
              </a:rPr>
              <a:t>700Mbps</a:t>
            </a: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a:t>
            </a:r>
          </a:p>
          <a:p>
            <a:pPr marL="0" indent="0"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Bluetooth 1.1: công nghệ Bluetooth</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phát triển trên nhiều lĩnh vực khác nhau với sự quan tâm của nhiều nhà sản xuất mới.</a:t>
            </a:r>
          </a:p>
          <a:p>
            <a:pPr marL="0" indent="0" algn="just">
              <a:spcBef>
                <a:spcPts val="0"/>
              </a:spcBef>
              <a:buFontTx/>
              <a:buChar char="-"/>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Bluetooth 1.2: Chuẩn này hoạt động dựa trên nền băng tần 2.4 Ghz và tăng cường kết nối thoại. Motorola RARZ là thế hệ di động đầu tiên tích hợp Bluetooth 1.2.</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6"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7" name="Title 3"/>
          <p:cNvSpPr txBox="1">
            <a:spLocks/>
          </p:cNvSpPr>
          <p:nvPr/>
        </p:nvSpPr>
        <p:spPr bwMode="black">
          <a:xfrm>
            <a:off x="1185863" y="80763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Tree>
    <p:extLst>
      <p:ext uri="{BB962C8B-B14F-4D97-AF65-F5344CB8AC3E}">
        <p14:creationId xmlns:p14="http://schemas.microsoft.com/office/powerpoint/2010/main" val="706416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052736"/>
            <a:ext cx="8050096" cy="5195664"/>
          </a:xfrm>
        </p:spPr>
        <p:txBody>
          <a:bodyPr>
            <a:normAutofit/>
          </a:bodyPr>
          <a:lstStyle/>
          <a:p>
            <a:pPr algn="just" fontAlgn="auto">
              <a:spcAft>
                <a:spcPts val="0"/>
              </a:spcAft>
              <a:defRPr/>
            </a:pPr>
            <a:r>
              <a:rPr lang="vi-VN" b="0">
                <a:latin typeface="Times New Roman" panose="02020603050405020304" pitchFamily="18" charset="0"/>
                <a:cs typeface="Times New Roman" panose="02020603050405020304" pitchFamily="18" charset="0"/>
              </a:rPr>
              <a:t>Điện thoại di động, hay còn gọi là điện thoại cầm tay, là thiết bị viễn thông liên lạc có thể sử dụng trong không gian rộng, phụ thuộc vào nơi phủ sóng của nhà cung cấp dịch vụ. Chất lượng sóng phụ thuộc vào thiết bị mạng và phần nào địa hình nơi sử dụng máy chứ ít khi bị giới hạn về không gian</a:t>
            </a:r>
            <a:r>
              <a:rPr lang="en-US" b="0">
                <a:latin typeface="Times New Roman" panose="02020603050405020304" pitchFamily="18" charset="0"/>
                <a:cs typeface="Times New Roman" panose="02020603050405020304" pitchFamily="18" charset="0"/>
              </a:rPr>
              <a:t>.</a:t>
            </a:r>
          </a:p>
          <a:p>
            <a:pPr algn="just" fontAlgn="auto">
              <a:spcAft>
                <a:spcPts val="0"/>
              </a:spcAft>
              <a:defRPr/>
            </a:pPr>
            <a:endParaRPr lang="en-US" b="0">
              <a:latin typeface="Times New Roman" panose="02020603050405020304" pitchFamily="18" charset="0"/>
              <a:cs typeface="Times New Roman" panose="02020603050405020304" pitchFamily="18" charset="0"/>
            </a:endParaRPr>
          </a:p>
          <a:p>
            <a:pPr algn="just" fontAlgn="auto">
              <a:spcAft>
                <a:spcPts val="0"/>
              </a:spcAft>
              <a:defRPr/>
            </a:pPr>
            <a:r>
              <a:rPr lang="vi-VN" b="0">
                <a:latin typeface="Times New Roman" panose="02020603050405020304" pitchFamily="18" charset="0"/>
                <a:cs typeface="Times New Roman" panose="02020603050405020304" pitchFamily="18" charset="0"/>
              </a:rPr>
              <a:t>Tại thời kỳ phát triển hiện nay điện thoại di động là một thiết bị không thể thiếu trong cuộc sống.</a:t>
            </a:r>
            <a:endParaRPr lang="en-US" sz="1400" b="0">
              <a:latin typeface="Times New Roman" panose="02020603050405020304" pitchFamily="18" charset="0"/>
              <a:cs typeface="Times New Roman" panose="02020603050405020304" pitchFamily="18" charset="0"/>
            </a:endParaRPr>
          </a:p>
        </p:txBody>
      </p:sp>
      <p:sp>
        <p:nvSpPr>
          <p:cNvPr id="7" name="Title 1"/>
          <p:cNvSpPr>
            <a:spLocks noGrp="1"/>
          </p:cNvSpPr>
          <p:nvPr>
            <p:ph type="title"/>
          </p:nvPr>
        </p:nvSpPr>
        <p:spPr/>
        <p:txBody>
          <a:bodyPr>
            <a:noAutofit/>
          </a:bodyPr>
          <a:lstStyle/>
          <a:p>
            <a:r>
              <a:rPr lang="en-US" sz="2800"/>
              <a:t>1.3 LỊCH SỬ THIẾT BỊ DI ĐỘNG</a:t>
            </a:r>
          </a:p>
        </p:txBody>
      </p:sp>
    </p:spTree>
    <p:extLst>
      <p:ext uri="{BB962C8B-B14F-4D97-AF65-F5344CB8AC3E}">
        <p14:creationId xmlns:p14="http://schemas.microsoft.com/office/powerpoint/2010/main" val="420625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484784"/>
            <a:ext cx="7848872" cy="4554538"/>
          </a:xfrm>
        </p:spPr>
        <p:txBody>
          <a:bodyPr/>
          <a:lstStyle/>
          <a:p>
            <a:pPr algn="just"/>
            <a:r>
              <a:rPr lang="vi-VN" b="0" i="1">
                <a:latin typeface="Times New Roman" panose="02020603050405020304" pitchFamily="18" charset="0"/>
                <a:cs typeface="Times New Roman" panose="02020603050405020304" pitchFamily="18" charset="0"/>
              </a:rPr>
              <a:t>Bluetooth 2.0 + ERD:</a:t>
            </a:r>
            <a:r>
              <a:rPr lang="vi-VN" b="0">
                <a:latin typeface="Times New Roman" panose="02020603050405020304" pitchFamily="18" charset="0"/>
                <a:cs typeface="Times New Roman" panose="02020603050405020304" pitchFamily="18" charset="0"/>
              </a:rPr>
              <a:t> nâng cao tốc độ và giảm thiểu năng lượng tiêu thụ. Tốc độ của chuẩn Bluetooth lên đến 2.1 Mbps với chế độ cải thiện kết nối truyền tải – ERD (enhanced data rate), song  ERD vẫn chỉ là chế độ tùy chọn, phụ thuộc vào các hãng sản xuất có đưa vào thiết bị hay không. Các thiết bị tiêu biểu</a:t>
            </a:r>
            <a:r>
              <a:rPr lang="en-US" b="0">
                <a:latin typeface="Times New Roman" panose="02020603050405020304" pitchFamily="18" charset="0"/>
                <a:cs typeface="Times New Roman" panose="02020603050405020304" pitchFamily="18" charset="0"/>
              </a:rPr>
              <a:t> </a:t>
            </a:r>
            <a:r>
              <a:rPr lang="en-US" b="0" err="1">
                <a:latin typeface="Times New Roman" pitchFamily="18" charset="0"/>
                <a:cs typeface="Times New Roman" pitchFamily="18" charset="0"/>
              </a:rPr>
              <a:t>sử</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dụng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công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nghệ</a:t>
            </a:r>
            <a:r>
              <a:rPr lang="vi-VN" b="0">
                <a:latin typeface="Times New Roman" panose="02020603050405020304" pitchFamily="18" charset="0"/>
                <a:cs typeface="Times New Roman" panose="02020603050405020304" pitchFamily="18" charset="0"/>
              </a:rPr>
              <a:t> Apple iPhone, HTC Touch Pro và T-Mobile’s Android G1.</a:t>
            </a:r>
            <a:endParaRPr lang="en-US" b="0">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sp>
        <p:nvSpPr>
          <p:cNvPr id="6"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7" name="Title 3"/>
          <p:cNvSpPr txBox="1">
            <a:spLocks/>
          </p:cNvSpPr>
          <p:nvPr/>
        </p:nvSpPr>
        <p:spPr bwMode="black">
          <a:xfrm>
            <a:off x="1185863" y="80763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Tree>
    <p:extLst>
      <p:ext uri="{BB962C8B-B14F-4D97-AF65-F5344CB8AC3E}">
        <p14:creationId xmlns:p14="http://schemas.microsoft.com/office/powerpoint/2010/main" val="1791692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85689"/>
            <a:ext cx="7632848" cy="4554538"/>
          </a:xfrm>
        </p:spPr>
        <p:txBody>
          <a:bodyPr/>
          <a:lstStyle/>
          <a:p>
            <a:pPr marL="0" indent="465138" algn="just">
              <a:buFontTx/>
              <a:buChar char="-"/>
            </a:pPr>
            <a:r>
              <a:rPr lang="vi-VN" sz="2000" b="0" i="1">
                <a:latin typeface="Times New Roman" panose="02020603050405020304" pitchFamily="18" charset="0"/>
                <a:cs typeface="Times New Roman" panose="02020603050405020304" pitchFamily="18" charset="0"/>
              </a:rPr>
              <a:t>Bluetooth 2.1 + ERD: </a:t>
            </a:r>
            <a:endParaRPr lang="en-US" sz="2000" b="0" i="1">
              <a:latin typeface="Times New Roman" panose="02020603050405020304" pitchFamily="18" charset="0"/>
              <a:cs typeface="Times New Roman" panose="02020603050405020304" pitchFamily="18" charset="0"/>
            </a:endParaRPr>
          </a:p>
          <a:p>
            <a:pPr marL="0" indent="465138" algn="just">
              <a:buNone/>
            </a:pPr>
            <a:r>
              <a:rPr lang="vi-VN" sz="2000" b="0">
                <a:latin typeface="Times New Roman" panose="02020603050405020304" pitchFamily="18" charset="0"/>
                <a:cs typeface="Times New Roman" panose="02020603050405020304" pitchFamily="18" charset="0"/>
              </a:rPr>
              <a:t>Đây chính là thế hệ nâng cấp của Bluetooth 2.0. có hiệu năng cao hơn và tiết kiệm năng lượng hơn. Chuẩn này chủ yếu đã được sử dụng trong trong điện thoại, máy tính và các thiết bị di động khác.</a:t>
            </a:r>
          </a:p>
          <a:p>
            <a:pPr marL="0" indent="465138" algn="just">
              <a:spcBef>
                <a:spcPts val="0"/>
              </a:spcBef>
              <a:buFontTx/>
              <a:buChar char="-"/>
            </a:pPr>
            <a:r>
              <a:rPr lang="vi-VN" sz="2000" b="0" i="1">
                <a:latin typeface="Times New Roman" panose="02020603050405020304" pitchFamily="18" charset="0"/>
                <a:cs typeface="Times New Roman" panose="02020603050405020304" pitchFamily="18" charset="0"/>
              </a:rPr>
              <a:t>Bluetooth 3.0 + HS:</a:t>
            </a:r>
            <a:r>
              <a:rPr lang="vi-VN" sz="2000" b="0">
                <a:latin typeface="Times New Roman" panose="02020603050405020304" pitchFamily="18" charset="0"/>
                <a:cs typeface="Times New Roman" panose="02020603050405020304" pitchFamily="18" charset="0"/>
              </a:rPr>
              <a:t> </a:t>
            </a:r>
            <a:endParaRPr lang="en-US" sz="2000" b="0">
              <a:latin typeface="Times New Roman" pitchFamily="18" charset="0"/>
              <a:cs typeface="Times New Roman" pitchFamily="18" charset="0"/>
            </a:endParaRPr>
          </a:p>
          <a:p>
            <a:pPr marL="0" indent="465138" algn="just">
              <a:spcBef>
                <a:spcPts val="0"/>
              </a:spcBef>
              <a:buNone/>
            </a:pPr>
            <a:r>
              <a:rPr lang="en-US" sz="2000" b="0">
                <a:latin typeface="Times New Roman" pitchFamily="18" charset="0"/>
                <a:cs typeface="Times New Roman" pitchFamily="18" charset="0"/>
              </a:rPr>
              <a:t>C</a:t>
            </a:r>
            <a:r>
              <a:rPr lang="vi-VN" sz="2000" b="0">
                <a:latin typeface="Times New Roman" panose="02020603050405020304" pitchFamily="18" charset="0"/>
                <a:cs typeface="Times New Roman" panose="02020603050405020304" pitchFamily="18" charset="0"/>
              </a:rPr>
              <a:t>ó tốc độ truyền dữ liệu đạt mức 24Mbps – bằng sóng Bluetooth – High Speed, tương đương chuẩn Wi-Fi thế hệ đầu tiên, phạm vi hiệu quả nhất chỉ trong vòng 10m.</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3"/>
          <p:cNvSpPr txBox="1">
            <a:spLocks/>
          </p:cNvSpPr>
          <p:nvPr/>
        </p:nvSpPr>
        <p:spPr bwMode="black">
          <a:xfrm>
            <a:off x="1185863" y="80763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
        <p:nvSpPr>
          <p:cNvPr id="5"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Tree>
    <p:extLst>
      <p:ext uri="{BB962C8B-B14F-4D97-AF65-F5344CB8AC3E}">
        <p14:creationId xmlns:p14="http://schemas.microsoft.com/office/powerpoint/2010/main" val="22643745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3" y="1509729"/>
            <a:ext cx="7848872" cy="4554538"/>
          </a:xfrm>
        </p:spPr>
        <p:txBody>
          <a:bodyPr/>
          <a:lstStyle/>
          <a:p>
            <a:pPr marL="0" indent="0" algn="just">
              <a:lnSpc>
                <a:spcPct val="160000"/>
              </a:lnSpc>
              <a:spcBef>
                <a:spcPts val="0"/>
              </a:spcBef>
              <a:buNone/>
            </a:pP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Ngày 30/6/2010 Bluetooth SIG đã đưa ra Bluetooth phiên bản 4.0 là sự kết hợp của</a:t>
            </a:r>
            <a:r>
              <a:rPr lang="en-US" sz="1800" b="0">
                <a:latin typeface="Times New Roman" panose="02020603050405020304" pitchFamily="18" charset="0"/>
                <a:cs typeface="Times New Roman" panose="02020603050405020304" pitchFamily="18" charset="0"/>
              </a:rPr>
              <a:t>:</a:t>
            </a:r>
          </a:p>
          <a:p>
            <a:pPr marL="0" indent="465138" algn="just">
              <a:lnSpc>
                <a:spcPct val="160000"/>
              </a:lnSpc>
              <a:spcBef>
                <a:spcPts val="0"/>
              </a:spcBef>
              <a:buNone/>
            </a:pPr>
            <a:r>
              <a:rPr lang="vi-VN" sz="1800" b="0">
                <a:latin typeface="Times New Roman" panose="02020603050405020304" pitchFamily="18" charset="0"/>
                <a:cs typeface="Times New Roman" panose="02020603050405020304" pitchFamily="18" charset="0"/>
              </a:rPr>
              <a:t>“classic Bluetooth” (Bluetooth 2.1 và 3.0), “Bluetooth high speed” (Bluetooth 3.0 +HS) và “Bluetooth low energy – Bluetooth năng lượng thấp” (Bluetooth Smart Ready/Bluetooth Smart).</a:t>
            </a:r>
            <a:endParaRPr lang="en-US" sz="1800" b="0">
              <a:latin typeface="Times New Roman" panose="02020603050405020304" pitchFamily="18" charset="0"/>
              <a:cs typeface="Times New Roman" panose="02020603050405020304" pitchFamily="18" charset="0"/>
            </a:endParaRPr>
          </a:p>
          <a:p>
            <a:pPr marL="0" indent="465138" algn="just">
              <a:lnSpc>
                <a:spcPct val="160000"/>
              </a:lnSpc>
              <a:spcBef>
                <a:spcPts val="0"/>
              </a:spcBef>
              <a:buNone/>
            </a:pPr>
            <a:r>
              <a:rPr lang="vi-VN" sz="1800" b="0">
                <a:latin typeface="Times New Roman" panose="02020603050405020304" pitchFamily="18" charset="0"/>
                <a:cs typeface="Times New Roman" panose="02020603050405020304" pitchFamily="18" charset="0"/>
              </a:rPr>
              <a:t>“Bluetooth low energy” là một phần của Bluetooth 4.0 với một giao thức ngăn xếp hoàn toàn mới để những kết nối đơn giản được thực hiện nhanh chóng. Nó là một sự chuyển đổi những giao thức tiêu chuẩn của Bluetooth 1.0 vào 4.0 nhằm phục vụ cho những ứng dụng năng lượng cực thấp.</a:t>
            </a:r>
            <a:endParaRPr lang="en-US" sz="18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3"/>
          <p:cNvSpPr txBox="1">
            <a:spLocks/>
          </p:cNvSpPr>
          <p:nvPr/>
        </p:nvSpPr>
        <p:spPr bwMode="black">
          <a:xfrm>
            <a:off x="1185863" y="80763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
        <p:nvSpPr>
          <p:cNvPr id="5"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Tree>
    <p:extLst>
      <p:ext uri="{BB962C8B-B14F-4D97-AF65-F5344CB8AC3E}">
        <p14:creationId xmlns:p14="http://schemas.microsoft.com/office/powerpoint/2010/main" val="5675629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394742"/>
            <a:ext cx="7992888" cy="4554538"/>
          </a:xfrm>
        </p:spPr>
        <p:txBody>
          <a:bodyPr/>
          <a:lstStyle/>
          <a:p>
            <a:pPr marL="0" indent="465138" algn="just">
              <a:lnSpc>
                <a:spcPct val="170000"/>
              </a:lnSpc>
              <a:spcBef>
                <a:spcPts val="0"/>
              </a:spcBef>
              <a:buNone/>
            </a:pPr>
            <a:r>
              <a:rPr lang="vi-VN" sz="2000" b="0">
                <a:latin typeface="Times New Roman" panose="02020603050405020304" pitchFamily="18" charset="0"/>
                <a:cs typeface="Times New Roman" panose="02020603050405020304" pitchFamily="18" charset="0"/>
              </a:rPr>
              <a:t>Bluetooth Smart chỉ hoạt động ở chế độ đơn tần (single radio) hướng đến khả năng phát tín hiệu cho các thiết bị trong lĩnh vực y tế (đo nhịp tim…) thông qua một cảm biến tích hợp, các thông tin thu được chỉ có thể được gửi qua thiết bị có Bluetooth Smart Ready. Các thiết bị Bluetooth Smart sẽ không có tốc độ cao như 3.0 nhưng bù lại chúng tiêu thụ năng lượng rất thấp, pin của chúng thậm chí đủ hoạt động với thời gian vài năm.</a:t>
            </a:r>
            <a:endParaRPr lang="en-US" sz="2000" b="0">
              <a:latin typeface="Times New Roman" panose="02020603050405020304" pitchFamily="18" charset="0"/>
              <a:cs typeface="Times New Roman" panose="02020603050405020304" pitchFamily="18" charset="0"/>
            </a:endParaRPr>
          </a:p>
          <a:p>
            <a:pPr marL="0" indent="465138" algn="just">
              <a:lnSpc>
                <a:spcPct val="170000"/>
              </a:lnSpc>
              <a:spcBef>
                <a:spcPts val="0"/>
              </a:spcBef>
              <a:buNone/>
            </a:pPr>
            <a:r>
              <a:rPr lang="vi-VN" sz="2000" b="0">
                <a:latin typeface="Times New Roman" panose="02020603050405020304" pitchFamily="18" charset="0"/>
                <a:cs typeface="Times New Roman" panose="02020603050405020304" pitchFamily="18" charset="0"/>
              </a:rPr>
              <a:t>Bluetooth Smart Ready hoạt động ở hai dãy tín hiệu (dual radio) lại hội đủ các điều kiện trên và hoàn toàn tương thích với chuẩn 3.0. </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3"/>
          <p:cNvSpPr txBox="1">
            <a:spLocks/>
          </p:cNvSpPr>
          <p:nvPr/>
        </p:nvSpPr>
        <p:spPr bwMode="black">
          <a:xfrm>
            <a:off x="1185863" y="680869"/>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
        <p:nvSpPr>
          <p:cNvPr id="5"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Tree>
    <p:extLst>
      <p:ext uri="{BB962C8B-B14F-4D97-AF65-F5344CB8AC3E}">
        <p14:creationId xmlns:p14="http://schemas.microsoft.com/office/powerpoint/2010/main" val="3765060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371224"/>
            <a:ext cx="7689601" cy="4554538"/>
          </a:xfrm>
        </p:spPr>
        <p:txBody>
          <a:bodyPr/>
          <a:lstStyle/>
          <a:p>
            <a:pPr marL="0" indent="0">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Thiết bị bluetooth Smart Ready có thể vừa kết nối với các thiết bị bluetooth thông thường vừa có khả năng nhận dữ liệu truyền tải từ các thiết bị Bluetooth Smart. Các thiết bị dùng chuẩn bluetooth Smart Ready gồm điện thoại, máy tính bảng, tivi và PC và đã được triển khai trên iPhone 4S, Mac Mini, Macbook Air.</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75222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pic>
        <p:nvPicPr>
          <p:cNvPr id="6" name="Picture 2"/>
          <p:cNvPicPr>
            <a:picLocks noChangeAspect="1" noChangeArrowheads="1"/>
          </p:cNvPicPr>
          <p:nvPr/>
        </p:nvPicPr>
        <p:blipFill>
          <a:blip r:embed="rId2"/>
          <a:srcRect/>
          <a:stretch>
            <a:fillRect/>
          </a:stretch>
        </p:blipFill>
        <p:spPr bwMode="auto">
          <a:xfrm>
            <a:off x="4671204" y="3717032"/>
            <a:ext cx="4472796" cy="2952328"/>
          </a:xfrm>
          <a:prstGeom prst="rect">
            <a:avLst/>
          </a:prstGeom>
          <a:noFill/>
          <a:ln w="9525">
            <a:noFill/>
            <a:miter lim="800000"/>
            <a:headEnd/>
            <a:tailEnd/>
          </a:ln>
          <a:effectLst/>
        </p:spPr>
      </p:pic>
    </p:spTree>
    <p:extLst>
      <p:ext uri="{BB962C8B-B14F-4D97-AF65-F5344CB8AC3E}">
        <p14:creationId xmlns:p14="http://schemas.microsoft.com/office/powerpoint/2010/main" val="12204024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1361827"/>
            <a:ext cx="8422903" cy="4554538"/>
          </a:xfrm>
        </p:spPr>
        <p:txBody>
          <a:bodyPr/>
          <a:lstStyle/>
          <a:p>
            <a:pPr marL="0" indent="0" algn="just">
              <a:buNone/>
            </a:pPr>
            <a:r>
              <a:rPr lang="en-US" sz="2000" u="sng" err="1">
                <a:latin typeface="Times New Roman" pitchFamily="18" charset="0"/>
                <a:cs typeface="Times New Roman" pitchFamily="18" charset="0"/>
              </a:rPr>
              <a:t>Ưu</a:t>
            </a:r>
            <a:r>
              <a:rPr lang="en-US" sz="2000" u="sng">
                <a:latin typeface="Times New Roman" pitchFamily="18" charset="0"/>
                <a:cs typeface="Times New Roman" pitchFamily="18" charset="0"/>
              </a:rPr>
              <a:t> </a:t>
            </a:r>
            <a:r>
              <a:rPr lang="en-US" sz="2000" u="sng" err="1">
                <a:latin typeface="Times New Roman" pitchFamily="18" charset="0"/>
                <a:cs typeface="Times New Roman" pitchFamily="18" charset="0"/>
              </a:rPr>
              <a:t>điểm</a:t>
            </a:r>
            <a:r>
              <a:rPr lang="en-US" sz="2000" u="sng">
                <a:latin typeface="Times New Roman" pitchFamily="18" charset="0"/>
                <a:cs typeface="Times New Roman" pitchFamily="18" charset="0"/>
              </a:rPr>
              <a:t>:</a:t>
            </a:r>
          </a:p>
          <a:p>
            <a:pPr algn="just"/>
            <a:r>
              <a:rPr lang="en-US" sz="2000" b="0" err="1">
                <a:latin typeface="Times New Roman" pitchFamily="18" charset="0"/>
                <a:cs typeface="Times New Roman" pitchFamily="18" charset="0"/>
              </a:rPr>
              <a:t>Truyền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dữ</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liệu</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khoảng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lên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đến</a:t>
            </a:r>
            <a:r>
              <a:rPr lang="en-US" sz="2000" b="0">
                <a:latin typeface="Times New Roman" pitchFamily="18" charset="0"/>
                <a:cs typeface="Times New Roman" pitchFamily="18" charset="0"/>
              </a:rPr>
              <a:t> 10m</a:t>
            </a:r>
          </a:p>
          <a:p>
            <a:pPr algn="just"/>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sóng</a:t>
            </a:r>
            <a:r>
              <a:rPr lang="en-US" sz="2000" b="0">
                <a:latin typeface="Times New Roman" pitchFamily="18" charset="0"/>
                <a:cs typeface="Times New Roman" pitchFamily="18" charset="0"/>
              </a:rPr>
              <a:t> radio ở </a:t>
            </a:r>
            <a:r>
              <a:rPr lang="en-US" sz="2000" b="0" err="1">
                <a:latin typeface="Times New Roman" pitchFamily="18" charset="0"/>
                <a:cs typeface="Times New Roman" pitchFamily="18" charset="0"/>
              </a:rPr>
              <a:t>băng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ký</a:t>
            </a:r>
            <a:r>
              <a:rPr lang="en-US" sz="2000" b="0">
                <a:latin typeface="Times New Roman" pitchFamily="18" charset="0"/>
                <a:cs typeface="Times New Roman" pitchFamily="18" charset="0"/>
              </a:rPr>
              <a:t> 2.4Ghz ISM</a:t>
            </a:r>
          </a:p>
          <a:p>
            <a:pPr algn="just"/>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khả</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xuyên</a:t>
            </a:r>
            <a:r>
              <a:rPr lang="en-US" sz="2000" b="0">
                <a:latin typeface="Times New Roman" pitchFamily="18" charset="0"/>
                <a:cs typeface="Times New Roman" pitchFamily="18" charset="0"/>
              </a:rPr>
              <a:t> qua </a:t>
            </a:r>
            <a:r>
              <a:rPr lang="en-US" sz="2000" b="0" err="1">
                <a:latin typeface="Times New Roman" pitchFamily="18" charset="0"/>
                <a:cs typeface="Times New Roman" pitchFamily="18" charset="0"/>
              </a:rPr>
              <a:t>vật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rắn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a:t>
            </a:r>
            <a:r>
              <a:rPr lang="en-US" sz="2000" b="0">
                <a:latin typeface="Times New Roman" pitchFamily="18" charset="0"/>
                <a:cs typeface="Times New Roman" pitchFamily="18" charset="0"/>
              </a:rPr>
              <a:t> phi </a:t>
            </a:r>
            <a:r>
              <a:rPr lang="en-US" sz="2000" b="0" err="1">
                <a:latin typeface="Times New Roman" pitchFamily="18" charset="0"/>
                <a:cs typeface="Times New Roman" pitchFamily="18" charset="0"/>
              </a:rPr>
              <a:t>kim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cần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phải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truyền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thẳng</a:t>
            </a:r>
            <a:endParaRPr lang="en-US" sz="2000" b="0">
              <a:latin typeface="Times New Roman" pitchFamily="18" charset="0"/>
              <a:cs typeface="Times New Roman" pitchFamily="18" charset="0"/>
            </a:endParaRPr>
          </a:p>
          <a:p>
            <a:pPr algn="just"/>
            <a:r>
              <a:rPr lang="en-US" sz="2000" b="0" err="1">
                <a:latin typeface="Times New Roman" pitchFamily="18" charset="0"/>
                <a:cs typeface="Times New Roman" pitchFamily="18" charset="0"/>
              </a:rPr>
              <a:t>Mọi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Bluetooth </a:t>
            </a:r>
            <a:r>
              <a:rPr lang="en-US" sz="2000" b="0" err="1">
                <a:latin typeface="Times New Roman" pitchFamily="18" charset="0"/>
                <a:cs typeface="Times New Roman" pitchFamily="18" charset="0"/>
              </a:rPr>
              <a:t>đều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có</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thể</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làm</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việc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nhau</a:t>
            </a:r>
            <a:endParaRPr lang="en-US" sz="2000" b="0">
              <a:latin typeface="Times New Roman" pitchFamily="18" charset="0"/>
              <a:cs typeface="Times New Roman" pitchFamily="18" charset="0"/>
            </a:endParaRPr>
          </a:p>
          <a:p>
            <a:pPr algn="just"/>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năng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lượng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thích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với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bị</a:t>
            </a:r>
            <a:r>
              <a:rPr lang="en-US" sz="2000" b="0">
                <a:latin typeface="Times New Roman" pitchFamily="18" charset="0"/>
                <a:cs typeface="Times New Roman" pitchFamily="18" charset="0"/>
              </a:rPr>
              <a:t> di </a:t>
            </a:r>
            <a:r>
              <a:rPr lang="en-US" sz="2000" b="0" err="1">
                <a:latin typeface="Times New Roman" pitchFamily="18" charset="0"/>
                <a:cs typeface="Times New Roman" pitchFamily="18" charset="0"/>
              </a:rPr>
              <a:t>động</a:t>
            </a:r>
            <a:endParaRPr lang="en-US" sz="2000" b="0">
              <a:latin typeface="Times New Roman" pitchFamily="18" charset="0"/>
              <a:cs typeface="Times New Roman" pitchFamily="18" charset="0"/>
            </a:endParaRPr>
          </a:p>
          <a:p>
            <a:pPr algn="just"/>
            <a:r>
              <a:rPr lang="en-US" sz="2000" b="0" err="1">
                <a:latin typeface="Times New Roman" pitchFamily="18" charset="0"/>
                <a:cs typeface="Times New Roman" pitchFamily="18" charset="0"/>
              </a:rPr>
              <a:t>Nhỏ</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gọn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ở </a:t>
            </a:r>
            <a:r>
              <a:rPr lang="en-US" sz="2000" b="0" err="1">
                <a:latin typeface="Times New Roman" pitchFamily="18" charset="0"/>
                <a:cs typeface="Times New Roman" pitchFamily="18" charset="0"/>
              </a:rPr>
              <a:t>bất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cứ</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đâu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giá</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thành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rẻ</a:t>
            </a:r>
            <a:endParaRPr lang="en-US" sz="2000" b="0"/>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75222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Tree>
    <p:extLst>
      <p:ext uri="{BB962C8B-B14F-4D97-AF65-F5344CB8AC3E}">
        <p14:creationId xmlns:p14="http://schemas.microsoft.com/office/powerpoint/2010/main" val="21015499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63" y="1209675"/>
            <a:ext cx="7761609" cy="4554538"/>
          </a:xfrm>
        </p:spPr>
        <p:txBody>
          <a:bodyPr/>
          <a:lstStyle/>
          <a:p>
            <a:pPr marL="0" indent="0" algn="just">
              <a:buNone/>
            </a:pPr>
            <a:r>
              <a:rPr lang="vi-VN" u="sng">
                <a:latin typeface="Times New Roman" pitchFamily="18" charset="0"/>
                <a:cs typeface="Times New Roman" pitchFamily="18" charset="0"/>
              </a:rPr>
              <a:t>Nhượ</a:t>
            </a:r>
            <a:r>
              <a:rPr lang="en-US" u="sng">
                <a:latin typeface="Times New Roman" pitchFamily="18" charset="0"/>
                <a:cs typeface="Times New Roman" pitchFamily="18" charset="0"/>
              </a:rPr>
              <a:t>c </a:t>
            </a:r>
            <a:r>
              <a:rPr lang="en-US" u="sng" err="1">
                <a:latin typeface="Times New Roman" pitchFamily="18" charset="0"/>
                <a:cs typeface="Times New Roman" pitchFamily="18" charset="0"/>
              </a:rPr>
              <a:t>điểm</a:t>
            </a:r>
            <a:r>
              <a:rPr lang="en-US" u="sng">
                <a:latin typeface="Times New Roman" pitchFamily="18" charset="0"/>
                <a:cs typeface="Times New Roman" pitchFamily="18" charset="0"/>
              </a:rPr>
              <a:t>:</a:t>
            </a:r>
          </a:p>
          <a:p>
            <a:pPr algn="just"/>
            <a:r>
              <a:rPr lang="en-US" b="0" err="1">
                <a:latin typeface="Times New Roman" pitchFamily="18" charset="0"/>
                <a:cs typeface="Times New Roman" pitchFamily="18" charset="0"/>
              </a:rPr>
              <a:t>Khoảng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cách</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kết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nối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còn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ngắn</a:t>
            </a:r>
            <a:r>
              <a:rPr lang="en-US" b="0">
                <a:latin typeface="Times New Roman" pitchFamily="18" charset="0"/>
                <a:cs typeface="Times New Roman" pitchFamily="18" charset="0"/>
              </a:rPr>
              <a:t> so </a:t>
            </a:r>
            <a:r>
              <a:rPr lang="en-US" b="0" err="1">
                <a:latin typeface="Times New Roman" pitchFamily="18" charset="0"/>
                <a:cs typeface="Times New Roman" pitchFamily="18" charset="0"/>
              </a:rPr>
              <a:t>với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các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thiết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bị</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không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dây</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khác</a:t>
            </a:r>
            <a:r>
              <a:rPr lang="en-US" b="0">
                <a:latin typeface="Times New Roman" pitchFamily="18" charset="0"/>
                <a:cs typeface="Times New Roman" pitchFamily="18" charset="0"/>
              </a:rPr>
              <a:t>.</a:t>
            </a:r>
          </a:p>
          <a:p>
            <a:pPr algn="just"/>
            <a:r>
              <a:rPr lang="en-US" b="0" err="1">
                <a:latin typeface="Times New Roman" pitchFamily="18" charset="0"/>
                <a:cs typeface="Times New Roman" pitchFamily="18" charset="0"/>
              </a:rPr>
              <a:t>Tốc</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độ</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truyền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dữ</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liệu</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không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cao</a:t>
            </a:r>
            <a:r>
              <a:rPr lang="en-US" b="0">
                <a:latin typeface="Times New Roman" pitchFamily="18" charset="0"/>
                <a:cs typeface="Times New Roman" pitchFamily="18" charset="0"/>
              </a:rPr>
              <a:t>.</a:t>
            </a:r>
          </a:p>
          <a:p>
            <a:pPr algn="just"/>
            <a:r>
              <a:rPr lang="en-US" b="0" err="1">
                <a:latin typeface="Times New Roman" pitchFamily="18" charset="0"/>
                <a:cs typeface="Times New Roman" pitchFamily="18" charset="0"/>
              </a:rPr>
              <a:t>Dễ</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bị</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nhiễu</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bởi</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một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số</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thiết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bị</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sử</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dụng</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sóng</a:t>
            </a:r>
            <a:r>
              <a:rPr lang="en-US" b="0">
                <a:latin typeface="Times New Roman" pitchFamily="18" charset="0"/>
                <a:cs typeface="Times New Roman" pitchFamily="18" charset="0"/>
              </a:rPr>
              <a:t> radio </a:t>
            </a:r>
            <a:r>
              <a:rPr lang="en-US" b="0" err="1">
                <a:latin typeface="Times New Roman" pitchFamily="18" charset="0"/>
                <a:cs typeface="Times New Roman" pitchFamily="18" charset="0"/>
              </a:rPr>
              <a:t>khác</a:t>
            </a:r>
            <a:r>
              <a:rPr lang="en-US" b="0">
                <a:latin typeface="Times New Roman" pitchFamily="18" charset="0"/>
                <a:cs typeface="Times New Roman" pitchFamily="18" charset="0"/>
              </a:rPr>
              <a:t>.</a:t>
            </a:r>
          </a:p>
          <a:p>
            <a:pPr algn="just"/>
            <a:r>
              <a:rPr lang="en-US" b="0" err="1">
                <a:latin typeface="Times New Roman" pitchFamily="18" charset="0"/>
                <a:cs typeface="Times New Roman" pitchFamily="18" charset="0"/>
              </a:rPr>
              <a:t>Bảo</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mật</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còn</a:t>
            </a:r>
            <a:r>
              <a:rPr lang="en-US" b="0">
                <a:latin typeface="Times New Roman" pitchFamily="18" charset="0"/>
                <a:cs typeface="Times New Roman" pitchFamily="18" charset="0"/>
              </a:rPr>
              <a:t> </a:t>
            </a:r>
            <a:r>
              <a:rPr lang="en-US" b="0" err="1">
                <a:latin typeface="Times New Roman" pitchFamily="18" charset="0"/>
                <a:cs typeface="Times New Roman" pitchFamily="18" charset="0"/>
              </a:rPr>
              <a:t>thấp</a:t>
            </a:r>
            <a:r>
              <a:rPr lang="en-US" b="0">
                <a:latin typeface="Times New Roman" pitchFamily="18" charset="0"/>
                <a:cs typeface="Times New Roman" pitchFamily="18" charset="0"/>
              </a:rPr>
              <a:t>.</a:t>
            </a: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Tree>
    <p:extLst>
      <p:ext uri="{BB962C8B-B14F-4D97-AF65-F5344CB8AC3E}">
        <p14:creationId xmlns:p14="http://schemas.microsoft.com/office/powerpoint/2010/main" val="1177529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3" y="1484784"/>
            <a:ext cx="8494910" cy="4554538"/>
          </a:xfrm>
        </p:spPr>
        <p:txBody>
          <a:bodyPr/>
          <a:lstStyle/>
          <a:p>
            <a:pPr marL="0" indent="465138" algn="just">
              <a:lnSpc>
                <a:spcPct val="170000"/>
              </a:lnSpc>
              <a:spcBef>
                <a:spcPts val="0"/>
              </a:spcBef>
              <a:buNone/>
            </a:pPr>
            <a:r>
              <a:rPr lang="en-US" u="sng" err="1">
                <a:latin typeface="Times New Roman" pitchFamily="18" charset="0"/>
                <a:cs typeface="Times New Roman" pitchFamily="18" charset="0"/>
              </a:rPr>
              <a:t>Bảo</a:t>
            </a:r>
            <a:r>
              <a:rPr lang="en-US" u="sng">
                <a:latin typeface="Times New Roman" pitchFamily="18" charset="0"/>
                <a:cs typeface="Times New Roman" pitchFamily="18" charset="0"/>
              </a:rPr>
              <a:t> </a:t>
            </a:r>
            <a:r>
              <a:rPr lang="en-US" u="sng" err="1">
                <a:latin typeface="Times New Roman" pitchFamily="18" charset="0"/>
                <a:cs typeface="Times New Roman" pitchFamily="18" charset="0"/>
              </a:rPr>
              <a:t>mật</a:t>
            </a:r>
            <a:r>
              <a:rPr lang="en-US" u="sng">
                <a:latin typeface="Times New Roman" pitchFamily="18" charset="0"/>
                <a:cs typeface="Times New Roman" pitchFamily="18" charset="0"/>
              </a:rPr>
              <a:t>:</a:t>
            </a:r>
          </a:p>
          <a:p>
            <a:pPr marL="0" indent="465138" algn="just">
              <a:lnSpc>
                <a:spcPct val="170000"/>
              </a:lnSpc>
              <a:spcBef>
                <a:spcPts val="0"/>
              </a:spcBef>
              <a:buNone/>
            </a:pPr>
            <a:r>
              <a:rPr lang="en-US" sz="2000" b="0">
                <a:latin typeface="Times New Roman" pitchFamily="18" charset="0"/>
                <a:cs typeface="Times New Roman" pitchFamily="18" charset="0"/>
              </a:rPr>
              <a:t>N</a:t>
            </a:r>
            <a:r>
              <a:rPr lang="vi-VN" sz="2000" b="0">
                <a:latin typeface="Times New Roman" pitchFamily="18" charset="0"/>
                <a:cs typeface="Times New Roman" pitchFamily="18" charset="0"/>
              </a:rPr>
              <a:t>hiều thiết bị Bluetooth có số lượng ngắn các chữ số sử dụng trong mã PIN</a:t>
            </a:r>
            <a:r>
              <a:rPr lang="en-US" sz="2000" b="0">
                <a:latin typeface="Times New Roman" pitchFamily="18" charset="0"/>
                <a:cs typeface="Times New Roman" pitchFamily="18" charset="0"/>
              </a:rPr>
              <a:t>.</a:t>
            </a:r>
          </a:p>
          <a:p>
            <a:pPr marL="0" indent="465138" algn="just">
              <a:lnSpc>
                <a:spcPct val="170000"/>
              </a:lnSpc>
              <a:spcBef>
                <a:spcPts val="0"/>
              </a:spcBef>
              <a:buNone/>
            </a:pPr>
            <a:r>
              <a:rPr lang="en-US" sz="2000" b="0" err="1">
                <a:latin typeface="Times New Roman" pitchFamily="18" charset="0"/>
                <a:cs typeface="Times New Roman" pitchFamily="18" charset="0"/>
              </a:rPr>
              <a:t>Vậy</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nên</a:t>
            </a:r>
            <a:r>
              <a:rPr lang="en-US" sz="2000" b="0">
                <a:latin typeface="Times New Roman" pitchFamily="18" charset="0"/>
                <a:cs typeface="Times New Roman" pitchFamily="18" charset="0"/>
              </a:rPr>
              <a:t>:</a:t>
            </a:r>
          </a:p>
          <a:p>
            <a:pPr marL="0" indent="465138" algn="just">
              <a:lnSpc>
                <a:spcPct val="170000"/>
              </a:lnSpc>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Vô</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hiệu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hóa</a:t>
            </a:r>
            <a:r>
              <a:rPr lang="en-US" sz="2000" b="0">
                <a:latin typeface="Times New Roman" pitchFamily="18" charset="0"/>
                <a:cs typeface="Times New Roman" pitchFamily="18" charset="0"/>
              </a:rPr>
              <a:t> Bluetooth </a:t>
            </a:r>
            <a:r>
              <a:rPr lang="en-US" sz="2000" b="0" err="1">
                <a:latin typeface="Times New Roman" pitchFamily="18" charset="0"/>
                <a:cs typeface="Times New Roman" pitchFamily="18" charset="0"/>
              </a:rPr>
              <a:t>khi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không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chúng</a:t>
            </a:r>
            <a:r>
              <a:rPr lang="en-US" sz="2000" b="0">
                <a:latin typeface="Times New Roman" pitchFamily="18" charset="0"/>
                <a:cs typeface="Times New Roman" pitchFamily="18" charset="0"/>
              </a:rPr>
              <a:t>.</a:t>
            </a:r>
          </a:p>
          <a:p>
            <a:pPr marL="0" indent="465138" algn="just">
              <a:lnSpc>
                <a:spcPct val="170000"/>
              </a:lnSpc>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Sử</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dụng</a:t>
            </a:r>
            <a:r>
              <a:rPr lang="en-US" sz="2000" b="0">
                <a:latin typeface="Times New Roman" pitchFamily="18" charset="0"/>
                <a:cs typeface="Times New Roman" pitchFamily="18" charset="0"/>
              </a:rPr>
              <a:t> Bluetooth </a:t>
            </a:r>
            <a:r>
              <a:rPr lang="en-US" sz="2000" b="0" err="1">
                <a:latin typeface="Times New Roman" pitchFamily="18" charset="0"/>
                <a:cs typeface="Times New Roman" pitchFamily="18" charset="0"/>
              </a:rPr>
              <a:t>trong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chế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độ</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ẩn</a:t>
            </a:r>
            <a:r>
              <a:rPr lang="en-US" sz="2000" b="0">
                <a:latin typeface="Times New Roman" pitchFamily="18" charset="0"/>
                <a:cs typeface="Times New Roman" pitchFamily="18" charset="0"/>
              </a:rPr>
              <a:t>.</a:t>
            </a:r>
          </a:p>
          <a:p>
            <a:pPr marL="0" indent="465138" algn="just">
              <a:lnSpc>
                <a:spcPct val="170000"/>
              </a:lnSpc>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Cẩn thận với những nơi bạn sử dụng Bluetooth</a:t>
            </a:r>
            <a:r>
              <a:rPr lang="en-US" sz="2000" b="0">
                <a:latin typeface="Times New Roman" pitchFamily="18" charset="0"/>
                <a:cs typeface="Times New Roman" pitchFamily="18" charset="0"/>
              </a:rPr>
              <a:t>.</a:t>
            </a:r>
          </a:p>
          <a:p>
            <a:pPr marL="0" indent="465138" algn="just">
              <a:lnSpc>
                <a:spcPct val="170000"/>
              </a:lnSpc>
              <a:spcBef>
                <a:spcPts val="0"/>
              </a:spcBef>
              <a:buNone/>
            </a:pP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Đánh</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giá</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các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thiết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lập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bảo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mật</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của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bạn</a:t>
            </a:r>
            <a:r>
              <a:rPr lang="en-US" sz="2000" b="0">
                <a:latin typeface="Times New Roman" pitchFamily="18" charset="0"/>
                <a:cs typeface="Times New Roman" pitchFamily="18" charset="0"/>
              </a:rPr>
              <a:t>.</a:t>
            </a:r>
          </a:p>
          <a:p>
            <a:pPr marL="0" indent="465138" algn="just">
              <a:lnSpc>
                <a:spcPct val="170000"/>
              </a:lnSpc>
              <a:spcBef>
                <a:spcPts val="0"/>
              </a:spcBef>
              <a:buNone/>
            </a:pP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Khai thác triệt để các tùy chọn bảo mật</a:t>
            </a:r>
            <a:r>
              <a:rPr lang="en-US" sz="2000" b="0">
                <a:latin typeface="Times New Roman" pitchFamily="18" charset="0"/>
                <a:cs typeface="Times New Roman" pitchFamily="18" charset="0"/>
              </a:rPr>
              <a:t>.</a:t>
            </a:r>
          </a:p>
          <a:p>
            <a:endParaRPr lang="en-US"/>
          </a:p>
        </p:txBody>
      </p:sp>
      <p:sp>
        <p:nvSpPr>
          <p:cNvPr id="4" name="Title 3"/>
          <p:cNvSpPr txBox="1">
            <a:spLocks/>
          </p:cNvSpPr>
          <p:nvPr/>
        </p:nvSpPr>
        <p:spPr bwMode="black">
          <a:xfrm>
            <a:off x="1185863" y="806686"/>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2.6.1 Bluetooth</a:t>
            </a:r>
          </a:p>
        </p:txBody>
      </p:sp>
      <p:sp>
        <p:nvSpPr>
          <p:cNvPr id="5"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Tree>
    <p:extLst>
      <p:ext uri="{BB962C8B-B14F-4D97-AF65-F5344CB8AC3E}">
        <p14:creationId xmlns:p14="http://schemas.microsoft.com/office/powerpoint/2010/main" val="23461206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124744"/>
            <a:ext cx="8280920" cy="5472608"/>
          </a:xfrm>
        </p:spPr>
        <p:txBody>
          <a:bodyPr/>
          <a:lstStyle/>
          <a:p>
            <a:pPr marL="0" indent="465138" algn="just"/>
            <a:r>
              <a:rPr lang="vi-VN" sz="2000" b="0">
                <a:latin typeface="Times New Roman" pitchFamily="18" charset="0"/>
                <a:cs typeface="Times New Roman" pitchFamily="18" charset="0"/>
              </a:rPr>
              <a:t>NFC (Near-Field Communications) là công nghệ kết nối không dây phạm vi tầm ngắn </a:t>
            </a:r>
            <a:r>
              <a:rPr lang="en-US" sz="2000" b="0">
                <a:latin typeface="Times New Roman" pitchFamily="18" charset="0"/>
                <a:cs typeface="Times New Roman" pitchFamily="18" charset="0"/>
              </a:rPr>
              <a:t>(</a:t>
            </a:r>
            <a:r>
              <a:rPr lang="vi-VN" sz="2000" b="0">
                <a:latin typeface="Times New Roman" pitchFamily="18" charset="0"/>
                <a:cs typeface="Times New Roman" pitchFamily="18" charset="0"/>
              </a:rPr>
              <a:t>khoảng </a:t>
            </a:r>
            <a:r>
              <a:rPr lang="en-US" sz="2000" b="0">
                <a:latin typeface="Times New Roman" pitchFamily="18" charset="0"/>
                <a:cs typeface="Times New Roman" pitchFamily="18" charset="0"/>
              </a:rPr>
              <a:t>4</a:t>
            </a:r>
            <a:r>
              <a:rPr lang="vi-VN" sz="2000" b="0">
                <a:latin typeface="Times New Roman" pitchFamily="18" charset="0"/>
                <a:cs typeface="Times New Roman" pitchFamily="18" charset="0"/>
              </a:rPr>
              <a:t> cm</a:t>
            </a:r>
            <a:r>
              <a:rPr lang="en-US" sz="2000" b="0">
                <a:latin typeface="Times New Roman" pitchFamily="18" charset="0"/>
                <a:cs typeface="Times New Roman" pitchFamily="18" charset="0"/>
              </a:rPr>
              <a:t>)</a:t>
            </a:r>
            <a:r>
              <a:rPr lang="vi-VN" sz="2000" b="0">
                <a:latin typeface="Times New Roman" pitchFamily="18" charset="0"/>
                <a:cs typeface="Times New Roman" pitchFamily="18" charset="0"/>
              </a:rPr>
              <a:t>, sử dụng cảm ứng từ trường để thực hiện kết nối giữa các thiết bị khi có sự tiếp xúc trực tiếp hay để gần nhau. </a:t>
            </a:r>
            <a:endParaRPr lang="en-US" sz="2000" b="0">
              <a:latin typeface="Times New Roman" pitchFamily="18" charset="0"/>
              <a:cs typeface="Times New Roman" pitchFamily="18" charset="0"/>
            </a:endParaRPr>
          </a:p>
          <a:p>
            <a:pPr marL="0" indent="465138" algn="just"/>
            <a:r>
              <a:rPr lang="vi-VN" sz="2000" b="0">
                <a:latin typeface="Times New Roman" pitchFamily="18" charset="0"/>
                <a:cs typeface="Times New Roman" pitchFamily="18" charset="0"/>
              </a:rPr>
              <a:t>NFC được phát triển dựa trên nguyên lý nhận dạng bằng tín hiệu tần số vô tuyến (Radio-frequency identification - RFID</a:t>
            </a:r>
            <a:r>
              <a:rPr lang="en-US" sz="2000" b="0">
                <a:latin typeface="Times New Roman" pitchFamily="18" charset="0"/>
                <a:cs typeface="Times New Roman" pitchFamily="18" charset="0"/>
              </a:rPr>
              <a:t>)</a:t>
            </a:r>
          </a:p>
          <a:p>
            <a:pPr marL="0" indent="465138" algn="just"/>
            <a:r>
              <a:rPr lang="vi-VN" sz="2000" b="0">
                <a:latin typeface="Times New Roman" pitchFamily="18" charset="0"/>
                <a:cs typeface="Times New Roman" pitchFamily="18" charset="0"/>
              </a:rPr>
              <a:t>Do khoảng cách truyền dữ liệu khá ngắn nên giao dịch qua công nghệ NFC được xem là an toàn.</a:t>
            </a:r>
            <a:endParaRPr lang="en-US" sz="2000" b="0">
              <a:latin typeface="Times New Roman" pitchFamily="18" charset="0"/>
              <a:cs typeface="Times New Roman" pitchFamily="18" charset="0"/>
            </a:endParaRPr>
          </a:p>
          <a:p>
            <a:pPr marL="0" indent="465138" algn="just"/>
            <a:r>
              <a:rPr lang="vi-VN" sz="2000" b="0">
                <a:latin typeface="Times New Roman" pitchFamily="18" charset="0"/>
                <a:cs typeface="Times New Roman" pitchFamily="18" charset="0"/>
              </a:rPr>
              <a:t>Thiết bị được trang bị NFC thường là điện thoại di động, có thể giao tiếp với các thẻ thông minh, đầu đọc thẻ hoặc thiết bị NFC tương thích khác. </a:t>
            </a:r>
            <a:endParaRPr lang="en-US" sz="2000" b="0">
              <a:latin typeface="Times New Roman" pitchFamily="18" charset="0"/>
              <a:cs typeface="Times New Roman" pitchFamily="18" charset="0"/>
            </a:endParaRPr>
          </a:p>
          <a:p>
            <a:pPr marL="0" indent="465138" algn="just"/>
            <a:r>
              <a:rPr lang="vi-VN" sz="2000" b="0">
                <a:latin typeface="Times New Roman" pitchFamily="18" charset="0"/>
                <a:cs typeface="Times New Roman" pitchFamily="18" charset="0"/>
              </a:rPr>
              <a:t>Ngoài ra, NFC còn được kết hợp nhiều công nghệ sử dụng trong các hệ thống công cộng như </a:t>
            </a: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bán vé, thanh toán hóa đơn…</a:t>
            </a:r>
            <a:endParaRPr lang="en-US" sz="2000" b="0">
              <a:latin typeface="Times New Roman" pitchFamily="18" charset="0"/>
              <a:cs typeface="Times New Roman" pitchFamily="18" charset="0"/>
            </a:endParaRP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 TỔNG QUAN NFC</a:t>
            </a:r>
          </a:p>
        </p:txBody>
      </p:sp>
    </p:spTree>
    <p:extLst>
      <p:ext uri="{BB962C8B-B14F-4D97-AF65-F5344CB8AC3E}">
        <p14:creationId xmlns:p14="http://schemas.microsoft.com/office/powerpoint/2010/main" val="27238702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24744"/>
            <a:ext cx="8496943" cy="5400600"/>
          </a:xfrm>
        </p:spPr>
        <p:txBody>
          <a:bodyPr/>
          <a:lstStyle/>
          <a:p>
            <a:pPr marL="0" indent="344488" algn="just"/>
            <a:r>
              <a:rPr lang="vi-VN" sz="2000" b="0">
                <a:latin typeface="Times New Roman" pitchFamily="18" charset="0"/>
                <a:cs typeface="Times New Roman" pitchFamily="18" charset="0"/>
              </a:rPr>
              <a:t> </a:t>
            </a:r>
            <a:r>
              <a:rPr lang="en-US" sz="2000" b="0">
                <a:latin typeface="Times New Roman" pitchFamily="18" charset="0"/>
                <a:cs typeface="Times New Roman" pitchFamily="18" charset="0"/>
              </a:rPr>
              <a:t>N</a:t>
            </a:r>
            <a:r>
              <a:rPr lang="vi-VN" sz="2000" b="0">
                <a:latin typeface="Times New Roman" pitchFamily="18" charset="0"/>
                <a:cs typeface="Times New Roman" pitchFamily="18" charset="0"/>
              </a:rPr>
              <a:t>ăm 1983</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phát</a:t>
            </a:r>
            <a:r>
              <a:rPr lang="en-US" sz="2000" b="0">
                <a:latin typeface="Times New Roman" pitchFamily="18" charset="0"/>
                <a:cs typeface="Times New Roman" pitchFamily="18" charset="0"/>
              </a:rPr>
              <a:t> minh </a:t>
            </a:r>
            <a:r>
              <a:rPr lang="vi-VN" sz="2000" b="0">
                <a:latin typeface="Times New Roman" pitchFamily="18" charset="0"/>
                <a:cs typeface="Times New Roman" pitchFamily="18" charset="0"/>
              </a:rPr>
              <a:t>với công nghệ RFID được cấp cho Charles Walton </a:t>
            </a:r>
            <a:r>
              <a:rPr lang="en-US" sz="2000" b="0">
                <a:latin typeface="Times New Roman" pitchFamily="18" charset="0"/>
                <a:cs typeface="Times New Roman" pitchFamily="18" charset="0"/>
              </a:rPr>
              <a:t>.</a:t>
            </a:r>
          </a:p>
          <a:p>
            <a:pPr marL="0" indent="344488" algn="just"/>
            <a:r>
              <a:rPr lang="vi-VN" sz="2000" b="0">
                <a:latin typeface="Times New Roman" pitchFamily="18" charset="0"/>
                <a:cs typeface="Times New Roman" pitchFamily="18" charset="0"/>
              </a:rPr>
              <a:t>Năm 2004, Nokia, Philips và Sony thành lập Diễn đàn NFC (NFC Forum</a:t>
            </a: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Hiện tại, NFC Forum có </a:t>
            </a:r>
            <a:r>
              <a:rPr lang="en-US" sz="2000" b="0" err="1">
                <a:latin typeface="Times New Roman" pitchFamily="18" charset="0"/>
                <a:cs typeface="Times New Roman" pitchFamily="18" charset="0"/>
              </a:rPr>
              <a:t>nhiều</a:t>
            </a:r>
            <a:r>
              <a:rPr lang="vi-VN" sz="2000" b="0">
                <a:latin typeface="Times New Roman" pitchFamily="18" charset="0"/>
                <a:cs typeface="Times New Roman" pitchFamily="18" charset="0"/>
              </a:rPr>
              <a:t> thành viên</a:t>
            </a:r>
            <a:r>
              <a:rPr lang="en-US" sz="2000" b="0">
                <a:latin typeface="Times New Roman" pitchFamily="18" charset="0"/>
                <a:cs typeface="Times New Roman" pitchFamily="18" charset="0"/>
              </a:rPr>
              <a:t>:</a:t>
            </a:r>
            <a:r>
              <a:rPr lang="vi-VN" sz="2000" b="0">
                <a:latin typeface="Times New Roman" pitchFamily="18" charset="0"/>
                <a:cs typeface="Times New Roman" pitchFamily="18" charset="0"/>
              </a:rPr>
              <a:t>  LG, Nokia, HTC, Motorola, RIM, Samsung, Sony Ericsson, Google, Microsoft, PayPal, Visa, Mastercard, American Express, Intel, Qualcomm...</a:t>
            </a:r>
          </a:p>
          <a:p>
            <a:pPr marL="0" indent="344488" algn="just"/>
            <a:r>
              <a:rPr lang="vi-VN" sz="2000" b="0">
                <a:latin typeface="Times New Roman" pitchFamily="18" charset="0"/>
                <a:cs typeface="Times New Roman" pitchFamily="18" charset="0"/>
              </a:rPr>
              <a:t>Năm 2006, NFC Forum thiết lập cấu hình các thẻ nhận dạng NFC(NFC tag)</a:t>
            </a:r>
            <a:r>
              <a:rPr lang="en-US" sz="2000" b="0">
                <a:latin typeface="Times New Roman" pitchFamily="18" charset="0"/>
                <a:cs typeface="Times New Roman" pitchFamily="18" charset="0"/>
              </a:rPr>
              <a:t>.</a:t>
            </a:r>
            <a:r>
              <a:rPr lang="vi-VN" sz="2000" b="0">
                <a:latin typeface="Times New Roman" pitchFamily="18" charset="0"/>
                <a:cs typeface="Times New Roman" pitchFamily="18" charset="0"/>
              </a:rPr>
              <a:t> </a:t>
            </a:r>
            <a:endParaRPr lang="en-US" sz="2000" b="0">
              <a:latin typeface="Times New Roman" pitchFamily="18" charset="0"/>
              <a:cs typeface="Times New Roman" pitchFamily="18" charset="0"/>
            </a:endParaRPr>
          </a:p>
          <a:p>
            <a:pPr marL="0" indent="344488" algn="just">
              <a:buNone/>
            </a:pPr>
            <a:r>
              <a:rPr lang="vi-VN" sz="2000" b="0">
                <a:latin typeface="Times New Roman" pitchFamily="18" charset="0"/>
                <a:cs typeface="Times New Roman" pitchFamily="18" charset="0"/>
              </a:rPr>
              <a:t>Nokia đã cho ra đời chiếc điện thoại hỗ trợ NFC đầu tiên là Nokia 6131. </a:t>
            </a:r>
            <a:endParaRPr lang="en-US" sz="2000" b="0">
              <a:latin typeface="Times New Roman" pitchFamily="18" charset="0"/>
              <a:cs typeface="Times New Roman" pitchFamily="18" charset="0"/>
            </a:endParaRPr>
          </a:p>
          <a:p>
            <a:pPr marL="0" indent="344488" algn="just"/>
            <a:r>
              <a:rPr lang="vi-VN" sz="2000" b="0">
                <a:latin typeface="Times New Roman" pitchFamily="18" charset="0"/>
                <a:cs typeface="Times New Roman" pitchFamily="18" charset="0"/>
              </a:rPr>
              <a:t>Tháng 1/2009, NFC công bố tiêu chuẩn Peer-to-Peer để truyền tải các dữ liệu như danh bạ, địa chỉ URL, kích hoạt Bluetooth, v.v...</a:t>
            </a:r>
          </a:p>
          <a:p>
            <a:pPr marL="0" indent="344488" algn="just"/>
            <a:r>
              <a:rPr lang="en-US" sz="2000" b="0">
                <a:latin typeface="Times New Roman" pitchFamily="18" charset="0"/>
                <a:cs typeface="Times New Roman" pitchFamily="18" charset="0"/>
              </a:rPr>
              <a:t>N</a:t>
            </a:r>
            <a:r>
              <a:rPr lang="vi-VN" sz="2000" b="0">
                <a:latin typeface="Times New Roman" pitchFamily="18" charset="0"/>
                <a:cs typeface="Times New Roman" pitchFamily="18" charset="0"/>
              </a:rPr>
              <a:t>ăm 2010, chiếc smartphone thế hệ 2 của Google là Nexus S đã trở thành chiếc điện thoại Android đầu tiên hỗ trợ NFC.</a:t>
            </a:r>
            <a:endParaRPr lang="en-US" sz="2000" b="0"/>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2023"/>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2.6.2.1 LỊCH SỬ NFC</a:t>
            </a:r>
          </a:p>
        </p:txBody>
      </p:sp>
    </p:spTree>
    <p:extLst>
      <p:ext uri="{BB962C8B-B14F-4D97-AF65-F5344CB8AC3E}">
        <p14:creationId xmlns:p14="http://schemas.microsoft.com/office/powerpoint/2010/main" val="465769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700808"/>
            <a:ext cx="7920880" cy="4554538"/>
          </a:xfrm>
        </p:spPr>
        <p:txBody>
          <a:bodyPr/>
          <a:lstStyle/>
          <a:p>
            <a:pPr marL="0" indent="0" algn="just" fontAlgn="auto">
              <a:spcAft>
                <a:spcPts val="0"/>
              </a:spcAft>
              <a:buNone/>
              <a:defRPr/>
            </a:pPr>
            <a:r>
              <a:rPr lang="en-US" b="0">
                <a:latin typeface="Times New Roman" panose="02020603050405020304" pitchFamily="18" charset="0"/>
                <a:cs typeface="Times New Roman" panose="02020603050405020304" pitchFamily="18" charset="0"/>
              </a:rPr>
              <a:t>	</a:t>
            </a:r>
            <a:r>
              <a:rPr lang="vi-VN" b="0">
                <a:latin typeface="Times New Roman" panose="02020603050405020304" pitchFamily="18" charset="0"/>
                <a:cs typeface="Times New Roman" panose="02020603050405020304" pitchFamily="18" charset="0"/>
              </a:rPr>
              <a:t>Thiết bị viễn thông này sử dụng được nhờ khả năng thu phát sóng.</a:t>
            </a:r>
            <a:r>
              <a:rPr lang="en-US" b="0">
                <a:latin typeface="Times New Roman" panose="02020603050405020304" pitchFamily="18" charset="0"/>
                <a:cs typeface="Times New Roman" panose="02020603050405020304" pitchFamily="18" charset="0"/>
              </a:rPr>
              <a:t> N</a:t>
            </a:r>
            <a:r>
              <a:rPr lang="vi-VN" b="0">
                <a:latin typeface="Times New Roman" panose="02020603050405020304" pitchFamily="18" charset="0"/>
                <a:cs typeface="Times New Roman" panose="02020603050405020304" pitchFamily="18" charset="0"/>
              </a:rPr>
              <a:t>gày nay, ngoài chức năng thực hiện và nhận cuộc gọi, điện thoại di động còn được tích hợp các chức năng khác như: nhắn tin, duyệt web, nghe nhạc, chụp ảnh, quay phim, xem truyền hình...</a:t>
            </a:r>
            <a:endParaRPr lang="en-US" b="0">
              <a:latin typeface="Times New Roman" panose="02020603050405020304" pitchFamily="18" charset="0"/>
              <a:cs typeface="Times New Roman" panose="02020603050405020304" pitchFamily="18" charset="0"/>
            </a:endParaRPr>
          </a:p>
          <a:p>
            <a:pPr marL="0" indent="0">
              <a:lnSpc>
                <a:spcPct val="150000"/>
              </a:lnSpc>
              <a:buNone/>
            </a:pPr>
            <a:endParaRPr lang="en-US" sz="3200" b="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p:txBody>
          <a:bodyPr>
            <a:noAutofit/>
          </a:bodyPr>
          <a:lstStyle/>
          <a:p>
            <a:r>
              <a:rPr lang="en-US" sz="2800"/>
              <a:t>1.3 LỊCH SỬ THIẾT BỊ DI ĐỘNG</a:t>
            </a:r>
          </a:p>
        </p:txBody>
      </p:sp>
    </p:spTree>
    <p:extLst>
      <p:ext uri="{BB962C8B-B14F-4D97-AF65-F5344CB8AC3E}">
        <p14:creationId xmlns:p14="http://schemas.microsoft.com/office/powerpoint/2010/main" val="4336908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209675"/>
            <a:ext cx="8352927" cy="4554538"/>
          </a:xfrm>
        </p:spPr>
        <p:txBody>
          <a:bodyPr/>
          <a:lstStyle/>
          <a:p>
            <a:pPr marL="0" indent="344488" algn="just">
              <a:spcBef>
                <a:spcPts val="0"/>
              </a:spcBef>
            </a:pPr>
            <a:r>
              <a:rPr lang="vi-VN" sz="2000" b="0">
                <a:latin typeface="Times New Roman" pitchFamily="18" charset="0"/>
                <a:cs typeface="Times New Roman" pitchFamily="18" charset="0"/>
              </a:rPr>
              <a:t>Vào thời điểm hiện tại, NFC được tích hợp vào rất nhiều thiết bị chạy trên nhiều nền tảng hệ điều hành khác nhau, gồm Android (Nexus 4, Galaxy Nexus, Nexus S, Galaxy S III và HTC One); Windows Phone (các máy Nokia Lumia và HTC Windows Phone 8X) và nhiều thiết bị BlackBerry cũng tích hợp NFC. Tuy nhiên, iPhone của Apple vẫn chưa tích hợp phần cứng NFC.</a:t>
            </a:r>
          </a:p>
          <a:p>
            <a:pPr marL="0" indent="344488" algn="just">
              <a:spcBef>
                <a:spcPts val="0"/>
              </a:spcBef>
            </a:pPr>
            <a:r>
              <a:rPr lang="vi-VN" sz="2000" b="0">
                <a:latin typeface="Times New Roman" pitchFamily="18" charset="0"/>
                <a:cs typeface="Times New Roman" pitchFamily="18" charset="0"/>
              </a:rPr>
              <a:t>Nhật Bản là quốc gia đã áp dụng NFC rất sớm. Vào tháng 7/2004, chiếc điện thoại đầu tiên hỗ trợ NFC để thanh toán di động đã được ra mắt ở Nhật Bản. Công nghệ Nhật Bản sử dụng gọi là "FeliCaoh yeah", một công nghệ riêng nhưng nó cũng được xây dựng trên nền của NFC. Nhật Bản </a:t>
            </a:r>
            <a:r>
              <a:rPr lang="en-US" sz="2000" b="0" err="1">
                <a:latin typeface="Times New Roman" pitchFamily="18" charset="0"/>
                <a:cs typeface="Times New Roman" pitchFamily="18" charset="0"/>
              </a:rPr>
              <a:t>đang</a:t>
            </a:r>
            <a:r>
              <a:rPr lang="en-US" sz="2000" b="0">
                <a:latin typeface="Times New Roman" pitchFamily="18" charset="0"/>
                <a:cs typeface="Times New Roman" pitchFamily="18" charset="0"/>
              </a:rPr>
              <a:t> </a:t>
            </a:r>
            <a:r>
              <a:rPr lang="vi-VN" sz="2000" b="0">
                <a:latin typeface="Times New Roman" pitchFamily="18" charset="0"/>
                <a:cs typeface="Times New Roman" pitchFamily="18" charset="0"/>
              </a:rPr>
              <a:t>tiêu chuẩn hóa công nghệ để phù hợp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hơn</a:t>
            </a:r>
            <a:r>
              <a:rPr lang="vi-VN">
                <a:latin typeface="Times New Roman" pitchFamily="18" charset="0"/>
                <a:cs typeface="Times New Roman" pitchFamily="18" charset="0"/>
              </a:rPr>
              <a:t>.</a:t>
            </a:r>
            <a:endParaRPr lang="en-US">
              <a:latin typeface="Times New Roman" pitchFamily="18" charset="0"/>
              <a:cs typeface="Times New Roman" pitchFamily="18" charset="0"/>
            </a:endParaRP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2.6.2.1 LỊCH SỬ NFC</a:t>
            </a:r>
          </a:p>
        </p:txBody>
      </p:sp>
    </p:spTree>
    <p:extLst>
      <p:ext uri="{BB962C8B-B14F-4D97-AF65-F5344CB8AC3E}">
        <p14:creationId xmlns:p14="http://schemas.microsoft.com/office/powerpoint/2010/main" val="373324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370109"/>
            <a:ext cx="7920879" cy="5171653"/>
          </a:xfrm>
        </p:spPr>
        <p:txBody>
          <a:bodyPr/>
          <a:lstStyle/>
          <a:p>
            <a:pPr marL="0" indent="465138" algn="just"/>
            <a:r>
              <a:rPr lang="vi-VN" sz="2000" b="0">
                <a:latin typeface="Times New Roman" pitchFamily="18" charset="0"/>
                <a:cs typeface="Times New Roman" pitchFamily="18" charset="0"/>
              </a:rPr>
              <a:t>Để NFC hoạt động, chúng ta buộc phải có 2 thiết bị, 1 là thiết bị khởi tạo (initiator) và thiết bị thứ 2 là mục tiêu (target). </a:t>
            </a:r>
            <a:r>
              <a:rPr lang="en-US" sz="2000" b="0">
                <a:latin typeface="Times New Roman" pitchFamily="18" charset="0"/>
                <a:cs typeface="Times New Roman" pitchFamily="18" charset="0"/>
              </a:rPr>
              <a:t>I</a:t>
            </a:r>
            <a:r>
              <a:rPr lang="vi-VN" sz="2000" b="0">
                <a:latin typeface="Times New Roman" pitchFamily="18" charset="0"/>
                <a:cs typeface="Times New Roman" pitchFamily="18" charset="0"/>
              </a:rPr>
              <a:t>nitiator sẽ chủ động tạo ra những trường sóng radio (bản chất là bức xạ điện từ) đủ để cung cấp năng lượng cho target</a:t>
            </a:r>
            <a:r>
              <a:rPr lang="en-US" sz="2000" b="0">
                <a:latin typeface="Times New Roman" pitchFamily="18" charset="0"/>
                <a:cs typeface="Times New Roman" pitchFamily="18" charset="0"/>
              </a:rPr>
              <a:t>.</a:t>
            </a:r>
            <a:r>
              <a:rPr lang="vi-VN" sz="2000" b="0">
                <a:latin typeface="Times New Roman" pitchFamily="18" charset="0"/>
                <a:cs typeface="Times New Roman" pitchFamily="18" charset="0"/>
              </a:rPr>
              <a:t> Target của NFC sẽ không cần điện năng, năng lượng lấy từ thiết bị initiator</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Vậy</a:t>
            </a:r>
            <a:r>
              <a:rPr lang="vi-VN" sz="2000" b="0">
                <a:latin typeface="Times New Roman" pitchFamily="18" charset="0"/>
                <a:cs typeface="Times New Roman" pitchFamily="18" charset="0"/>
              </a:rPr>
              <a:t> cho phép chế tạo những thẻ tag, miếng dán, chìa khóa hay thẻ NFC nhỏ gọn hơn do không phải dùng pin.</a:t>
            </a:r>
          </a:p>
          <a:p>
            <a:pPr marL="0" indent="465138" algn="just"/>
            <a:r>
              <a:rPr lang="en-US" sz="2000" b="0">
                <a:latin typeface="Times New Roman" pitchFamily="18" charset="0"/>
                <a:cs typeface="Times New Roman" pitchFamily="18" charset="0"/>
              </a:rPr>
              <a:t>M</a:t>
            </a:r>
            <a:r>
              <a:rPr lang="vi-VN" sz="2000" b="0">
                <a:latin typeface="Times New Roman" pitchFamily="18" charset="0"/>
                <a:cs typeface="Times New Roman" pitchFamily="18" charset="0"/>
              </a:rPr>
              <a:t>ột ví dụ về ứng dụng của NFC trong thực tế?</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Nạp</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tiền</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vào</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thẻ</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căng</a:t>
            </a:r>
            <a:r>
              <a:rPr lang="en-US" sz="2000" b="0">
                <a:latin typeface="Times New Roman" pitchFamily="18" charset="0"/>
                <a:cs typeface="Times New Roman" pitchFamily="18" charset="0"/>
              </a:rPr>
              <a:t> tin, </a:t>
            </a:r>
            <a:r>
              <a:rPr lang="en-US" sz="2000" b="0" err="1">
                <a:latin typeface="Times New Roman" pitchFamily="18" charset="0"/>
                <a:cs typeface="Times New Roman" pitchFamily="18" charset="0"/>
              </a:rPr>
              <a:t>gửi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xe</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mua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nước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Đi</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siêu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thị</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Bigc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mua</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hàng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bằng</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thẻ</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ưu</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đãi</a:t>
            </a:r>
            <a:r>
              <a:rPr lang="en-US" sz="2000" b="0">
                <a:latin typeface="Times New Roman" pitchFamily="18" charset="0"/>
                <a:cs typeface="Times New Roman" pitchFamily="18" charset="0"/>
              </a:rPr>
              <a:t>...</a:t>
            </a:r>
            <a:r>
              <a:rPr lang="en-US" sz="2000" b="0" err="1">
                <a:latin typeface="Times New Roman" pitchFamily="18" charset="0"/>
                <a:cs typeface="Times New Roman" pitchFamily="18" charset="0"/>
              </a:rPr>
              <a:t>v.v.v</a:t>
            </a:r>
            <a:endParaRPr lang="vi-VN" sz="2000" b="0">
              <a:latin typeface="Times New Roman" pitchFamily="18" charset="0"/>
              <a:cs typeface="Times New Roman" pitchFamily="18" charset="0"/>
            </a:endParaRPr>
          </a:p>
          <a:p>
            <a:pPr marL="0" indent="465138" algn="just"/>
            <a:r>
              <a:rPr lang="vi-VN" sz="2000" b="0">
                <a:latin typeface="Times New Roman" pitchFamily="18" charset="0"/>
                <a:cs typeface="Times New Roman" pitchFamily="18" charset="0"/>
              </a:rPr>
              <a:t>NFC </a:t>
            </a:r>
            <a:r>
              <a:rPr lang="en-US" sz="2000" b="0" err="1">
                <a:latin typeface="Times New Roman" pitchFamily="18" charset="0"/>
                <a:cs typeface="Times New Roman" pitchFamily="18" charset="0"/>
              </a:rPr>
              <a:t>còn</a:t>
            </a:r>
            <a:r>
              <a:rPr lang="vi-VN" sz="2000" b="0">
                <a:latin typeface="Times New Roman" pitchFamily="18" charset="0"/>
                <a:cs typeface="Times New Roman" pitchFamily="18" charset="0"/>
              </a:rPr>
              <a:t> được</a:t>
            </a:r>
            <a:r>
              <a:rPr lang="en-US" sz="2000" b="0">
                <a:latin typeface="Times New Roman" pitchFamily="18" charset="0"/>
                <a:cs typeface="Times New Roman" pitchFamily="18" charset="0"/>
              </a:rPr>
              <a:t> </a:t>
            </a:r>
            <a:r>
              <a:rPr lang="en-US" sz="2000" b="0" err="1">
                <a:latin typeface="Times New Roman" pitchFamily="18" charset="0"/>
                <a:cs typeface="Times New Roman" pitchFamily="18" charset="0"/>
              </a:rPr>
              <a:t>dùng</a:t>
            </a:r>
            <a:r>
              <a:rPr lang="vi-VN" sz="2000" b="0">
                <a:latin typeface="Times New Roman" pitchFamily="18" charset="0"/>
                <a:cs typeface="Times New Roman" pitchFamily="18" charset="0"/>
              </a:rPr>
              <a:t> trong các thiết bị phức tạp</a:t>
            </a:r>
            <a:r>
              <a:rPr lang="en-US" sz="2000" b="0">
                <a:latin typeface="Times New Roman" pitchFamily="18" charset="0"/>
                <a:cs typeface="Times New Roman" pitchFamily="18" charset="0"/>
              </a:rPr>
              <a:t>.</a:t>
            </a:r>
            <a:r>
              <a:rPr lang="vi-VN" sz="2000" b="0">
                <a:latin typeface="Times New Roman" pitchFamily="18" charset="0"/>
                <a:cs typeface="Times New Roman" pitchFamily="18" charset="0"/>
              </a:rPr>
              <a:t> </a:t>
            </a:r>
            <a:r>
              <a:rPr lang="en-US" sz="2000" b="0">
                <a:latin typeface="Times New Roman" pitchFamily="18" charset="0"/>
                <a:cs typeface="Times New Roman" pitchFamily="18" charset="0"/>
              </a:rPr>
              <a:t>N</a:t>
            </a:r>
            <a:r>
              <a:rPr lang="vi-VN" sz="2000" b="0">
                <a:latin typeface="Times New Roman" pitchFamily="18" charset="0"/>
                <a:cs typeface="Times New Roman" pitchFamily="18" charset="0"/>
              </a:rPr>
              <a:t>hư điện thoại vừa có thể đóng vai trò initiator hay target hay peer to peer.</a:t>
            </a:r>
            <a:endParaRPr lang="en-US" sz="2000" b="0">
              <a:latin typeface="Times New Roman" pitchFamily="18" charset="0"/>
              <a:cs typeface="Times New Roman" pitchFamily="18" charset="0"/>
            </a:endParaRPr>
          </a:p>
          <a:p>
            <a:endParaRPr lang="en-US"/>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2.6.2.2 PHƯƠNG THỨC HOẠT ĐỘNG, SỬ DỤNG NFC</a:t>
            </a:r>
          </a:p>
        </p:txBody>
      </p:sp>
    </p:spTree>
    <p:extLst>
      <p:ext uri="{BB962C8B-B14F-4D97-AF65-F5344CB8AC3E}">
        <p14:creationId xmlns:p14="http://schemas.microsoft.com/office/powerpoint/2010/main" val="34945831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09674"/>
            <a:ext cx="8280919" cy="5387677"/>
          </a:xfrm>
        </p:spPr>
        <p:txBody>
          <a:bodyPr/>
          <a:lstStyle/>
          <a:p>
            <a:pPr marL="0" indent="465138" algn="just">
              <a:buNone/>
            </a:pPr>
            <a:r>
              <a:rPr lang="vi-VN" sz="1900" b="0">
                <a:latin typeface="Times New Roman" pitchFamily="18" charset="0"/>
                <a:cs typeface="Times New Roman" pitchFamily="18" charset="0"/>
              </a:rPr>
              <a:t>Các tiêu chuẩn NFC cho phép khách hàng nhanh chóng chi trả cho sản phẩm chọn mua và truyền tải dữ liệu qua lại giữa các thiết bị một cách an toàn. NFC cho phép các công ty giảm biên chế, chi phí in ấn, chi phí bán hàng và rất nhiều ứng dụng khác </a:t>
            </a:r>
            <a:r>
              <a:rPr lang="en-US" sz="1900" b="0">
                <a:latin typeface="Times New Roman" pitchFamily="18" charset="0"/>
                <a:cs typeface="Times New Roman" pitchFamily="18" charset="0"/>
              </a:rPr>
              <a:t>…</a:t>
            </a:r>
          </a:p>
          <a:p>
            <a:pPr marL="0" indent="465138" algn="just"/>
            <a:r>
              <a:rPr lang="vi-VN" sz="1900" b="0" i="1">
                <a:latin typeface="Times New Roman" pitchFamily="18" charset="0"/>
                <a:cs typeface="Times New Roman" pitchFamily="18" charset="0"/>
              </a:rPr>
              <a:t>Mạng xã hội:</a:t>
            </a:r>
            <a:endParaRPr lang="en-US" sz="1900" b="0" i="1">
              <a:latin typeface="Times New Roman" pitchFamily="18" charset="0"/>
              <a:cs typeface="Times New Roman" pitchFamily="18" charset="0"/>
            </a:endParaRPr>
          </a:p>
          <a:p>
            <a:pPr marL="0" indent="465138" algn="just">
              <a:buNone/>
            </a:pPr>
            <a:r>
              <a:rPr lang="vi-VN" sz="1900" b="0">
                <a:latin typeface="Times New Roman" pitchFamily="18" charset="0"/>
                <a:cs typeface="Times New Roman" pitchFamily="18" charset="0"/>
              </a:rPr>
              <a:t>Mạng xã hội đã bùng nổ trên thế giới và trên các thiết bị di động. Với sự hỗ trợ của NFC, người dùng có thể mở rộng và khai thác hiệu quả các tính năng như:</a:t>
            </a:r>
            <a:r>
              <a:rPr lang="en-US" sz="1900" b="0">
                <a:latin typeface="Times New Roman" pitchFamily="18" charset="0"/>
                <a:cs typeface="Times New Roman" pitchFamily="18" charset="0"/>
              </a:rPr>
              <a:t> </a:t>
            </a:r>
          </a:p>
          <a:p>
            <a:pPr marL="0" indent="465138" algn="just">
              <a:buNone/>
            </a:pPr>
            <a:r>
              <a:rPr lang="en-US" sz="1900" b="0">
                <a:latin typeface="Times New Roman" pitchFamily="18" charset="0"/>
                <a:cs typeface="Times New Roman" pitchFamily="18" charset="0"/>
              </a:rPr>
              <a:t>- </a:t>
            </a:r>
            <a:r>
              <a:rPr lang="vi-VN" sz="1900" b="0">
                <a:latin typeface="Times New Roman" pitchFamily="18" charset="0"/>
                <a:cs typeface="Times New Roman" pitchFamily="18" charset="0"/>
              </a:rPr>
              <a:t>Chia sẻ tập tin</a:t>
            </a:r>
            <a:r>
              <a:rPr lang="en-US" sz="1900" b="0">
                <a:latin typeface="Times New Roman" pitchFamily="18" charset="0"/>
                <a:cs typeface="Times New Roman" pitchFamily="18" charset="0"/>
              </a:rPr>
              <a:t>.</a:t>
            </a:r>
            <a:endParaRPr lang="vi-VN" sz="1900" b="0">
              <a:latin typeface="Times New Roman" pitchFamily="18" charset="0"/>
              <a:cs typeface="Times New Roman" pitchFamily="18" charset="0"/>
            </a:endParaRPr>
          </a:p>
          <a:p>
            <a:pPr marL="0" indent="465138" algn="just">
              <a:buNone/>
            </a:pPr>
            <a:r>
              <a:rPr lang="en-US" sz="1900" b="0">
                <a:latin typeface="Times New Roman" pitchFamily="18" charset="0"/>
                <a:cs typeface="Times New Roman" pitchFamily="18" charset="0"/>
              </a:rPr>
              <a:t>- </a:t>
            </a:r>
            <a:r>
              <a:rPr lang="vi-VN" sz="1900" b="0">
                <a:latin typeface="Times New Roman" pitchFamily="18" charset="0"/>
                <a:cs typeface="Times New Roman" pitchFamily="18" charset="0"/>
              </a:rPr>
              <a:t>Thẻ kinh doanh điện tử (electronic business card)</a:t>
            </a:r>
            <a:r>
              <a:rPr lang="en-US" sz="1900" b="0">
                <a:latin typeface="Times New Roman" pitchFamily="18" charset="0"/>
                <a:cs typeface="Times New Roman" pitchFamily="18" charset="0"/>
              </a:rPr>
              <a:t>.</a:t>
            </a:r>
            <a:endParaRPr lang="vi-VN" sz="1900" b="0">
              <a:latin typeface="Times New Roman" pitchFamily="18" charset="0"/>
              <a:cs typeface="Times New Roman" pitchFamily="18" charset="0"/>
            </a:endParaRPr>
          </a:p>
          <a:p>
            <a:pPr marL="0" indent="465138" algn="just">
              <a:buNone/>
            </a:pPr>
            <a:r>
              <a:rPr lang="en-US" sz="1900" b="0">
                <a:latin typeface="Times New Roman" pitchFamily="18" charset="0"/>
                <a:cs typeface="Times New Roman" pitchFamily="18" charset="0"/>
              </a:rPr>
              <a:t>- </a:t>
            </a:r>
            <a:r>
              <a:rPr lang="vi-VN" sz="1900" b="0">
                <a:latin typeface="Times New Roman" pitchFamily="18" charset="0"/>
                <a:cs typeface="Times New Roman" pitchFamily="18" charset="0"/>
              </a:rPr>
              <a:t>Tiền điện tử (electronic money)</a:t>
            </a:r>
          </a:p>
          <a:p>
            <a:pPr marL="0" indent="465138" algn="just">
              <a:buNone/>
            </a:pPr>
            <a:r>
              <a:rPr lang="en-US" sz="1900" b="0">
                <a:latin typeface="Times New Roman" pitchFamily="18" charset="0"/>
                <a:cs typeface="Times New Roman" pitchFamily="18" charset="0"/>
              </a:rPr>
              <a:t>- </a:t>
            </a:r>
            <a:r>
              <a:rPr lang="vi-VN" sz="1900" b="0">
                <a:latin typeface="Times New Roman" pitchFamily="18" charset="0"/>
                <a:cs typeface="Times New Roman" pitchFamily="18" charset="0"/>
              </a:rPr>
              <a:t>Chơi game trên di động: kết nối giữa 2 hay nhiều thiết bị cùng chơi</a:t>
            </a:r>
            <a:r>
              <a:rPr lang="en-US" sz="1900" b="0">
                <a:latin typeface="Times New Roman" pitchFamily="18" charset="0"/>
                <a:cs typeface="Times New Roman" pitchFamily="18" charset="0"/>
              </a:rPr>
              <a:t>.</a:t>
            </a:r>
            <a:endParaRPr lang="en-US" sz="1900" b="0"/>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2.6.2.3 ỨNG DỤNG CỦA NFC</a:t>
            </a:r>
          </a:p>
        </p:txBody>
      </p:sp>
    </p:spTree>
    <p:extLst>
      <p:ext uri="{BB962C8B-B14F-4D97-AF65-F5344CB8AC3E}">
        <p14:creationId xmlns:p14="http://schemas.microsoft.com/office/powerpoint/2010/main" val="11467125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09674"/>
            <a:ext cx="8064895" cy="5315669"/>
          </a:xfrm>
        </p:spPr>
        <p:txBody>
          <a:bodyPr/>
          <a:lstStyle/>
          <a:p>
            <a:pPr marL="0" indent="465138" algn="just">
              <a:spcBef>
                <a:spcPts val="0"/>
              </a:spcBef>
            </a:pPr>
            <a:r>
              <a:rPr lang="vi-VN" sz="2000" b="0" i="1">
                <a:latin typeface="Times New Roman" panose="02020603050405020304" pitchFamily="18" charset="0"/>
                <a:cs typeface="Times New Roman" panose="02020603050405020304" pitchFamily="18" charset="0"/>
              </a:rPr>
              <a:t>Kết nối Bluetooth và WiFi:</a:t>
            </a:r>
            <a:endParaRPr lang="en-US" sz="2000" b="0" i="1">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NFC có thể được dùng để kích hoạt các kết nối không dây tốc độ cao. NFC có thể thay thế quy trình ghép nối khá rắc rối giữa các thiết bị Bluetooth hay quy trình thiết lập kết nối WiFi với mã PIN chỉ với việc để 2 thiết bị gần nhau để ghép nối hoặc kết nối vào mạng không dây.</a:t>
            </a:r>
            <a:endParaRPr lang="en-US" sz="2000" b="0">
              <a:latin typeface="Times New Roman" panose="02020603050405020304" pitchFamily="18" charset="0"/>
              <a:cs typeface="Times New Roman" panose="02020603050405020304" pitchFamily="18" charset="0"/>
            </a:endParaRPr>
          </a:p>
          <a:p>
            <a:pPr marL="0" indent="465138" algn="just">
              <a:spcBef>
                <a:spcPts val="0"/>
              </a:spcBef>
            </a:pPr>
            <a:r>
              <a:rPr lang="vi-VN" sz="2000" b="0" i="1">
                <a:latin typeface="Times New Roman" panose="02020603050405020304" pitchFamily="18" charset="0"/>
                <a:cs typeface="Times New Roman" panose="02020603050405020304" pitchFamily="18" charset="0"/>
              </a:rPr>
              <a:t>Thương mại điện tử:</a:t>
            </a:r>
            <a:endParaRPr lang="en-US" sz="20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2.6.2.3 ỨNG DỤNG CỦA NFC</a:t>
            </a:r>
          </a:p>
        </p:txBody>
      </p:sp>
      <p:pic>
        <p:nvPicPr>
          <p:cNvPr id="6" name="Picture 3"/>
          <p:cNvPicPr>
            <a:picLocks noChangeAspect="1" noChangeArrowheads="1"/>
          </p:cNvPicPr>
          <p:nvPr/>
        </p:nvPicPr>
        <p:blipFill>
          <a:blip r:embed="rId2"/>
          <a:srcRect/>
          <a:stretch>
            <a:fillRect/>
          </a:stretch>
        </p:blipFill>
        <p:spPr bwMode="auto">
          <a:xfrm>
            <a:off x="3635896" y="3580930"/>
            <a:ext cx="5522270" cy="3160438"/>
          </a:xfrm>
          <a:prstGeom prst="rect">
            <a:avLst/>
          </a:prstGeom>
          <a:noFill/>
          <a:ln w="9525">
            <a:noFill/>
            <a:miter lim="800000"/>
            <a:headEnd/>
            <a:tailEnd/>
          </a:ln>
          <a:effectLst/>
        </p:spPr>
      </p:pic>
    </p:spTree>
    <p:extLst>
      <p:ext uri="{BB962C8B-B14F-4D97-AF65-F5344CB8AC3E}">
        <p14:creationId xmlns:p14="http://schemas.microsoft.com/office/powerpoint/2010/main" val="385619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09674"/>
            <a:ext cx="8280919" cy="5459685"/>
          </a:xfrm>
        </p:spPr>
        <p:txBody>
          <a:bodyPr/>
          <a:lstStyle/>
          <a:p>
            <a:pPr marL="0" indent="465138" algn="just">
              <a:spcBef>
                <a:spcPts val="0"/>
              </a:spcBef>
              <a:buNone/>
            </a:pPr>
            <a:r>
              <a:rPr lang="vi-VN" sz="1800" b="0">
                <a:latin typeface="Times New Roman" panose="02020603050405020304" pitchFamily="18" charset="0"/>
                <a:cs typeface="Times New Roman" panose="02020603050405020304" pitchFamily="18" charset="0"/>
              </a:rPr>
              <a:t>NFC mở ra những cơ hội trong lĩnh vực thương mại điện tử, tăng tốc và độ chính xác khi giao dịch</a:t>
            </a:r>
            <a:r>
              <a:rPr lang="en-US" sz="1800" b="0">
                <a:latin typeface="Times New Roman" panose="02020603050405020304" pitchFamily="18" charset="0"/>
                <a:cs typeface="Times New Roman" panose="02020603050405020304" pitchFamily="18" charset="0"/>
              </a:rPr>
              <a:t>,</a:t>
            </a:r>
            <a:r>
              <a:rPr lang="vi-VN" sz="1800" b="0">
                <a:latin typeface="Times New Roman" panose="02020603050405020304" pitchFamily="18" charset="0"/>
                <a:cs typeface="Times New Roman" panose="02020603050405020304" pitchFamily="18" charset="0"/>
              </a:rPr>
              <a:t> giảm bớt chi phí nhân công:</a:t>
            </a:r>
            <a:endParaRPr lang="en-US" sz="1800" b="0">
              <a:latin typeface="Times New Roman" panose="02020603050405020304" pitchFamily="18" charset="0"/>
              <a:cs typeface="Times New Roman" panose="02020603050405020304" pitchFamily="18" charset="0"/>
            </a:endParaRPr>
          </a:p>
          <a:p>
            <a:pPr marL="0" indent="465138" algn="just">
              <a:spcBef>
                <a:spcPts val="0"/>
              </a:spcBef>
              <a:buNone/>
            </a:pP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Thanh toán qua điện thoại</a:t>
            </a:r>
            <a:r>
              <a:rPr lang="en-US" sz="1800" b="0">
                <a:latin typeface="Times New Roman" panose="02020603050405020304" pitchFamily="18" charset="0"/>
                <a:cs typeface="Times New Roman" panose="02020603050405020304" pitchFamily="18" charset="0"/>
              </a:rPr>
              <a:t>.</a:t>
            </a:r>
            <a:endParaRPr lang="vi-VN" sz="1800" b="0">
              <a:latin typeface="Times New Roman" panose="02020603050405020304" pitchFamily="18" charset="0"/>
              <a:cs typeface="Times New Roman" panose="02020603050405020304" pitchFamily="18" charset="0"/>
            </a:endParaRPr>
          </a:p>
          <a:p>
            <a:pPr marL="0" indent="465138" algn="just">
              <a:spcBef>
                <a:spcPts val="0"/>
              </a:spcBef>
              <a:buNone/>
            </a:pP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Mua vé </a:t>
            </a:r>
            <a:r>
              <a:rPr lang="en-US" sz="1800" b="0">
                <a:latin typeface="Times New Roman" pitchFamily="18" charset="0"/>
                <a:cs typeface="Times New Roman" pitchFamily="18" charset="0"/>
              </a:rPr>
              <a:t>(</a:t>
            </a:r>
            <a:r>
              <a:rPr lang="vi-VN" sz="1800" b="0">
                <a:latin typeface="Times New Roman" pitchFamily="18" charset="0"/>
                <a:cs typeface="Times New Roman" pitchFamily="18" charset="0"/>
              </a:rPr>
              <a:t>vé tàu, xe bus, máy bay, xem phim, v.v...</a:t>
            </a:r>
            <a:r>
              <a:rPr lang="en-US" sz="1800" b="0">
                <a:latin typeface="Times New Roman" pitchFamily="18" charset="0"/>
                <a:cs typeface="Times New Roman" pitchFamily="18" charset="0"/>
              </a:rPr>
              <a:t>)</a:t>
            </a:r>
            <a:endParaRPr lang="vi-VN" sz="1800" b="0">
              <a:latin typeface="Times New Roman" pitchFamily="18" charset="0"/>
              <a:cs typeface="Times New Roman" pitchFamily="18" charset="0"/>
            </a:endParaRPr>
          </a:p>
          <a:p>
            <a:pPr marL="0" indent="465138" algn="just">
              <a:spcBef>
                <a:spcPts val="0"/>
              </a:spcBef>
              <a:buNone/>
            </a:pP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Thẻ lên tàu: Thiết bị hỗ trợ NFC có thể đóng vai trò như một tấm thẻ giảm bớt sự chậm trễ trong quy trình kiểm tra (check-in)</a:t>
            </a:r>
            <a:r>
              <a:rPr lang="en-US" sz="1800" b="0">
                <a:latin typeface="Times New Roman" panose="02020603050405020304" pitchFamily="18" charset="0"/>
                <a:cs typeface="Times New Roman" panose="02020603050405020304" pitchFamily="18" charset="0"/>
              </a:rPr>
              <a:t>.</a:t>
            </a:r>
            <a:endParaRPr lang="vi-VN" sz="1800" b="0">
              <a:latin typeface="Times New Roman" panose="02020603050405020304" pitchFamily="18" charset="0"/>
              <a:cs typeface="Times New Roman" panose="02020603050405020304" pitchFamily="18" charset="0"/>
            </a:endParaRPr>
          </a:p>
          <a:p>
            <a:pPr marL="0" indent="465138" algn="just">
              <a:spcBef>
                <a:spcPts val="0"/>
              </a:spcBef>
              <a:buNone/>
            </a:pP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Phiếu giảm giá: Cho thiết bị chạm vào một thẻ nhận dạng NFC hay SmartPoster, người dùng có thể nhận được phiếu giảm giá</a:t>
            </a:r>
            <a:r>
              <a:rPr lang="en-US" sz="1800" b="0">
                <a:latin typeface="Times New Roman" panose="02020603050405020304" pitchFamily="18" charset="0"/>
                <a:cs typeface="Times New Roman" panose="02020603050405020304" pitchFamily="18" charset="0"/>
              </a:rPr>
              <a:t>.</a:t>
            </a:r>
            <a:endParaRPr lang="vi-VN" sz="1800" b="0">
              <a:latin typeface="Times New Roman" panose="02020603050405020304" pitchFamily="18" charset="0"/>
              <a:cs typeface="Times New Roman" panose="02020603050405020304" pitchFamily="18" charset="0"/>
            </a:endParaRPr>
          </a:p>
          <a:p>
            <a:pPr marL="0" indent="465138" algn="just">
              <a:spcBef>
                <a:spcPts val="0"/>
              </a:spcBef>
              <a:buNone/>
            </a:pP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Thẻ ID: Một thiết bị hỗ trợ NFC có thể hoạt động như một tấm thẻ học sinh, thẻ nhân viên, thẻ chứng minh hay thẻ khám chữa bệnh</a:t>
            </a:r>
            <a:r>
              <a:rPr lang="en-US" sz="1800" b="0">
                <a:latin typeface="Times New Roman" panose="02020603050405020304" pitchFamily="18" charset="0"/>
                <a:cs typeface="Times New Roman" panose="02020603050405020304" pitchFamily="18" charset="0"/>
              </a:rPr>
              <a:t>.</a:t>
            </a:r>
            <a:endParaRPr lang="vi-VN" sz="1800" b="0">
              <a:latin typeface="Times New Roman" panose="02020603050405020304" pitchFamily="18" charset="0"/>
              <a:cs typeface="Times New Roman" panose="02020603050405020304" pitchFamily="18" charset="0"/>
            </a:endParaRPr>
          </a:p>
          <a:p>
            <a:pPr marL="0" indent="465138" algn="just">
              <a:spcBef>
                <a:spcPts val="0"/>
              </a:spcBef>
              <a:buNone/>
            </a:pPr>
            <a:r>
              <a:rPr lang="en-US" sz="1800" b="0">
                <a:latin typeface="Times New Roman" panose="02020603050405020304" pitchFamily="18" charset="0"/>
                <a:cs typeface="Times New Roman" panose="02020603050405020304" pitchFamily="18" charset="0"/>
              </a:rPr>
              <a:t>- </a:t>
            </a:r>
            <a:r>
              <a:rPr lang="vi-VN" sz="1800" b="0">
                <a:latin typeface="Times New Roman" panose="02020603050405020304" pitchFamily="18" charset="0"/>
                <a:cs typeface="Times New Roman" panose="02020603050405020304" pitchFamily="18" charset="0"/>
              </a:rPr>
              <a:t>Chìa khóa: Một thiết bị hỗ trợ NFC có thể hoạt động như một chiếc chìa khóa nhà, văn phòng hay thậm chí xe hơi.</a:t>
            </a:r>
            <a:endParaRPr lang="en-US" sz="1800" b="0">
              <a:latin typeface="Times New Roman" pitchFamily="18" charset="0"/>
              <a:cs typeface="Times New Roman" pitchFamily="18" charset="0"/>
            </a:endParaRPr>
          </a:p>
          <a:p>
            <a:pPr marL="0" indent="465138" algn="just">
              <a:spcBef>
                <a:spcPts val="0"/>
              </a:spcBef>
              <a:buNone/>
            </a:pPr>
            <a:r>
              <a:rPr lang="en-US" sz="1800" b="0">
                <a:latin typeface="Times New Roman" pitchFamily="18" charset="0"/>
                <a:cs typeface="Times New Roman" pitchFamily="18" charset="0"/>
              </a:rPr>
              <a:t>…v…v…v..</a:t>
            </a: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6"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2.6.2.3 ỨNG DỤNG CỦA NFC</a:t>
            </a:r>
          </a:p>
        </p:txBody>
      </p:sp>
    </p:spTree>
    <p:extLst>
      <p:ext uri="{BB962C8B-B14F-4D97-AF65-F5344CB8AC3E}">
        <p14:creationId xmlns:p14="http://schemas.microsoft.com/office/powerpoint/2010/main" val="1620218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209674"/>
            <a:ext cx="8638927" cy="5531693"/>
          </a:xfrm>
        </p:spPr>
        <p:txBody>
          <a:bodyPr/>
          <a:lstStyle/>
          <a:p>
            <a:pPr marL="0" indent="465138" algn="just">
              <a:spcBef>
                <a:spcPts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NFC dựa trên nhiều công nghệ không dây cự ly ngắn</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dưới 4 cm</a:t>
            </a:r>
            <a:r>
              <a:rPr lang="en-US" sz="2000" b="0">
                <a:latin typeface="Times New Roman" panose="02020603050405020304" pitchFamily="18" charset="0"/>
                <a:cs typeface="Times New Roman" panose="02020603050405020304" pitchFamily="18" charset="0"/>
              </a:rPr>
              <a:t>)</a:t>
            </a:r>
            <a:r>
              <a:rPr lang="vi-VN" sz="2000" b="0">
                <a:latin typeface="Times New Roman" panose="02020603050405020304" pitchFamily="18" charset="0"/>
                <a:cs typeface="Times New Roman" panose="02020603050405020304" pitchFamily="18" charset="0"/>
              </a:rPr>
              <a:t>.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NFC hoạt động theo tần số 13.56 MHz</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tốc độ truyền</a:t>
            </a:r>
            <a:r>
              <a:rPr lang="en-US" sz="2000" b="0">
                <a:latin typeface="Times New Roman" panose="02020603050405020304" pitchFamily="18" charset="0"/>
                <a:cs typeface="Times New Roman" panose="02020603050405020304" pitchFamily="18" charset="0"/>
              </a:rPr>
              <a:t> </a:t>
            </a:r>
            <a:r>
              <a:rPr lang="en-US" sz="2000" b="0" err="1">
                <a:latin typeface="Times New Roman" panose="02020603050405020304" pitchFamily="18" charset="0"/>
                <a:cs typeface="Times New Roman" panose="02020603050405020304" pitchFamily="18" charset="0"/>
              </a:rPr>
              <a:t>từ</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106</a:t>
            </a: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đến 848 kbit/s. </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vi-VN" sz="2000" b="0">
                <a:latin typeface="Times New Roman" panose="02020603050405020304" pitchFamily="18" charset="0"/>
                <a:cs typeface="Times New Roman" panose="02020603050405020304" pitchFamily="18" charset="0"/>
              </a:rPr>
              <a:t>NFC luôn yêu cầu một đối tượng khởi động và một đối tượng làm mục tiêu</a:t>
            </a:r>
            <a:r>
              <a:rPr lang="en-US" sz="2000" b="0">
                <a:latin typeface="Times New Roman" panose="02020603050405020304" pitchFamily="18" charset="0"/>
                <a:cs typeface="Times New Roman" panose="02020603050405020304" pitchFamily="18" charset="0"/>
              </a:rPr>
              <a:t>.</a:t>
            </a:r>
          </a:p>
          <a:p>
            <a:pPr marL="0" indent="465138" algn="just">
              <a:spcBef>
                <a:spcPts val="0"/>
              </a:spcBef>
              <a:buNone/>
            </a:pPr>
            <a:r>
              <a:rPr lang="vi-VN" sz="2000" b="0">
                <a:latin typeface="Times New Roman" panose="02020603050405020304" pitchFamily="18" charset="0"/>
                <a:cs typeface="Times New Roman" panose="02020603050405020304" pitchFamily="18" charset="0"/>
              </a:rPr>
              <a:t>Máy chủ động sẽ tạo ra một trường tần số vô tuyến (RF) để giao tiếp với máy bị động. Vì vậy, đối tượng bị động của NFC rất đa dạng về hình thái từ các thẻ nhận dạng NFC, miếng dán, card, v.v... Ngoài ra, NFC cũng cho phép kết nối giữa các thiết bị theo giao thức peer-to-peer.</a:t>
            </a:r>
            <a:endParaRPr lang="en-US" sz="2000" b="0">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2.6.2.4 THÔNG SỐ KỸ THUẬT CỦA NFC</a:t>
            </a:r>
          </a:p>
        </p:txBody>
      </p:sp>
      <p:pic>
        <p:nvPicPr>
          <p:cNvPr id="6" name="Picture 4"/>
          <p:cNvPicPr>
            <a:picLocks noChangeAspect="1" noChangeArrowheads="1"/>
          </p:cNvPicPr>
          <p:nvPr/>
        </p:nvPicPr>
        <p:blipFill>
          <a:blip r:embed="rId2"/>
          <a:srcRect/>
          <a:stretch>
            <a:fillRect/>
          </a:stretch>
        </p:blipFill>
        <p:spPr bwMode="auto">
          <a:xfrm>
            <a:off x="899592" y="1209674"/>
            <a:ext cx="7416824" cy="2448272"/>
          </a:xfrm>
          <a:prstGeom prst="rect">
            <a:avLst/>
          </a:prstGeom>
          <a:noFill/>
          <a:ln w="9525">
            <a:noFill/>
            <a:miter lim="800000"/>
            <a:headEnd/>
            <a:tailEnd/>
          </a:ln>
          <a:effectLst/>
        </p:spPr>
      </p:pic>
    </p:spTree>
    <p:extLst>
      <p:ext uri="{BB962C8B-B14F-4D97-AF65-F5344CB8AC3E}">
        <p14:creationId xmlns:p14="http://schemas.microsoft.com/office/powerpoint/2010/main" val="4090584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209675"/>
            <a:ext cx="8064895" cy="4554538"/>
          </a:xfrm>
        </p:spPr>
        <p:txBody>
          <a:bodyPr/>
          <a:lstStyle/>
          <a:p>
            <a:pPr marL="0" indent="465138" algn="just">
              <a:spcBef>
                <a:spcPts val="0"/>
              </a:spcBef>
              <a:buNone/>
            </a:pPr>
            <a:r>
              <a:rPr lang="vi-VN" sz="1800" b="0">
                <a:latin typeface="Times New Roman" panose="02020603050405020304" pitchFamily="18" charset="0"/>
                <a:cs typeface="Times New Roman" panose="02020603050405020304" pitchFamily="18" charset="0"/>
              </a:rPr>
              <a:t>Loại hình NFC đang được ứng dụng hiện nay là thẻ nhận dạng NFC (NFC tag). Thẻ nhận dạng NFC có vai trò tương tự mã vạch hay mã QR.</a:t>
            </a:r>
            <a:endParaRPr lang="en-US" sz="1800" b="0">
              <a:latin typeface="Times New Roman" pitchFamily="18" charset="0"/>
              <a:cs typeface="Times New Roman" pitchFamily="18" charset="0"/>
            </a:endParaRPr>
          </a:p>
          <a:p>
            <a:pPr marL="0" indent="465138" algn="just">
              <a:spcBef>
                <a:spcPts val="0"/>
              </a:spcBef>
              <a:buNone/>
            </a:pP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Hình</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ảnh</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về</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mã</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vạch</a:t>
            </a:r>
            <a:r>
              <a:rPr lang="en-US" sz="1800" b="0">
                <a:latin typeface="Times New Roman" pitchFamily="18" charset="0"/>
                <a:cs typeface="Times New Roman" pitchFamily="18" charset="0"/>
              </a:rPr>
              <a:t>, </a:t>
            </a:r>
            <a:r>
              <a:rPr lang="en-US" sz="1800" b="0" err="1">
                <a:latin typeface="Times New Roman" pitchFamily="18" charset="0"/>
                <a:cs typeface="Times New Roman" pitchFamily="18" charset="0"/>
              </a:rPr>
              <a:t>mã</a:t>
            </a:r>
            <a:r>
              <a:rPr lang="en-US" sz="1800" b="0">
                <a:latin typeface="Times New Roman" pitchFamily="18" charset="0"/>
                <a:cs typeface="Times New Roman" pitchFamily="18" charset="0"/>
              </a:rPr>
              <a:t> QR</a:t>
            </a:r>
          </a:p>
          <a:p>
            <a:pPr marL="0" indent="465138" algn="just">
              <a:spcBef>
                <a:spcPts val="0"/>
              </a:spcBef>
              <a:buNone/>
            </a:pPr>
            <a:r>
              <a:rPr lang="en-US" sz="1800" b="0">
                <a:latin typeface="Times New Roman" pitchFamily="18" charset="0"/>
                <a:cs typeface="Times New Roman" pitchFamily="18" charset="0"/>
              </a:rPr>
              <a:t>- Quick Response )</a:t>
            </a:r>
          </a:p>
          <a:p>
            <a:pPr marL="0" indent="465138" algn="just">
              <a:spcBef>
                <a:spcPts val="0"/>
              </a:spcBef>
              <a:buNone/>
            </a:pPr>
            <a:endParaRPr lang="en-US" sz="1800" b="0">
              <a:latin typeface="Times New Roman" pitchFamily="18" charset="0"/>
              <a:cs typeface="Times New Roman" pitchFamily="18" charset="0"/>
            </a:endParaRPr>
          </a:p>
          <a:p>
            <a:pPr marL="0" indent="465138" algn="just">
              <a:spcBef>
                <a:spcPts val="0"/>
              </a:spcBef>
              <a:buNone/>
            </a:pPr>
            <a:endParaRPr lang="en-US" sz="1800" b="0">
              <a:latin typeface="Times New Roman" pitchFamily="18" charset="0"/>
              <a:cs typeface="Times New Roman" pitchFamily="18" charset="0"/>
            </a:endParaRPr>
          </a:p>
          <a:p>
            <a:pPr marL="0" indent="465138" algn="just">
              <a:spcBef>
                <a:spcPts val="0"/>
              </a:spcBef>
              <a:buNone/>
            </a:pPr>
            <a:r>
              <a:rPr lang="vi-VN" sz="1800" b="0">
                <a:latin typeface="Times New Roman" panose="02020603050405020304" pitchFamily="18" charset="0"/>
                <a:cs typeface="Times New Roman" panose="02020603050405020304" pitchFamily="18" charset="0"/>
              </a:rPr>
              <a:t>Thẻ NFC thường chứa dữ liệu chỉ đọc nhưng cũng có thể ghi đè được. Chúng có thể được tùy biến-mã hóa bởi nhà sản xuất hoặc sử dụng những thông số riêng do NFC Forum cung cấp. Thẻ NFC có thể lưu trữ an toàn các dữ liệu cá nhân như thông tin tài khoản tín dụng, tài khoản ghi nợ, dữ liệu ứng dụng, mã số PIN, mạng lưới danh bạ, v.v.. </a:t>
            </a:r>
            <a:endParaRPr lang="en-US" sz="1800" b="0">
              <a:latin typeface="Times New Roman" panose="02020603050405020304" pitchFamily="18" charset="0"/>
              <a:cs typeface="Times New Roman" panose="02020603050405020304" pitchFamily="18" charset="0"/>
            </a:endParaRPr>
          </a:p>
          <a:p>
            <a:pPr marL="0" indent="465138" algn="just">
              <a:spcBef>
                <a:spcPts val="0"/>
              </a:spcBef>
              <a:buNone/>
            </a:pPr>
            <a:r>
              <a:rPr lang="vi-VN" sz="1800" b="0">
                <a:latin typeface="Times New Roman" panose="02020603050405020304" pitchFamily="18" charset="0"/>
                <a:cs typeface="Times New Roman" panose="02020603050405020304" pitchFamily="18" charset="0"/>
              </a:rPr>
              <a:t>Loại thẻ nhận dạng NFC hiện có bộ nhớ từ 96 đến 512 byte</a:t>
            </a:r>
            <a:r>
              <a:rPr lang="en-US" sz="1800" b="0">
                <a:latin typeface="Times New Roman" panose="02020603050405020304" pitchFamily="18" charset="0"/>
                <a:cs typeface="Times New Roman" panose="02020603050405020304" pitchFamily="18" charset="0"/>
              </a:rPr>
              <a:t>.</a:t>
            </a:r>
            <a:endParaRPr lang="vi-VN" sz="1800" b="0">
              <a:latin typeface="Times New Roman" panose="02020603050405020304" pitchFamily="18" charset="0"/>
              <a:cs typeface="Times New Roman" panose="02020603050405020304" pitchFamily="18" charset="0"/>
            </a:endParaRPr>
          </a:p>
          <a:p>
            <a:pPr marL="0" indent="465138" algn="just">
              <a:spcBef>
                <a:spcPts val="0"/>
              </a:spcBef>
              <a:buNone/>
            </a:pPr>
            <a:r>
              <a:rPr lang="vi-VN" sz="1800" b="0">
                <a:latin typeface="Times New Roman" panose="02020603050405020304" pitchFamily="18" charset="0"/>
                <a:cs typeface="Times New Roman" panose="02020603050405020304" pitchFamily="18" charset="0"/>
              </a:rPr>
              <a:t>Thiết bị hỗ trợ NFC có thể nhận và truyền dữ liệu trong cùng 1 lúc. </a:t>
            </a:r>
            <a:endParaRPr lang="en-US" sz="1800" b="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5"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2.6.2.4 THÔNG SỐ KỸ THUẬT CỦA NFC</a:t>
            </a:r>
          </a:p>
        </p:txBody>
      </p:sp>
      <p:pic>
        <p:nvPicPr>
          <p:cNvPr id="6" name="Picture 3"/>
          <p:cNvPicPr>
            <a:picLocks noChangeAspect="1" noChangeArrowheads="1"/>
          </p:cNvPicPr>
          <p:nvPr/>
        </p:nvPicPr>
        <p:blipFill>
          <a:blip r:embed="rId2"/>
          <a:srcRect/>
          <a:stretch>
            <a:fillRect/>
          </a:stretch>
        </p:blipFill>
        <p:spPr bwMode="auto">
          <a:xfrm>
            <a:off x="4629471" y="2082857"/>
            <a:ext cx="4191000" cy="1796143"/>
          </a:xfrm>
          <a:prstGeom prst="rect">
            <a:avLst/>
          </a:prstGeom>
          <a:noFill/>
          <a:ln w="9525">
            <a:noFill/>
            <a:miter lim="800000"/>
            <a:headEnd/>
            <a:tailEnd/>
          </a:ln>
          <a:effectLst/>
        </p:spPr>
      </p:pic>
    </p:spTree>
    <p:extLst>
      <p:ext uri="{BB962C8B-B14F-4D97-AF65-F5344CB8AC3E}">
        <p14:creationId xmlns:p14="http://schemas.microsoft.com/office/powerpoint/2010/main" val="2106254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7" y="1209674"/>
            <a:ext cx="8136904" cy="5315669"/>
          </a:xfrm>
        </p:spPr>
        <p:txBody>
          <a:bodyPr/>
          <a:lstStyle/>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Nokia C7-00, Nokia 6212 Classic, Nokia 6131 NFC, Nokia 3220 &amp; Nokia 5140(i) với phụ kiện NFC, Nokia N9 và Nokia N950 </a:t>
            </a: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Samsung S5230 Tocco Lite/Star/Player One/Avila, Samsung SGH-X700 NFC, Samsung D500E, Samsung Galaxy S II, Samsung Wave 578;</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Sagem my700X Contactless, Sagem Cosyphone;</a:t>
            </a: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LG 600V;</a:t>
            </a: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Motorola L7 (SLVR);</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Google Nexus S, Nexus S 4G;</a:t>
            </a: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BenQ T80;</a:t>
            </a:r>
            <a:endParaRPr lang="en-US" sz="2000" b="0">
              <a:latin typeface="Times New Roman" panose="02020603050405020304" pitchFamily="18" charset="0"/>
              <a:cs typeface="Times New Roman" panose="02020603050405020304" pitchFamily="18" charset="0"/>
            </a:endParaRPr>
          </a:p>
          <a:p>
            <a:pPr marL="0" indent="465138" algn="just">
              <a:spcBef>
                <a:spcPts val="0"/>
              </a:spcBef>
              <a:buNone/>
            </a:pPr>
            <a:r>
              <a:rPr lang="en-US" sz="2000" b="0">
                <a:latin typeface="Times New Roman" panose="02020603050405020304" pitchFamily="18" charset="0"/>
                <a:cs typeface="Times New Roman" panose="02020603050405020304" pitchFamily="18" charset="0"/>
              </a:rPr>
              <a:t>- </a:t>
            </a:r>
            <a:r>
              <a:rPr lang="vi-VN" sz="2000" b="0">
                <a:latin typeface="Times New Roman" panose="02020603050405020304" pitchFamily="18" charset="0"/>
                <a:cs typeface="Times New Roman" panose="02020603050405020304" pitchFamily="18" charset="0"/>
              </a:rPr>
              <a:t>Blackberry Bold 9900/9930.</a:t>
            </a:r>
            <a:endParaRPr lang="en-US" sz="2000" b="0">
              <a:latin typeface="Times New Roman" pitchFamily="18" charset="0"/>
              <a:cs typeface="Times New Roman" pitchFamily="18" charset="0"/>
            </a:endParaRPr>
          </a:p>
          <a:p>
            <a:pPr marL="0" indent="465138" algn="just">
              <a:spcBef>
                <a:spcPts val="0"/>
              </a:spcBef>
              <a:buNone/>
            </a:pPr>
            <a:r>
              <a:rPr lang="en-US" sz="2000" b="0">
                <a:latin typeface="Times New Roman" pitchFamily="18" charset="0"/>
                <a:cs typeface="Times New Roman" pitchFamily="18" charset="0"/>
              </a:rPr>
              <a:t>..v…v...v</a:t>
            </a:r>
          </a:p>
        </p:txBody>
      </p:sp>
      <p:sp>
        <p:nvSpPr>
          <p:cNvPr id="4" name="Title 3"/>
          <p:cNvSpPr txBox="1">
            <a:spLocks noGrp="1"/>
          </p:cNvSpPr>
          <p:nvPr>
            <p:ph type="title"/>
          </p:nvPr>
        </p:nvSpPr>
        <p:spPr bwMode="black">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kern="0"/>
              <a:t>2.6 Bluetooth, </a:t>
            </a:r>
            <a:r>
              <a:rPr lang="en-US" kern="0" err="1"/>
              <a:t>hồng</a:t>
            </a:r>
            <a:r>
              <a:rPr lang="en-US" kern="0"/>
              <a:t> </a:t>
            </a:r>
            <a:r>
              <a:rPr lang="en-US" kern="0" err="1"/>
              <a:t>ngoại</a:t>
            </a:r>
            <a:r>
              <a:rPr lang="en-US"/>
              <a:t>, NFC</a:t>
            </a:r>
            <a:endParaRPr lang="en-US" kern="0"/>
          </a:p>
        </p:txBody>
      </p:sp>
      <p:sp>
        <p:nvSpPr>
          <p:cNvPr id="6" name="Title 3"/>
          <p:cNvSpPr txBox="1">
            <a:spLocks/>
          </p:cNvSpPr>
          <p:nvPr/>
        </p:nvSpPr>
        <p:spPr bwMode="black">
          <a:xfrm>
            <a:off x="1185863" y="66913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2.6.2.4 NHỮNG THIẾT BỊ ĐÃ HỖ TRỢ NFC</a:t>
            </a:r>
          </a:p>
        </p:txBody>
      </p:sp>
    </p:spTree>
    <p:extLst>
      <p:ext uri="{BB962C8B-B14F-4D97-AF65-F5344CB8AC3E}">
        <p14:creationId xmlns:p14="http://schemas.microsoft.com/office/powerpoint/2010/main" val="12837862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6000"/>
              <a:t>Chương 3</a:t>
            </a:r>
          </a:p>
        </p:txBody>
      </p:sp>
      <p:sp>
        <p:nvSpPr>
          <p:cNvPr id="5" name="Text Placeholder 4"/>
          <p:cNvSpPr>
            <a:spLocks noGrp="1"/>
          </p:cNvSpPr>
          <p:nvPr>
            <p:ph type="body" idx="1"/>
          </p:nvPr>
        </p:nvSpPr>
        <p:spPr>
          <a:xfrm>
            <a:off x="722313" y="3645024"/>
            <a:ext cx="7772400" cy="761876"/>
          </a:xfrm>
        </p:spPr>
        <p:txBody>
          <a:bodyPr/>
          <a:lstStyle/>
          <a:p>
            <a:r>
              <a:rPr lang="en-US" sz="2700"/>
              <a:t>CÔNG NGHỆ CHIP NỀN CHO THIẾT BỊ DI ĐỘNG.</a:t>
            </a:r>
            <a:endParaRPr lang="vi-VN" sz="2700"/>
          </a:p>
        </p:txBody>
      </p:sp>
      <p:sp>
        <p:nvSpPr>
          <p:cNvPr id="6" name="Action Button: Home 5">
            <a:hlinkClick r:id="rId2" action="ppaction://hlinksldjump" highlightClick="1"/>
          </p:cNvPr>
          <p:cNvSpPr/>
          <p:nvPr/>
        </p:nvSpPr>
        <p:spPr>
          <a:xfrm>
            <a:off x="899591" y="2852936"/>
            <a:ext cx="864097" cy="720081"/>
          </a:xfrm>
          <a:prstGeom prst="actionButtonHome">
            <a:avLst/>
          </a:prstGeom>
          <a:solidFill>
            <a:srgbClr val="013B41"/>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812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3.</a:t>
            </a:r>
            <a:r>
              <a:rPr lang="vi-VN"/>
              <a:t>1</a:t>
            </a:r>
            <a:r>
              <a:rPr lang="en-US"/>
              <a:t> KIẾN TRÚC ARM.</a:t>
            </a:r>
          </a:p>
        </p:txBody>
      </p:sp>
      <p:sp>
        <p:nvSpPr>
          <p:cNvPr id="7" name="Content Placeholder 2"/>
          <p:cNvSpPr>
            <a:spLocks noGrp="1"/>
          </p:cNvSpPr>
          <p:nvPr>
            <p:ph idx="1"/>
          </p:nvPr>
        </p:nvSpPr>
        <p:spPr>
          <a:xfrm>
            <a:off x="1115615" y="1412776"/>
            <a:ext cx="7704857" cy="4365504"/>
          </a:xfrm>
        </p:spPr>
        <p:txBody>
          <a:bodyPr>
            <a:normAutofit/>
          </a:bodyPr>
          <a:lstStyle/>
          <a:p>
            <a:pPr marL="0" indent="465138" algn="just">
              <a:spcBef>
                <a:spcPts val="0"/>
              </a:spcBef>
              <a:buNone/>
            </a:pPr>
            <a:r>
              <a:rPr lang="en-US" sz="2800" b="0" err="1">
                <a:latin typeface="Times New Roman" pitchFamily="18" charset="0"/>
                <a:cs typeface="Times New Roman" pitchFamily="18" charset="0"/>
              </a:rPr>
              <a:t>Những</a:t>
            </a:r>
            <a:r>
              <a:rPr lang="en-US" sz="2800" b="0">
                <a:latin typeface="Times New Roman" pitchFamily="18" charset="0"/>
                <a:cs typeface="Times New Roman" pitchFamily="18" charset="0"/>
              </a:rPr>
              <a:t> con chip </a:t>
            </a:r>
            <a:r>
              <a:rPr lang="en-US" sz="2800" b="0" err="1">
                <a:latin typeface="Times New Roman" pitchFamily="18" charset="0"/>
                <a:cs typeface="Times New Roman" pitchFamily="18" charset="0"/>
              </a:rPr>
              <a:t>theo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kiến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trúc</a:t>
            </a:r>
            <a:r>
              <a:rPr lang="en-US" sz="2800" b="0">
                <a:latin typeface="Times New Roman" pitchFamily="18" charset="0"/>
                <a:cs typeface="Times New Roman" pitchFamily="18" charset="0"/>
              </a:rPr>
              <a:t> x86 </a:t>
            </a:r>
            <a:r>
              <a:rPr lang="en-US" sz="2800" b="0" err="1">
                <a:latin typeface="Times New Roman" pitchFamily="18" charset="0"/>
                <a:cs typeface="Times New Roman" pitchFamily="18" charset="0"/>
              </a:rPr>
              <a:t>của</a:t>
            </a:r>
            <a:r>
              <a:rPr lang="en-US" sz="2800" b="0">
                <a:latin typeface="Times New Roman" pitchFamily="18" charset="0"/>
                <a:cs typeface="Times New Roman" pitchFamily="18" charset="0"/>
              </a:rPr>
              <a:t> Intel </a:t>
            </a:r>
            <a:r>
              <a:rPr lang="en-US" sz="2800" b="0" err="1">
                <a:latin typeface="Times New Roman" pitchFamily="18" charset="0"/>
                <a:cs typeface="Times New Roman" pitchFamily="18" charset="0"/>
              </a:rPr>
              <a:t>chưa</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bắt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kịp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kỷ</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nguyên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bùng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nổ</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thiết</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bị</a:t>
            </a:r>
            <a:r>
              <a:rPr lang="en-US" sz="2800" b="0">
                <a:latin typeface="Times New Roman" pitchFamily="18" charset="0"/>
                <a:cs typeface="Times New Roman" pitchFamily="18" charset="0"/>
              </a:rPr>
              <a:t> di </a:t>
            </a:r>
            <a:r>
              <a:rPr lang="en-US" sz="2800" b="0" err="1">
                <a:latin typeface="Times New Roman" pitchFamily="18" charset="0"/>
                <a:cs typeface="Times New Roman" pitchFamily="18" charset="0"/>
              </a:rPr>
              <a:t>động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nhỏ</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nhẹ</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tiêu</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thụ</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điện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năng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thấp</a:t>
            </a:r>
            <a:r>
              <a:rPr lang="en-US" sz="2800" b="0">
                <a:latin typeface="Times New Roman" pitchFamily="18" charset="0"/>
                <a:cs typeface="Times New Roman" pitchFamily="18" charset="0"/>
              </a:rPr>
              <a:t>.</a:t>
            </a:r>
          </a:p>
          <a:p>
            <a:pPr marL="0" indent="465138" algn="just">
              <a:spcBef>
                <a:spcPts val="0"/>
              </a:spcBef>
              <a:buNone/>
            </a:pPr>
            <a:r>
              <a:rPr lang="en-US" sz="2800" b="0" err="1">
                <a:latin typeface="Times New Roman" pitchFamily="18" charset="0"/>
                <a:cs typeface="Times New Roman" pitchFamily="18" charset="0"/>
              </a:rPr>
              <a:t>Đây</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chính</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là</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cơ</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hội</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vàng</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cho</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những</a:t>
            </a:r>
            <a:r>
              <a:rPr lang="en-US" sz="2800" b="0">
                <a:latin typeface="Times New Roman" pitchFamily="18" charset="0"/>
                <a:cs typeface="Times New Roman" pitchFamily="18" charset="0"/>
              </a:rPr>
              <a:t> con chip </a:t>
            </a:r>
            <a:r>
              <a:rPr lang="en-US" sz="2800" b="0" err="1">
                <a:latin typeface="Times New Roman" pitchFamily="18" charset="0"/>
                <a:cs typeface="Times New Roman" pitchFamily="18" charset="0"/>
              </a:rPr>
              <a:t>nền</a:t>
            </a:r>
            <a:r>
              <a:rPr lang="en-US" sz="2800" b="0">
                <a:latin typeface="Times New Roman" pitchFamily="18" charset="0"/>
                <a:cs typeface="Times New Roman" pitchFamily="18" charset="0"/>
              </a:rPr>
              <a:t> ARM </a:t>
            </a:r>
            <a:r>
              <a:rPr lang="en-US" sz="2800" b="0" err="1">
                <a:latin typeface="Times New Roman" pitchFamily="18" charset="0"/>
                <a:cs typeface="Times New Roman" pitchFamily="18" charset="0"/>
              </a:rPr>
              <a:t>hiện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diện</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khắp</a:t>
            </a:r>
            <a:r>
              <a:rPr lang="en-US" sz="2800" b="0">
                <a:latin typeface="Times New Roman" pitchFamily="18" charset="0"/>
                <a:cs typeface="Times New Roman" pitchFamily="18" charset="0"/>
              </a:rPr>
              <a:t> </a:t>
            </a:r>
            <a:r>
              <a:rPr lang="en-US" sz="2800" b="0" err="1">
                <a:latin typeface="Times New Roman" pitchFamily="18" charset="0"/>
                <a:cs typeface="Times New Roman" pitchFamily="18" charset="0"/>
              </a:rPr>
              <a:t>nơi</a:t>
            </a:r>
            <a:r>
              <a:rPr lang="en-US" sz="2800" b="0">
                <a:latin typeface="Times New Roman" pitchFamily="18" charset="0"/>
                <a:cs typeface="Times New Roman" pitchFamily="18" charset="0"/>
              </a:rPr>
              <a:t>.</a:t>
            </a:r>
            <a:endParaRPr lang="en-US" b="0"/>
          </a:p>
        </p:txBody>
      </p:sp>
      <p:sp>
        <p:nvSpPr>
          <p:cNvPr id="5" name="Title 3"/>
          <p:cNvSpPr txBox="1">
            <a:spLocks/>
          </p:cNvSpPr>
          <p:nvPr/>
        </p:nvSpPr>
        <p:spPr bwMode="black">
          <a:xfrm>
            <a:off x="1185863" y="790737"/>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accent2"/>
                </a:solidFill>
                <a:latin typeface="Cambria" pitchFamily="18" charset="0"/>
                <a:ea typeface="+mj-ea"/>
                <a:cs typeface="+mj-cs"/>
              </a:defRPr>
            </a:lvl1pPr>
            <a:lvl2pPr algn="l" rtl="0" eaLnBrk="1" fontAlgn="base" hangingPunct="1">
              <a:spcBef>
                <a:spcPct val="0"/>
              </a:spcBef>
              <a:spcAft>
                <a:spcPct val="0"/>
              </a:spcAft>
              <a:defRPr sz="2800" b="1">
                <a:solidFill>
                  <a:schemeClr val="accent2"/>
                </a:solidFill>
                <a:latin typeface="Verdana" pitchFamily="34" charset="0"/>
              </a:defRPr>
            </a:lvl2pPr>
            <a:lvl3pPr algn="l" rtl="0" eaLnBrk="1" fontAlgn="base" hangingPunct="1">
              <a:spcBef>
                <a:spcPct val="0"/>
              </a:spcBef>
              <a:spcAft>
                <a:spcPct val="0"/>
              </a:spcAft>
              <a:defRPr sz="2800" b="1">
                <a:solidFill>
                  <a:schemeClr val="accent2"/>
                </a:solidFill>
                <a:latin typeface="Verdana" pitchFamily="34" charset="0"/>
              </a:defRPr>
            </a:lvl3pPr>
            <a:lvl4pPr algn="l" rtl="0" eaLnBrk="1" fontAlgn="base" hangingPunct="1">
              <a:spcBef>
                <a:spcPct val="0"/>
              </a:spcBef>
              <a:spcAft>
                <a:spcPct val="0"/>
              </a:spcAft>
              <a:defRPr sz="2800" b="1">
                <a:solidFill>
                  <a:schemeClr val="accent2"/>
                </a:solidFill>
                <a:latin typeface="Verdana" pitchFamily="34" charset="0"/>
              </a:defRPr>
            </a:lvl4pPr>
            <a:lvl5pPr algn="l" rtl="0" eaLnBrk="1" fontAlgn="base" hangingPunct="1">
              <a:spcBef>
                <a:spcPct val="0"/>
              </a:spcBef>
              <a:spcAft>
                <a:spcPct val="0"/>
              </a:spcAft>
              <a:defRPr sz="2800" b="1">
                <a:solidFill>
                  <a:schemeClr val="accent2"/>
                </a:solidFill>
                <a:latin typeface="Verdana" pitchFamily="34" charset="0"/>
              </a:defRPr>
            </a:lvl5pPr>
            <a:lvl6pPr marL="457200" algn="l" rtl="0" eaLnBrk="1" fontAlgn="base" hangingPunct="1">
              <a:spcBef>
                <a:spcPct val="0"/>
              </a:spcBef>
              <a:spcAft>
                <a:spcPct val="0"/>
              </a:spcAft>
              <a:defRPr sz="2800" b="1">
                <a:solidFill>
                  <a:schemeClr val="accent2"/>
                </a:solidFill>
                <a:latin typeface="Verdana" pitchFamily="34" charset="0"/>
              </a:defRPr>
            </a:lvl6pPr>
            <a:lvl7pPr marL="914400" algn="l" rtl="0" eaLnBrk="1" fontAlgn="base" hangingPunct="1">
              <a:spcBef>
                <a:spcPct val="0"/>
              </a:spcBef>
              <a:spcAft>
                <a:spcPct val="0"/>
              </a:spcAft>
              <a:defRPr sz="2800" b="1">
                <a:solidFill>
                  <a:schemeClr val="accent2"/>
                </a:solidFill>
                <a:latin typeface="Verdana" pitchFamily="34" charset="0"/>
              </a:defRPr>
            </a:lvl7pPr>
            <a:lvl8pPr marL="1371600" algn="l" rtl="0" eaLnBrk="1" fontAlgn="base" hangingPunct="1">
              <a:spcBef>
                <a:spcPct val="0"/>
              </a:spcBef>
              <a:spcAft>
                <a:spcPct val="0"/>
              </a:spcAft>
              <a:defRPr sz="2800" b="1">
                <a:solidFill>
                  <a:schemeClr val="accent2"/>
                </a:solidFill>
                <a:latin typeface="Verdana" pitchFamily="34" charset="0"/>
              </a:defRPr>
            </a:lvl8pPr>
            <a:lvl9pPr marL="1828800" algn="l" rtl="0" eaLnBrk="1" fontAlgn="base" hangingPunct="1">
              <a:spcBef>
                <a:spcPct val="0"/>
              </a:spcBef>
              <a:spcAft>
                <a:spcPct val="0"/>
              </a:spcAft>
              <a:defRPr sz="2800" b="1">
                <a:solidFill>
                  <a:schemeClr val="accent2"/>
                </a:solidFill>
                <a:latin typeface="Verdana" pitchFamily="34" charset="0"/>
              </a:defRPr>
            </a:lvl9pPr>
          </a:lstStyle>
          <a:p>
            <a:r>
              <a:rPr lang="en-US" sz="2400" kern="0">
                <a:solidFill>
                  <a:schemeClr val="accent4"/>
                </a:solidFill>
              </a:rPr>
              <a:t>3.1.1 CUỘC ĐUA CHIP NỀN ARM</a:t>
            </a:r>
          </a:p>
        </p:txBody>
      </p:sp>
    </p:spTree>
    <p:extLst>
      <p:ext uri="{BB962C8B-B14F-4D97-AF65-F5344CB8AC3E}">
        <p14:creationId xmlns:p14="http://schemas.microsoft.com/office/powerpoint/2010/main" val="278796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Conference_3">
  <a:themeElements>
    <a:clrScheme name="Conference_3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fontScheme name="Conference_3">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굴림" pitchFamily="34" charset="-127"/>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굴림" pitchFamily="34" charset="-127"/>
          </a:defRPr>
        </a:defPPr>
      </a:lstStyle>
    </a:lnDef>
  </a:objectDefaults>
  <a:extraClrSchemeLst>
    <a:extraClrScheme>
      <a:clrScheme name="Conference_3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clrMap bg1="lt1" tx1="dk1" bg2="lt2" tx2="dk2" accent1="accent1" accent2="accent2" accent3="accent3" accent4="accent4" accent5="accent5" accent6="accent6" hlink="hlink" folHlink="folHlink"/>
    </a:extraClrScheme>
    <a:extraClrScheme>
      <a:clrScheme name="Conference_3 2">
        <a:dk1>
          <a:srgbClr val="4D4D4D"/>
        </a:dk1>
        <a:lt1>
          <a:srgbClr val="FFFFFF"/>
        </a:lt1>
        <a:dk2>
          <a:srgbClr val="F4D18A"/>
        </a:dk2>
        <a:lt2>
          <a:srgbClr val="DDDDDD"/>
        </a:lt2>
        <a:accent1>
          <a:srgbClr val="B99633"/>
        </a:accent1>
        <a:accent2>
          <a:srgbClr val="EDE5D1"/>
        </a:accent2>
        <a:accent3>
          <a:srgbClr val="FFFFFF"/>
        </a:accent3>
        <a:accent4>
          <a:srgbClr val="404040"/>
        </a:accent4>
        <a:accent5>
          <a:srgbClr val="D9C9AD"/>
        </a:accent5>
        <a:accent6>
          <a:srgbClr val="D7CFBD"/>
        </a:accent6>
        <a:hlink>
          <a:srgbClr val="DAC896"/>
        </a:hlink>
        <a:folHlink>
          <a:srgbClr val="776101"/>
        </a:folHlink>
      </a:clrScheme>
      <a:clrMap bg1="lt1" tx1="dk1" bg2="lt2" tx2="dk2" accent1="accent1" accent2="accent2" accent3="accent3" accent4="accent4" accent5="accent5" accent6="accent6" hlink="hlink" folHlink="folHlink"/>
    </a:extraClrScheme>
    <a:extraClrScheme>
      <a:clrScheme name="Conference_3 3">
        <a:dk1>
          <a:srgbClr val="4D4D4D"/>
        </a:dk1>
        <a:lt1>
          <a:srgbClr val="FFFFFF"/>
        </a:lt1>
        <a:dk2>
          <a:srgbClr val="61C2F3"/>
        </a:dk2>
        <a:lt2>
          <a:srgbClr val="DDDDDD"/>
        </a:lt2>
        <a:accent1>
          <a:srgbClr val="5968D7"/>
        </a:accent1>
        <a:accent2>
          <a:srgbClr val="BECDEA"/>
        </a:accent2>
        <a:accent3>
          <a:srgbClr val="FFFFFF"/>
        </a:accent3>
        <a:accent4>
          <a:srgbClr val="404040"/>
        </a:accent4>
        <a:accent5>
          <a:srgbClr val="B5B9E8"/>
        </a:accent5>
        <a:accent6>
          <a:srgbClr val="ACBAD4"/>
        </a:accent6>
        <a:hlink>
          <a:srgbClr val="93A8EB"/>
        </a:hlink>
        <a:folHlink>
          <a:srgbClr val="1300A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077FEBC-4FC6-4B3F-8008-D4176D65E1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6088</TotalTime>
  <Words>23690</Words>
  <Application>Microsoft Macintosh PowerPoint</Application>
  <PresentationFormat>On-screen Show (4:3)</PresentationFormat>
  <Paragraphs>1239</Paragraphs>
  <Slides>243</Slides>
  <Notes>53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243</vt:i4>
      </vt:variant>
    </vt:vector>
  </HeadingPairs>
  <TitlesOfParts>
    <vt:vector size="253" baseType="lpstr">
      <vt:lpstr>Arial</vt:lpstr>
      <vt:lpstr>Arial (Body)</vt:lpstr>
      <vt:lpstr>Calibri</vt:lpstr>
      <vt:lpstr>Cambria</vt:lpstr>
      <vt:lpstr>Garamond</vt:lpstr>
      <vt:lpstr>SFU Stafford</vt:lpstr>
      <vt:lpstr>Times New Roman</vt:lpstr>
      <vt:lpstr>Verdana</vt:lpstr>
      <vt:lpstr>Wingdings</vt:lpstr>
      <vt:lpstr>Conference_3</vt:lpstr>
      <vt:lpstr>ĐIỆN TOÁN DI ĐỘNG KHOA CÔNG NGHỆ THÔNG TIN</vt:lpstr>
      <vt:lpstr>NỘI DUNG.</vt:lpstr>
      <vt:lpstr>Chương 1</vt:lpstr>
      <vt:lpstr>1.1 Thế nào là điện toán di động.</vt:lpstr>
      <vt:lpstr>CÁC VẤN ĐỀ ĐẶC TRƯNG</vt:lpstr>
      <vt:lpstr>1.2 PHẠM VI, PHÂN LOẠI ĐIỆN TOÁN DI ĐỘNG</vt:lpstr>
      <vt:lpstr>1.3 LỊCH SỬ THIẾT BỊ DI ĐỘNG</vt:lpstr>
      <vt:lpstr>1.3 LỊCH SỬ THIẾT BỊ DI ĐỘNG</vt:lpstr>
      <vt:lpstr>1.3 LỊCH SỬ THIẾT BỊ DI ĐỘNG</vt:lpstr>
      <vt:lpstr>1.4.1 LỊCH SỬ.</vt:lpstr>
      <vt:lpstr>1.4.1 LỊCH SỬ.</vt:lpstr>
      <vt:lpstr>1.4.1 LỊCH SỬ.</vt:lpstr>
      <vt:lpstr>1.4.1 LỊCH SỬ.</vt:lpstr>
      <vt:lpstr>1.4.1 LỊCH SỬ.</vt:lpstr>
      <vt:lpstr>1.4.1 LỊCH SỬ.</vt:lpstr>
      <vt:lpstr>1.4.2 COOPER</vt:lpstr>
      <vt:lpstr>1.4.2 COOPER</vt:lpstr>
      <vt:lpstr>1.4.2 COOPER</vt:lpstr>
      <vt:lpstr>1.4.3 DynaTAC</vt:lpstr>
      <vt:lpstr>1.4.3 DynaTAC</vt:lpstr>
      <vt:lpstr>1.4.4 Smartphone</vt:lpstr>
      <vt:lpstr>1.4.4 Smartphone</vt:lpstr>
      <vt:lpstr>1.4.5 Phát triển tiếp theo</vt:lpstr>
      <vt:lpstr>1.4.5 Phát triển tiếp theo</vt:lpstr>
      <vt:lpstr>1.4.5 Phát triển tiếp theo</vt:lpstr>
      <vt:lpstr>1.4.6 Friedhelm Hillebrand</vt:lpstr>
      <vt:lpstr>1.4.6 Friedhelm Hillebrand</vt:lpstr>
      <vt:lpstr>1.4.7 Nghiên cứu người dùng</vt:lpstr>
      <vt:lpstr>1.4.8 Nokia 1100</vt:lpstr>
      <vt:lpstr>1.4.9 Apple</vt:lpstr>
      <vt:lpstr>1.5 LỊCH SỬ SMARTPHONE</vt:lpstr>
      <vt:lpstr>NĂM 1993</vt:lpstr>
      <vt:lpstr>NĂM 1996</vt:lpstr>
      <vt:lpstr>NĂM 1998</vt:lpstr>
      <vt:lpstr>NĂM 2002</vt:lpstr>
      <vt:lpstr>NĂM 2003</vt:lpstr>
      <vt:lpstr>NĂM 2007</vt:lpstr>
      <vt:lpstr>NĂM 2007</vt:lpstr>
      <vt:lpstr>NĂM 2009</vt:lpstr>
      <vt:lpstr>PowerPoint Presentation</vt:lpstr>
      <vt:lpstr>Chương 2</vt:lpstr>
      <vt:lpstr>2.1 TỔNG QUAN</vt:lpstr>
      <vt:lpstr>2.1 TỔNG QUAN</vt:lpstr>
      <vt:lpstr>2.1.2 PHÂN LOẠI MẠNG KHÔNG DÂY</vt:lpstr>
      <vt:lpstr>2.1.3 VẤN ĐỀ KỸ THUẬT</vt:lpstr>
      <vt:lpstr>2.2 CÔNG NGHỆ GSM</vt:lpstr>
      <vt:lpstr>2.2 CÔNG NGHỆ GSM</vt:lpstr>
      <vt:lpstr>2.3 CÔNG NGHỆ CDMA</vt:lpstr>
      <vt:lpstr>2.4 CÁC CÔNG NGHỆ MẠNG</vt:lpstr>
      <vt:lpstr>PowerPoint Presentation</vt:lpstr>
      <vt:lpstr>2.4 CÁC CÔNG NGHỆ MẠNG</vt:lpstr>
      <vt:lpstr>2.4 CÁC CÔNG NGHỆ MẠNG</vt:lpstr>
      <vt:lpstr>2.4 CÁC CÔNG NGHỆ MẠNG</vt:lpstr>
      <vt:lpstr>2.4 CÁC CÔNG NGHỆ MẠNG</vt:lpstr>
      <vt:lpstr>2.4 CÁC CÔNG NGHỆ MẠNG</vt:lpstr>
      <vt:lpstr>2.4 CÁC CÔNG NGHỆ MẠNG</vt:lpstr>
      <vt:lpstr>2.4 CÁC CÔNG NGHỆ MẠNG</vt:lpstr>
      <vt:lpstr>2.4 CÁC CÔNG NGHỆ MẠNG</vt:lpstr>
      <vt:lpstr>2.4 CÁC CÔNG NGHỆ MẠNG</vt:lpstr>
      <vt:lpstr>2.4 CÁC CÔNG NGHỆ MẠNG</vt:lpstr>
      <vt:lpstr>2.4 CÁC CÔNG NGHỆ MẠNG</vt:lpstr>
      <vt:lpstr>2.4 CÁC CÔNG NGHỆ MẠNG</vt:lpstr>
      <vt:lpstr>2.4 CÁC CÔNG NGHỆ MẠNG</vt:lpstr>
      <vt:lpstr>2.4 CÁC CÔNG NGHỆ MẠNG</vt:lpstr>
      <vt:lpstr>2.4 CÁC CÔNG NGHỆ MẠNG</vt:lpstr>
      <vt:lpstr>PowerPoint Presentation</vt:lpstr>
      <vt:lpstr>2.4 CÁC CÔNG NGHỆ MẠNG</vt:lpstr>
      <vt:lpstr>2.5 CÔNG NGHỆ CHUẨN WIFI</vt:lpstr>
      <vt:lpstr>2.5 CÔNG NGHỆ CHUẨN WIFI</vt:lpstr>
      <vt:lpstr>2.5 CÔNG NGHỆ CHUẨN WIFI</vt:lpstr>
      <vt:lpstr>2.5 CÔNG NGHỆ CHUẨN WIFI</vt:lpstr>
      <vt:lpstr>2.5 CÔNG NGHỆ CHUẨN WIFI</vt:lpstr>
      <vt:lpstr>2.5 CÔNG NGHỆ CHUẨN WIFI</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2.6 Bluetooth, hồng ngoại, NFC</vt:lpstr>
      <vt:lpstr>Chương 3</vt:lpstr>
      <vt:lpstr>3.1 KIẾN TRÚC ARM.</vt:lpstr>
      <vt:lpstr>3.1 KIẾN TRÚC ARM.</vt:lpstr>
      <vt:lpstr>3.1 KIẾN TRÚC ARM.</vt:lpstr>
      <vt:lpstr>3.1 KIẾN TRÚC ARM.</vt:lpstr>
      <vt:lpstr>3.1 KIẾN TRÚC ARM.</vt:lpstr>
      <vt:lpstr>3.1 KIẾN TRÚC ARM.</vt:lpstr>
      <vt:lpstr>3.1 KIẾN TRÚC ARM.</vt:lpstr>
      <vt:lpstr>3.1 KIẾN TRÚC ARM.</vt:lpstr>
      <vt:lpstr>3.1 KIẾN TRÚC ARM.</vt:lpstr>
      <vt:lpstr>3.1 KIẾN TRÚC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3.2. CÁC CHIP SỬ DỤNG NỀN ARM</vt:lpstr>
      <vt:lpstr>Chương 4</vt:lpstr>
      <vt:lpstr>4.1 TỔNG QUAN</vt:lpstr>
      <vt:lpstr>4.1 TỔNG QUAN</vt:lpstr>
      <vt:lpstr>4.1 TỔNG QUAN</vt:lpstr>
      <vt:lpstr>4.1 TỔNG QUAN</vt:lpstr>
      <vt:lpstr>4.1 TỔNG QUAN</vt:lpstr>
      <vt:lpstr>4.1 TỔNG QUAN</vt:lpstr>
      <vt:lpstr>4.1 TỔNG QUAN</vt:lpstr>
      <vt:lpstr>4.1 TỔNG QUAN</vt:lpstr>
      <vt:lpstr>4.1 TỔNG QUAN</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4.2 CÁC CÔNG NGHỆ MÀN HÌNH</vt:lpstr>
      <vt:lpstr>Chương 5</vt:lpstr>
      <vt:lpstr>5.1 TỔNG QUAN.</vt:lpstr>
      <vt:lpstr>5.1 TỔNG QUAN</vt:lpstr>
      <vt:lpstr>5.1 TỔNG QUAN</vt:lpstr>
      <vt:lpstr>5.1 TỔNG QUAN</vt:lpstr>
      <vt:lpstr>5.2 KHO ỨNG DỤNG OVI STORE</vt:lpstr>
      <vt:lpstr>5.2 KHO ỨNG DỤNG OVI STORE</vt:lpstr>
      <vt:lpstr>5.2 KHO ỨNG DỤNG OVI STORE</vt:lpstr>
      <vt:lpstr>5.2 KHO ỨNG DỤNG OVI STORE</vt:lpstr>
      <vt:lpstr>5.3 KHO ỨNG DỤNG Windows Phone</vt:lpstr>
      <vt:lpstr>5.4 KHO ỨNG DỤNG Google play</vt:lpstr>
      <vt:lpstr>5.5 KHO ỨNG DỤNG Mstore.vn</vt:lpstr>
      <vt:lpstr>5.6 KHO ỨNG DỤNG Cleverstore.vn</vt:lpstr>
      <vt:lpstr>5.7 KHO ỨNG DỤNG VIMARKET.vn</vt:lpstr>
      <vt:lpstr>5.8 KHO ỨNG DỤNG APPSTORE.vn</vt:lpstr>
      <vt:lpstr>Chương 6</vt:lpstr>
      <vt:lpstr>6.1 KIẾN THỨC CƠ SỞ VỀ ĐỊNH VỊ.</vt:lpstr>
      <vt:lpstr>6.1 KIẾN THỨC CƠ SỞ VỀ ĐỊNH VỊ.</vt:lpstr>
      <vt:lpstr>6.1 KIẾN THỨC CƠ SỞ VỀ ĐỊNH VỊ.</vt:lpstr>
      <vt:lpstr>6.1 KIẾN THỨC CƠ SỞ VỀ ĐỊNH VỊ.</vt:lpstr>
      <vt:lpstr>6.1 KIẾN THỨC CƠ SỞ VỀ ĐỊNH VỊ.</vt:lpstr>
      <vt:lpstr>6.1 KIẾN THỨC CƠ SỞ VỀ ĐỊNH VỊ.</vt:lpstr>
      <vt:lpstr>6.1 KIẾN THỨC CƠ SỞ VỀ ĐỊNH VỊ.</vt:lpstr>
      <vt:lpstr>6.1 KIẾN THỨC CƠ SỞ VỀ ĐỊNH VỊ.</vt:lpstr>
      <vt:lpstr>6.1 KIẾN THỨC CƠ SỞ VỀ ĐỊNH VỊ.</vt:lpstr>
      <vt:lpstr>6.1 KIẾN THỨC CƠ SỞ VỀ ĐỊNH VỊ.</vt:lpstr>
      <vt:lpstr>6.1 KIẾN THỨC CƠ SỞ VỀ ĐỊNH VỊ.</vt:lpstr>
      <vt:lpstr>6.1 KIẾN THỨC CƠ SỞ VỀ ĐỊNH VỊ.</vt:lpstr>
      <vt:lpstr>6.2 PHÂN LOẠI.</vt:lpstr>
      <vt:lpstr>6.1 PHÂN LOẠI.</vt:lpstr>
      <vt:lpstr>6.2 PHÂN LOẠI.</vt:lpstr>
      <vt:lpstr>6.2 PHÂN LOẠI.</vt:lpstr>
      <vt:lpstr>6.3 SỰ HOẠT ĐỘNG CỦA GPS</vt:lpstr>
      <vt:lpstr>6.3 SỰ HOẠT ĐỘNG CỦA GPS</vt:lpstr>
      <vt:lpstr>6.4 ĐỘ CHÍNH XÁC CỦA GPS</vt:lpstr>
      <vt:lpstr>6.4 ĐỘ CHÍNH XÁC CỦA GPS</vt:lpstr>
      <vt:lpstr>6.5 CÁC THÀNH PHẦN CỦA GPS</vt:lpstr>
      <vt:lpstr>6.5 CÁC THÀNH PHẦN CỦA GPS</vt:lpstr>
      <vt:lpstr>6.5 CÁC THÀNH PHẦN CỦA GPS</vt:lpstr>
      <vt:lpstr>6.5 CÁC THÀNH PHẦN CỦA GPS</vt:lpstr>
      <vt:lpstr>6.5 CÁC THÀNH PHẦN CỦA GPS</vt:lpstr>
      <vt:lpstr>6.5 CÁC THÀNH PHẦN CỦA GPS</vt:lpstr>
      <vt:lpstr>6.5 CÁC THÀNH PHẦN CỦA GPS</vt:lpstr>
      <vt:lpstr>6.6 TÍN HIỆU GPS</vt:lpstr>
      <vt:lpstr>6.6 TÍN HIỆU GPS</vt:lpstr>
      <vt:lpstr>6.6 TÍN HIỆU GPS</vt:lpstr>
      <vt:lpstr>6.6 TÍN HIỆU GPS</vt:lpstr>
      <vt:lpstr>6.6 TÍN HIỆU GPS</vt:lpstr>
      <vt:lpstr>6.7 ỨNG DỤNG GPS</vt:lpstr>
      <vt:lpstr>6.7 ỨNG DỤNG GPS</vt:lpstr>
      <vt:lpstr>6.7 ỨNG DỤNG GPS</vt:lpstr>
      <vt:lpstr>Chương 7</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7.1 CƠ BẢN VỀ ANDROID.</vt:lpstr>
      <vt:lpstr>7.2 TẠO MỘT ĐIỆN THOẠI ẢO.</vt:lpstr>
      <vt:lpstr>7.2 TẠO MỘT ĐIỆN THOẠI ẢO.</vt:lpstr>
      <vt:lpstr>7.2 TẠO MỘT ĐIỆN THOẠI ẢO.</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Adding Color</dc:title>
  <dc:creator>Hiko</dc:creator>
  <cp:lastModifiedBy>Lê Việt Hưng</cp:lastModifiedBy>
  <cp:revision>219</cp:revision>
  <dcterms:created xsi:type="dcterms:W3CDTF">2011-12-14T21:02:07Z</dcterms:created>
  <dcterms:modified xsi:type="dcterms:W3CDTF">2021-08-18T09:44:57Z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TC103367839990</vt:lpwstr>
  </property>
</Properties>
</file>